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20" r:id="rId1"/>
  </p:sldMasterIdLst>
  <p:notesMasterIdLst>
    <p:notesMasterId r:id="rId22"/>
  </p:notesMasterIdLst>
  <p:handoutMasterIdLst>
    <p:handoutMasterId r:id="rId23"/>
  </p:handoutMasterIdLst>
  <p:sldIdLst>
    <p:sldId id="263" r:id="rId2"/>
    <p:sldId id="303" r:id="rId3"/>
    <p:sldId id="256" r:id="rId4"/>
    <p:sldId id="301" r:id="rId5"/>
    <p:sldId id="304" r:id="rId6"/>
    <p:sldId id="264" r:id="rId7"/>
    <p:sldId id="265" r:id="rId8"/>
    <p:sldId id="307" r:id="rId9"/>
    <p:sldId id="280" r:id="rId10"/>
    <p:sldId id="281" r:id="rId11"/>
    <p:sldId id="273" r:id="rId12"/>
    <p:sldId id="257" r:id="rId13"/>
    <p:sldId id="269" r:id="rId14"/>
    <p:sldId id="267" r:id="rId15"/>
    <p:sldId id="283" r:id="rId16"/>
    <p:sldId id="285" r:id="rId17"/>
    <p:sldId id="305" r:id="rId18"/>
    <p:sldId id="272" r:id="rId19"/>
    <p:sldId id="274" r:id="rId20"/>
    <p:sldId id="275" r:id="rId21"/>
  </p:sldIdLst>
  <p:sldSz cx="9144000" cy="6858000" type="screen4x3"/>
  <p:notesSz cx="6858000" cy="92964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CC6600"/>
    <a:srgbClr val="996633"/>
    <a:srgbClr val="993300"/>
    <a:srgbClr val="FFCC99"/>
    <a:srgbClr val="CC9900"/>
    <a:srgbClr val="FFCC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522" autoAdjust="0"/>
    <p:restoredTop sz="94660" autoAdjust="0"/>
  </p:normalViewPr>
  <p:slideViewPr>
    <p:cSldViewPr>
      <p:cViewPr>
        <p:scale>
          <a:sx n="80" d="100"/>
          <a:sy n="80" d="100"/>
        </p:scale>
        <p:origin x="-107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78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Property &amp; Fund Management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912F344-1DD7-4893-91DE-89D874213947}" type="datetime1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Title goes here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08D8737-B1C4-4E6E-9637-292EB682E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79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kumimoji="1" sz="100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kumimoji="1" sz="1000" i="1"/>
            </a:lvl1pPr>
          </a:lstStyle>
          <a:p>
            <a:pPr>
              <a:defRPr/>
            </a:pPr>
            <a:fld id="{BF170101-AF76-4953-B9C0-C42C4D71AE35}" type="datetime1">
              <a:rPr lang="en-US"/>
              <a:pPr>
                <a:defRPr/>
              </a:pPr>
              <a:t>3/6/2017</a:t>
            </a:fld>
            <a:r>
              <a:rPr lang="en-US"/>
              <a:t>07/16/96</a:t>
            </a:r>
            <a:endParaRPr lang="en-US" sz="1200"/>
          </a:p>
        </p:txBody>
      </p:sp>
      <p:sp>
        <p:nvSpPr>
          <p:cNvPr id="2355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kumimoji="1" sz="100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kumimoji="1" sz="1000" i="1"/>
            </a:lvl1pPr>
          </a:lstStyle>
          <a:p>
            <a:pPr>
              <a:defRPr/>
            </a:pPr>
            <a:fld id="{61673E70-ACAE-4CDF-8C00-05FADC3F2503}" type="slidenum">
              <a:rPr lang="en-US"/>
              <a:pPr>
                <a:defRPr/>
              </a:pPr>
              <a:t>‹#›</a:t>
            </a:fld>
            <a:r>
              <a:rPr lang="en-US"/>
              <a:t>##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6172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1F4754-8B9F-4C36-B678-988AA73ACEAC}" type="datetime1">
              <a:rPr lang="en-US" smtClean="0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un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FEAB82D-7B20-4FC7-BB84-A83818C7AE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B6F3A0-746C-4B91-BD5A-3C2ED79E9987}" type="datetime1">
              <a:rPr lang="en-US" smtClean="0"/>
              <a:pPr>
                <a:defRPr/>
              </a:pPr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04958A-A712-4A35-852C-DB73AFD83E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4B08C016-1B0E-40C1-9A1A-67ADA214A1A6}" type="datetime1">
              <a:rPr lang="en-US" smtClean="0"/>
              <a:pPr>
                <a:defRPr/>
              </a:pPr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un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AF2CAF14-8E08-4825-874E-0E33DBC842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7E0F7-C8D9-4C84-96F0-CB2CAF1BF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41160-8A8A-426E-8CDF-3F275C2FDDF1}" type="datetime1">
              <a:rPr lang="en-US"/>
              <a:pPr>
                <a:defRPr/>
              </a:pPr>
              <a:t>3/6/2017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491CB8-E0CC-4A13-BD60-8A7EE90751E0}" type="datetime1">
              <a:rPr lang="en-US" smtClean="0"/>
              <a:pPr>
                <a:defRPr/>
              </a:pPr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2CF62DD-5F75-43B6-8F0C-A717C2EB35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CA2DA0-0EAF-45A5-9C61-2E89A18DE55A}" type="datetime1">
              <a:rPr lang="en-US" smtClean="0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8A00A3-6C61-40C7-9112-F6CB3982BF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4D77F1A3-0156-455A-8BC5-61F447F26DBF}" type="datetime1">
              <a:rPr lang="en-US" smtClean="0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907790E6-52DE-4EEA-B95E-4DBF1ECE9F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un</a:t>
            </a:r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ED445418-9522-423E-90E2-0FC8B21D3D71}" type="datetime1">
              <a:rPr lang="en-US" smtClean="0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1B6C4FFE-0E44-4203-AD47-E68D5BCF9B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un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ACDF4-D54C-4D87-ADF6-2CB1B5795557}" type="datetime1">
              <a:rPr lang="en-US" smtClean="0"/>
              <a:pPr>
                <a:defRPr/>
              </a:pPr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4D8070-3C60-4C3F-B3EA-FC69104A4D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2E6030-7216-40D5-BC3D-7C6F812DF18F}" type="datetime1">
              <a:rPr lang="en-US" smtClean="0"/>
              <a:pPr>
                <a:defRPr/>
              </a:pPr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A9FB79E-D46B-4454-A064-37B4D8E8B0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5B75B0-2B70-40F3-964A-D5CEA4A738DB}" type="datetime1">
              <a:rPr lang="en-US" smtClean="0"/>
              <a:pPr>
                <a:defRPr/>
              </a:pPr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8A3402D-97F1-467F-9C9D-C18A66F19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8CE58C8B-8608-4AF2-A78D-EF447DE3F8A0}" type="datetime1">
              <a:rPr lang="en-US" smtClean="0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4525804-59C8-4982-AAFB-AFD55486D2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r>
              <a:rPr lang="en-US" smtClean="0"/>
              <a:t>un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D74A215-9F29-4555-9378-B04EC4D05080}" type="datetime1">
              <a:rPr lang="en-US" smtClean="0"/>
              <a:pPr>
                <a:defRPr/>
              </a:pPr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un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1410F0E-22D6-4710-BD65-7087785779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81000" y="2286000"/>
            <a:ext cx="8382000" cy="17526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cap="none" dirty="0" smtClean="0"/>
              <a:t>Nonresident Alien </a:t>
            </a:r>
            <a:br>
              <a:rPr lang="en-US" cap="none" dirty="0" smtClean="0"/>
            </a:br>
            <a:r>
              <a:rPr lang="en-US" cap="none" dirty="0" smtClean="0"/>
              <a:t>State of Hawaii Tax Workshop</a:t>
            </a:r>
            <a:endParaRPr lang="en-US" cap="none" dirty="0"/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1371600" y="3089275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5867400" y="5943600"/>
            <a:ext cx="3276600" cy="914400"/>
          </a:xfrm>
          <a:prstGeom prst="rect">
            <a:avLst/>
          </a:prstGeom>
        </p:spPr>
        <p:txBody>
          <a:bodyPr vert="horz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University of Hawaii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15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-1 </a:t>
            </a:r>
            <a:r>
              <a:rPr lang="en-US" sz="15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State of Hawaii Tax Workshop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March</a:t>
            </a:r>
            <a:r>
              <a:rPr kumimoji="0" lang="en-US" sz="15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1500" b="1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16</a:t>
            </a:r>
            <a:r>
              <a:rPr kumimoji="0" lang="en-US" sz="15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15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2017</a:t>
            </a:r>
            <a:endParaRPr kumimoji="0" lang="en-US" sz="15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828800"/>
            <a:ext cx="8153400" cy="4648200"/>
          </a:xfrm>
        </p:spPr>
        <p:txBody>
          <a:bodyPr>
            <a:normAutofit/>
          </a:bodyPr>
          <a:lstStyle/>
          <a:p>
            <a:pPr marL="609600" indent="-609600" eaLnBrk="1" hangingPunct="1">
              <a:buSzPct val="100000"/>
              <a:buFont typeface="Wingdings" pitchFamily="2" charset="2"/>
              <a:buAutoNum type="arabicPeriod"/>
            </a:pPr>
            <a:r>
              <a:rPr lang="en-US" sz="2500" dirty="0" smtClean="0"/>
              <a:t>Use </a:t>
            </a:r>
            <a:r>
              <a:rPr lang="en-US" sz="2500" b="1" dirty="0" smtClean="0"/>
              <a:t>Form N-11 </a:t>
            </a:r>
            <a:r>
              <a:rPr lang="en-US" sz="2500" dirty="0" smtClean="0"/>
              <a:t>if you are a full-year resident filing a federal return. (note: Form N-13 obsolete for 2016)</a:t>
            </a:r>
          </a:p>
          <a:p>
            <a:pPr marL="0" indent="0" eaLnBrk="1" hangingPunct="1">
              <a:buSzPct val="100000"/>
              <a:buNone/>
            </a:pPr>
            <a:endParaRPr lang="en-US" sz="2500" dirty="0" smtClean="0"/>
          </a:p>
          <a:p>
            <a:pPr marL="0" indent="0" eaLnBrk="1" hangingPunct="1">
              <a:buSzPct val="100000"/>
              <a:buNone/>
            </a:pPr>
            <a:endParaRPr lang="en-US" sz="2500" dirty="0" smtClean="0"/>
          </a:p>
          <a:p>
            <a:pPr marL="609600" indent="-609600" eaLnBrk="1" hangingPunct="1">
              <a:buSzPct val="100000"/>
              <a:buFont typeface="Wingdings" pitchFamily="2" charset="2"/>
              <a:buAutoNum type="arabicPeriod"/>
            </a:pPr>
            <a:endParaRPr lang="en-US" sz="2500" dirty="0" smtClean="0"/>
          </a:p>
          <a:p>
            <a:pPr marL="0" indent="0" eaLnBrk="1" hangingPunct="1">
              <a:buSzPct val="100000"/>
              <a:buNone/>
            </a:pPr>
            <a:r>
              <a:rPr lang="en-US" sz="2500" dirty="0" smtClean="0"/>
              <a:t>2.   Use </a:t>
            </a:r>
            <a:r>
              <a:rPr lang="en-US" sz="2500" b="1" dirty="0" smtClean="0"/>
              <a:t>Form N-15 </a:t>
            </a:r>
            <a:r>
              <a:rPr lang="en-US" sz="2500" dirty="0" smtClean="0"/>
              <a:t>if you are a nonresident or a part-year         resident. You must attach a completed copy of your federal return. (Deductions and exemptions are limited.)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Which</a:t>
            </a:r>
            <a:r>
              <a:rPr kumimoji="0" lang="en-US" sz="35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Form Should I Use?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uiExpand="1" build="p"/>
      <p:bldP spid="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828800"/>
            <a:ext cx="8153400" cy="4800600"/>
          </a:xfrm>
        </p:spPr>
        <p:txBody>
          <a:bodyPr>
            <a:normAutofit/>
          </a:bodyPr>
          <a:lstStyle/>
          <a:p>
            <a:pPr marL="0" indent="0" eaLnBrk="1" hangingPunct="1">
              <a:buSzPct val="100000"/>
              <a:buNone/>
            </a:pPr>
            <a:r>
              <a:rPr lang="en-US" sz="2500" dirty="0" smtClean="0"/>
              <a:t>Forms </a:t>
            </a:r>
            <a:r>
              <a:rPr lang="en-US" sz="2500" b="1" dirty="0" smtClean="0"/>
              <a:t>N-11 </a:t>
            </a:r>
            <a:r>
              <a:rPr lang="en-US" sz="2500" dirty="0" smtClean="0"/>
              <a:t>report gross income worldwide, may allow exemptions for dependents, and may qualify for low income credits.</a:t>
            </a:r>
          </a:p>
          <a:p>
            <a:pPr marL="609600" indent="-609600" eaLnBrk="1" hangingPunct="1">
              <a:buSzPct val="100000"/>
              <a:buFont typeface="Wingdings" pitchFamily="2" charset="2"/>
              <a:buAutoNum type="arabicPeriod"/>
            </a:pPr>
            <a:endParaRPr lang="en-US" sz="2500" dirty="0" smtClean="0"/>
          </a:p>
          <a:p>
            <a:pPr marL="0" indent="0" eaLnBrk="1" hangingPunct="1">
              <a:buSzPct val="100000"/>
              <a:buNone/>
            </a:pPr>
            <a:r>
              <a:rPr lang="en-US" sz="2500" dirty="0" smtClean="0"/>
              <a:t>Form </a:t>
            </a:r>
            <a:r>
              <a:rPr lang="en-US" sz="2500" b="1" dirty="0" smtClean="0"/>
              <a:t>N-15</a:t>
            </a:r>
            <a:r>
              <a:rPr lang="en-US" sz="2500" dirty="0" smtClean="0"/>
              <a:t> (nonresident or part-year resident) requires attachment of completed federal return.  Nonresident is taxed on Hawaii source income only and may exclude most intangible income.  Hawaii source deductions are allowed in full; other deductions are prorated.  Personal exemption(s) is/are prorated. (Part-year resident must follow the rule for each period.)</a:t>
            </a:r>
          </a:p>
          <a:p>
            <a:pPr marL="609600" indent="-609600" eaLnBrk="1" hangingPunct="1"/>
            <a:endParaRPr lang="en-US" sz="28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Differences between </a:t>
            </a:r>
            <a:r>
              <a:rPr kumimoji="0" lang="en-US" sz="35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N-11 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&amp; N-15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uiExpand="1" build="p" autoUpdateAnimBg="0"/>
      <p:bldP spid="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1" y="1828800"/>
            <a:ext cx="8229600" cy="4572000"/>
          </a:xfrm>
          <a:noFill/>
        </p:spPr>
        <p:txBody>
          <a:bodyPr lIns="92075" tIns="46038" rIns="92075" bIns="46038"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en-US" sz="2500" dirty="0" smtClean="0"/>
              <a:t>Fill in amounts under Col. A-Total Income for each type and similarly for Col. B. 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en-US" sz="2500" dirty="0" smtClean="0"/>
              <a:t>Minus any adjustments (i.e. IRA  contributions, moving expenses, etc.).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en-US" sz="2500" dirty="0" smtClean="0"/>
              <a:t>Calculate ratio of Hawaii AGI to Total AGI.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en-US" sz="2500" dirty="0" smtClean="0"/>
              <a:t>Calculate itemized deductions.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en-US" sz="2500" dirty="0" smtClean="0"/>
              <a:t>Use ratio to figure out prorated itemized deductions and personal exemptions.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en-US" sz="2500" dirty="0" smtClean="0"/>
              <a:t>Calculate taxable income and use tax table to figure out Hawaii tax.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305800" y="5476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Hawaii </a:t>
            </a: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Income Tax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Procedures:</a:t>
            </a:r>
            <a:r>
              <a:rPr kumimoji="0" lang="en-US" sz="35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Form N-15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autoUpdateAnimBg="0"/>
      <p:bldP spid="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752600"/>
            <a:ext cx="8229600" cy="510540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SzPct val="100000"/>
              <a:buFont typeface="Wingdings" pitchFamily="2" charset="2"/>
              <a:buAutoNum type="arabicPeriod"/>
            </a:pPr>
            <a:r>
              <a:rPr lang="en-US" sz="2500" dirty="0" smtClean="0"/>
              <a:t>Start with Federal Adjusted Gross Income (AGI).</a:t>
            </a:r>
          </a:p>
          <a:p>
            <a:pPr marL="609600" indent="-609600" eaLnBrk="1" hangingPunct="1">
              <a:buSzPct val="100000"/>
              <a:buFont typeface="Wingdings" pitchFamily="2" charset="2"/>
              <a:buAutoNum type="arabicPeriod"/>
            </a:pPr>
            <a:r>
              <a:rPr lang="en-US" sz="2500" dirty="0" smtClean="0"/>
              <a:t>Add or subtract any Hawaii adjustment to federal AGI.</a:t>
            </a:r>
          </a:p>
          <a:p>
            <a:pPr marL="609600" indent="-609600" eaLnBrk="1" hangingPunct="1">
              <a:buSzPct val="100000"/>
              <a:buFont typeface="Wingdings" pitchFamily="2" charset="2"/>
              <a:buAutoNum type="arabicPeriod"/>
            </a:pPr>
            <a:r>
              <a:rPr lang="en-US" sz="2500" dirty="0" smtClean="0"/>
              <a:t>Figure out any itemized deduction or use standard deductions.</a:t>
            </a:r>
          </a:p>
          <a:p>
            <a:pPr marL="609600" indent="-609600" eaLnBrk="1" hangingPunct="1">
              <a:buSzPct val="100000"/>
              <a:buFont typeface="Wingdings" pitchFamily="2" charset="2"/>
              <a:buAutoNum type="arabicPeriod"/>
            </a:pPr>
            <a:r>
              <a:rPr lang="en-US" sz="2500" dirty="0" smtClean="0"/>
              <a:t>Subtract itemized deduction or standard deductions from Hawaii AGI.</a:t>
            </a:r>
          </a:p>
          <a:p>
            <a:pPr marL="609600" indent="-609600" eaLnBrk="1" hangingPunct="1">
              <a:buSzPct val="100000"/>
              <a:buFont typeface="Wingdings" pitchFamily="2" charset="2"/>
              <a:buAutoNum type="arabicPeriod"/>
            </a:pPr>
            <a:r>
              <a:rPr lang="en-US" sz="2500" dirty="0" smtClean="0"/>
              <a:t>Subtract personal exemption to arrive at Hawaii taxable income.</a:t>
            </a:r>
          </a:p>
          <a:p>
            <a:pPr marL="609600" indent="-609600" eaLnBrk="1" hangingPunct="1">
              <a:buSzPct val="100000"/>
              <a:buFont typeface="Wingdings" pitchFamily="2" charset="2"/>
              <a:buAutoNum type="arabicPeriod"/>
            </a:pPr>
            <a:r>
              <a:rPr lang="en-US" sz="2500" dirty="0" smtClean="0"/>
              <a:t>Look for tax amount in tax table that corresponds to Hawaii taxable income.</a:t>
            </a:r>
          </a:p>
          <a:p>
            <a:pPr marL="609600" indent="-609600" eaLnBrk="1" hangingPunct="1">
              <a:buSzPct val="100000"/>
              <a:buFont typeface="Wingdings" pitchFamily="2" charset="2"/>
              <a:buAutoNum type="arabicPeriod"/>
            </a:pPr>
            <a:r>
              <a:rPr lang="en-US" sz="2500" dirty="0" smtClean="0"/>
              <a:t>Compare tax from tax table with state taxes paid or withheld to calculate refund or tax due.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Hawaii </a:t>
            </a: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Income Tax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Procedures:</a:t>
            </a:r>
            <a:r>
              <a:rPr kumimoji="0" lang="en-US" sz="35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Form N-11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 autoUpdateAnimBg="0"/>
      <p:bldP spid="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752600"/>
            <a:ext cx="8382000" cy="4876800"/>
          </a:xfrm>
        </p:spPr>
        <p:txBody>
          <a:bodyPr>
            <a:normAutofit lnSpcReduction="10000"/>
          </a:bodyPr>
          <a:lstStyle/>
          <a:p>
            <a:pPr marL="400050" indent="-400050">
              <a:lnSpc>
                <a:spcPct val="90000"/>
              </a:lnSpc>
              <a:buSzPct val="100000"/>
              <a:buFont typeface="Courier New" pitchFamily="49" charset="0"/>
              <a:buChar char="o"/>
            </a:pPr>
            <a:r>
              <a:rPr lang="en-US" sz="2500" b="1" dirty="0" smtClean="0"/>
              <a:t>Deadline:</a:t>
            </a:r>
            <a:r>
              <a:rPr lang="en-US" sz="2500" dirty="0" smtClean="0"/>
              <a:t> Hawaii tax returns are due on </a:t>
            </a:r>
            <a:r>
              <a:rPr lang="en-US" sz="2500" b="1" u="sng" dirty="0" smtClean="0"/>
              <a:t>April 20, 2017</a:t>
            </a:r>
            <a:r>
              <a:rPr lang="en-US" sz="2500" dirty="0" smtClean="0"/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500" dirty="0" smtClean="0"/>
          </a:p>
          <a:p>
            <a:pPr marL="400050" indent="-400050">
              <a:lnSpc>
                <a:spcPct val="90000"/>
              </a:lnSpc>
              <a:buSzPct val="100000"/>
              <a:buFont typeface="Courier New" pitchFamily="49" charset="0"/>
              <a:buChar char="o"/>
            </a:pPr>
            <a:r>
              <a:rPr lang="en-US" sz="2500" b="1" dirty="0" smtClean="0"/>
              <a:t>Mailing addresses:</a:t>
            </a:r>
          </a:p>
          <a:p>
            <a:pPr marL="914400" lvl="1" indent="-290513">
              <a:lnSpc>
                <a:spcPct val="90000"/>
              </a:lnSpc>
              <a:buSzPct val="100000"/>
              <a:buFont typeface="Wingdings" pitchFamily="2" charset="2"/>
              <a:buChar char="§"/>
            </a:pPr>
            <a:r>
              <a:rPr lang="en-US" sz="2500" dirty="0" smtClean="0"/>
              <a:t>If you will submit a return </a:t>
            </a:r>
            <a:r>
              <a:rPr lang="en-US" sz="2500" u="sng" dirty="0" smtClean="0"/>
              <a:t>with payment</a:t>
            </a:r>
            <a:r>
              <a:rPr lang="en-US" sz="2500" dirty="0" smtClean="0"/>
              <a:t>, mail both to:</a:t>
            </a:r>
          </a:p>
          <a:p>
            <a:pPr marL="0" indent="0" eaLnBrk="1" hangingPunct="1">
              <a:lnSpc>
                <a:spcPct val="90000"/>
              </a:lnSpc>
              <a:buNone/>
              <a:tabLst>
                <a:tab pos="1600200" algn="l"/>
              </a:tabLst>
            </a:pPr>
            <a:r>
              <a:rPr lang="en-US" sz="2500" dirty="0" smtClean="0"/>
              <a:t>	</a:t>
            </a:r>
            <a:r>
              <a:rPr lang="en-US" sz="1900" dirty="0" smtClean="0"/>
              <a:t>Hawaii Department of Taxation</a:t>
            </a:r>
          </a:p>
          <a:p>
            <a:pPr marL="0" indent="0" eaLnBrk="1" hangingPunct="1">
              <a:lnSpc>
                <a:spcPct val="90000"/>
              </a:lnSpc>
              <a:buNone/>
              <a:tabLst>
                <a:tab pos="1600200" algn="l"/>
              </a:tabLst>
            </a:pPr>
            <a:r>
              <a:rPr lang="en-US" sz="1900" dirty="0" smtClean="0"/>
              <a:t>	Attn: Payment Section</a:t>
            </a:r>
          </a:p>
          <a:p>
            <a:pPr marL="0" indent="0" eaLnBrk="1" hangingPunct="1">
              <a:lnSpc>
                <a:spcPct val="90000"/>
              </a:lnSpc>
              <a:buNone/>
              <a:tabLst>
                <a:tab pos="1600200" algn="l"/>
              </a:tabLst>
            </a:pPr>
            <a:r>
              <a:rPr lang="en-US" sz="1900" dirty="0" smtClean="0"/>
              <a:t>	P.O. Box 1530</a:t>
            </a:r>
          </a:p>
          <a:p>
            <a:pPr marL="0" indent="0" eaLnBrk="1" hangingPunct="1">
              <a:lnSpc>
                <a:spcPct val="90000"/>
              </a:lnSpc>
              <a:buNone/>
              <a:tabLst>
                <a:tab pos="1600200" algn="l"/>
              </a:tabLst>
            </a:pPr>
            <a:r>
              <a:rPr lang="en-US" sz="1900" dirty="0" smtClean="0"/>
              <a:t>	Honolulu, HI 96806-1530</a:t>
            </a:r>
          </a:p>
          <a:p>
            <a:pPr marL="0" indent="0" eaLnBrk="1" hangingPunct="1">
              <a:lnSpc>
                <a:spcPct val="90000"/>
              </a:lnSpc>
              <a:buNone/>
              <a:tabLst>
                <a:tab pos="1600200" algn="l"/>
              </a:tabLst>
            </a:pPr>
            <a:endParaRPr lang="en-US" sz="1900" dirty="0" smtClean="0"/>
          </a:p>
          <a:p>
            <a:pPr marL="914400" lvl="1" indent="-285750">
              <a:lnSpc>
                <a:spcPct val="90000"/>
              </a:lnSpc>
              <a:buSzPct val="100000"/>
              <a:buFont typeface="Wingdings" pitchFamily="2" charset="2"/>
              <a:buChar char="§"/>
            </a:pPr>
            <a:r>
              <a:rPr lang="en-US" sz="2500" dirty="0" smtClean="0"/>
              <a:t>If you will submit only a return &amp; </a:t>
            </a:r>
            <a:r>
              <a:rPr lang="en-US" sz="2500" u="sng" dirty="0" smtClean="0"/>
              <a:t>no payment</a:t>
            </a:r>
            <a:r>
              <a:rPr lang="en-US" sz="2500" dirty="0" smtClean="0"/>
              <a:t>, mail it to:</a:t>
            </a:r>
          </a:p>
          <a:p>
            <a:pPr marL="0" indent="0" eaLnBrk="1" hangingPunct="1">
              <a:lnSpc>
                <a:spcPct val="90000"/>
              </a:lnSpc>
              <a:buNone/>
              <a:tabLst>
                <a:tab pos="1600200" algn="l"/>
              </a:tabLst>
            </a:pPr>
            <a:r>
              <a:rPr lang="en-US" sz="2500" dirty="0" smtClean="0"/>
              <a:t>	</a:t>
            </a:r>
            <a:r>
              <a:rPr lang="en-US" sz="1900" dirty="0" smtClean="0"/>
              <a:t>Hawaii Department of Taxation</a:t>
            </a:r>
          </a:p>
          <a:p>
            <a:pPr marL="0" indent="0" eaLnBrk="1" hangingPunct="1">
              <a:lnSpc>
                <a:spcPct val="90000"/>
              </a:lnSpc>
              <a:buNone/>
              <a:tabLst>
                <a:tab pos="1600200" algn="l"/>
              </a:tabLst>
            </a:pPr>
            <a:r>
              <a:rPr lang="en-US" sz="1900" dirty="0" smtClean="0"/>
              <a:t>	P.O. Box 3559</a:t>
            </a:r>
          </a:p>
          <a:p>
            <a:pPr marL="0" indent="0" eaLnBrk="1" hangingPunct="1">
              <a:lnSpc>
                <a:spcPct val="90000"/>
              </a:lnSpc>
              <a:buNone/>
              <a:tabLst>
                <a:tab pos="1600200" algn="l"/>
              </a:tabLst>
            </a:pPr>
            <a:r>
              <a:rPr lang="en-US" sz="1900" dirty="0" smtClean="0"/>
              <a:t>	Honolulu, HI 96811-3559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14400" y="3657600"/>
            <a:ext cx="510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6800" y="3657600"/>
            <a:ext cx="617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Hawaii Filing Deadline &amp; Mailing Addresses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  <p:bldP spid="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828800"/>
            <a:ext cx="8382000" cy="4800600"/>
          </a:xfrm>
        </p:spPr>
        <p:txBody>
          <a:bodyPr>
            <a:normAutofit/>
          </a:bodyPr>
          <a:lstStyle/>
          <a:p>
            <a:pPr eaLnBrk="1" hangingPunct="1">
              <a:buSzPct val="100000"/>
              <a:buFont typeface="Courier New" pitchFamily="49" charset="0"/>
              <a:buChar char="o"/>
            </a:pPr>
            <a:r>
              <a:rPr lang="en-US" sz="2500" dirty="0" smtClean="0"/>
              <a:t>Do not use the federal extension form.</a:t>
            </a:r>
          </a:p>
          <a:p>
            <a:pPr eaLnBrk="1" hangingPunct="1">
              <a:buSzPct val="100000"/>
              <a:buFont typeface="Courier New" pitchFamily="49" charset="0"/>
              <a:buChar char="o"/>
            </a:pPr>
            <a:endParaRPr lang="en-US" sz="2500" dirty="0" smtClean="0"/>
          </a:p>
          <a:p>
            <a:pPr lvl="0">
              <a:buSzPct val="100000"/>
              <a:buFont typeface="Courier New" pitchFamily="49" charset="0"/>
              <a:buChar char="o"/>
            </a:pPr>
            <a:r>
              <a:rPr lang="en-US" sz="2500" b="1" dirty="0" smtClean="0"/>
              <a:t>Tax extension (6 months</a:t>
            </a:r>
            <a:r>
              <a:rPr lang="en-US" sz="2500" dirty="0" smtClean="0"/>
              <a:t>): Automatic – no form needs to be filed unless you owe a payment.  If you are making a payment, then Form N-101A and payment must be sent by due date of </a:t>
            </a:r>
            <a:r>
              <a:rPr lang="en-US" sz="2500" u="sng" dirty="0" smtClean="0"/>
              <a:t>April 20</a:t>
            </a:r>
            <a:r>
              <a:rPr lang="en-US" sz="2500" u="sng" baseline="30000" dirty="0" smtClean="0"/>
              <a:t>th</a:t>
            </a:r>
            <a:r>
              <a:rPr lang="en-US" sz="2500" dirty="0" smtClean="0"/>
              <a:t>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Extension of Hawaii 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Filing Deadline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  <p:bldP spid="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828800"/>
            <a:ext cx="8077200" cy="4724400"/>
          </a:xfrm>
        </p:spPr>
        <p:txBody>
          <a:bodyPr>
            <a:normAutofit/>
          </a:bodyPr>
          <a:lstStyle/>
          <a:p>
            <a:pPr eaLnBrk="1" hangingPunct="1">
              <a:buSzPct val="100000"/>
              <a:buFont typeface="Courier New" pitchFamily="49" charset="0"/>
              <a:buChar char="o"/>
            </a:pPr>
            <a:r>
              <a:rPr lang="en-US" sz="2500" b="1" dirty="0" smtClean="0"/>
              <a:t>Underpayment</a:t>
            </a:r>
          </a:p>
          <a:p>
            <a:pPr marL="914400" lvl="1" indent="-285750" eaLnBrk="1" hangingPunct="1">
              <a:buFont typeface="Wingdings" pitchFamily="2" charset="2"/>
              <a:buChar char="§"/>
            </a:pPr>
            <a:r>
              <a:rPr lang="en-US" sz="2500" dirty="0" smtClean="0"/>
              <a:t>Penalty is imposed if 90% of tax is not paid by withholding, tax liability exceeds $500, </a:t>
            </a:r>
            <a:r>
              <a:rPr lang="en-US" sz="2500" b="1" u="sng" dirty="0" smtClean="0"/>
              <a:t>and</a:t>
            </a:r>
            <a:r>
              <a:rPr lang="en-US" sz="2500" dirty="0" smtClean="0"/>
              <a:t> there was liability in the prior year.  Calculated on Form N-210 (8% per year, by days).</a:t>
            </a:r>
          </a:p>
          <a:p>
            <a:pPr eaLnBrk="1" hangingPunct="1">
              <a:buSzPct val="100000"/>
              <a:buFont typeface="Courier New" pitchFamily="49" charset="0"/>
              <a:buChar char="o"/>
            </a:pPr>
            <a:endParaRPr lang="en-US" sz="2500" dirty="0" smtClean="0"/>
          </a:p>
          <a:p>
            <a:pPr eaLnBrk="1" hangingPunct="1">
              <a:buSzPct val="100000"/>
              <a:buFont typeface="Courier New" pitchFamily="49" charset="0"/>
              <a:buChar char="o"/>
            </a:pPr>
            <a:r>
              <a:rPr lang="en-US" sz="2500" b="1" dirty="0" smtClean="0"/>
              <a:t>Failure to pay</a:t>
            </a:r>
          </a:p>
          <a:p>
            <a:pPr marL="915988" lvl="1" indent="-273050">
              <a:buFont typeface="Wingdings" pitchFamily="2" charset="2"/>
              <a:buChar char="§"/>
            </a:pPr>
            <a:r>
              <a:rPr lang="en-US" sz="2500" dirty="0" smtClean="0"/>
              <a:t>Penalty is imposed on any tax payable more than 60 days after April 20</a:t>
            </a:r>
            <a:r>
              <a:rPr lang="en-US" sz="2500" baseline="30000" dirty="0" smtClean="0"/>
              <a:t>th</a:t>
            </a:r>
            <a:r>
              <a:rPr lang="en-US" sz="2500" dirty="0" smtClean="0"/>
              <a:t>. Amount of penalty is up to 20% (full 20% imposed) plus interest at 8%.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Penalties: Return Filed by April 20th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  <p:bldP spid="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905000"/>
            <a:ext cx="8077200" cy="4114800"/>
          </a:xfrm>
        </p:spPr>
        <p:txBody>
          <a:bodyPr>
            <a:normAutofit/>
          </a:bodyPr>
          <a:lstStyle/>
          <a:p>
            <a:pPr>
              <a:buSzPct val="100000"/>
              <a:buFont typeface="Courier New" pitchFamily="49" charset="0"/>
              <a:buChar char="o"/>
            </a:pPr>
            <a:r>
              <a:rPr lang="en-US" sz="2500" b="1" dirty="0" smtClean="0"/>
              <a:t>Underpayment &amp; failure to pay</a:t>
            </a:r>
          </a:p>
          <a:p>
            <a:pPr marL="914400" lvl="1" indent="-285750">
              <a:buFont typeface="Wingdings" pitchFamily="2" charset="2"/>
              <a:buChar char="§"/>
            </a:pPr>
            <a:r>
              <a:rPr lang="en-US" sz="2500" dirty="0" smtClean="0"/>
              <a:t>Same as previous slide.</a:t>
            </a:r>
          </a:p>
          <a:p>
            <a:pPr eaLnBrk="1" hangingPunct="1"/>
            <a:endParaRPr lang="en-US" sz="2500" dirty="0" smtClean="0"/>
          </a:p>
          <a:p>
            <a:pPr>
              <a:buSzPct val="100000"/>
              <a:buFont typeface="Courier New" pitchFamily="49" charset="0"/>
              <a:buChar char="o"/>
            </a:pPr>
            <a:r>
              <a:rPr lang="en-US" sz="2500" b="1" dirty="0" smtClean="0"/>
              <a:t>Failure to file penalty</a:t>
            </a:r>
          </a:p>
          <a:p>
            <a:pPr marL="915988" lvl="1" indent="-273050" eaLnBrk="1" hangingPunct="1">
              <a:buFont typeface="Wingdings" pitchFamily="2" charset="2"/>
              <a:buChar char="§"/>
            </a:pPr>
            <a:r>
              <a:rPr lang="en-US" sz="2500" dirty="0" smtClean="0"/>
              <a:t>Penalty of 5% per month on amounts not paid by April 20th, maximum of 25% per year, interest at 8% (2/3 of 1% per month) on tax and penalty. Does not apply if extension rules are followed precisely.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Penalties: Return Filed after April 20th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  <p:bldP spid="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Samples of Tax Returns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2209800"/>
            <a:ext cx="7713663" cy="2930525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dirty="0" smtClean="0"/>
              <a:t>**See exercise slides**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905000"/>
            <a:ext cx="8229600" cy="4724400"/>
          </a:xfrm>
        </p:spPr>
        <p:txBody>
          <a:bodyPr>
            <a:normAutofit/>
          </a:bodyPr>
          <a:lstStyle/>
          <a:p>
            <a:pPr marL="457200" indent="-457200" eaLnBrk="1" hangingPunct="1">
              <a:buSzPct val="100000"/>
              <a:buFont typeface="Courier New" pitchFamily="49" charset="0"/>
              <a:buChar char="o"/>
            </a:pPr>
            <a:r>
              <a:rPr lang="en-US" sz="2500" dirty="0" smtClean="0"/>
              <a:t>After completing your tax return, check it to make sure it is correct.  Check every line.  Review  your math.  Check tax table to ensure correct tax is calculated.</a:t>
            </a:r>
          </a:p>
          <a:p>
            <a:pPr marL="457200" indent="-457200" eaLnBrk="1" hangingPunct="1">
              <a:buSzPct val="100000"/>
              <a:buFont typeface="Courier New" pitchFamily="49" charset="0"/>
              <a:buChar char="o"/>
            </a:pPr>
            <a:r>
              <a:rPr lang="en-US" sz="2500" dirty="0" smtClean="0"/>
              <a:t>Sign and date your return.</a:t>
            </a:r>
          </a:p>
          <a:p>
            <a:pPr marL="457200" indent="-457200" eaLnBrk="1" hangingPunct="1">
              <a:buSzPct val="100000"/>
              <a:buFont typeface="Courier New" pitchFamily="49" charset="0"/>
              <a:buChar char="o"/>
            </a:pPr>
            <a:r>
              <a:rPr lang="en-US" sz="2500" dirty="0" smtClean="0"/>
              <a:t>Attach all required forms (i.e. W-2, 1042-S) and schedules.</a:t>
            </a:r>
          </a:p>
          <a:p>
            <a:pPr marL="457200" indent="-457200" eaLnBrk="1" hangingPunct="1">
              <a:buSzPct val="100000"/>
              <a:buFont typeface="Courier New" pitchFamily="49" charset="0"/>
              <a:buChar char="o"/>
            </a:pPr>
            <a:r>
              <a:rPr lang="en-US" sz="2500" dirty="0" smtClean="0"/>
              <a:t>Due date:  April 20, 2017 (unless you got an extension)</a:t>
            </a:r>
          </a:p>
          <a:p>
            <a:pPr marL="457200" indent="-457200" eaLnBrk="1" hangingPunct="1">
              <a:buSzPct val="100000"/>
              <a:buFont typeface="Courier New" pitchFamily="49" charset="0"/>
              <a:buChar char="o"/>
            </a:pPr>
            <a:r>
              <a:rPr lang="en-US" sz="2500" dirty="0" smtClean="0"/>
              <a:t>Mail to:  See addresses in previous slide.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Final Steps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  <p:bldP spid="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63000" cy="838200"/>
          </a:xfrm>
          <a:noFill/>
        </p:spPr>
        <p:txBody>
          <a:bodyPr lIns="92075" tIns="46038" rIns="92075" bIns="46038" anchor="b">
            <a:normAutofit/>
          </a:bodyPr>
          <a:lstStyle/>
          <a:p>
            <a:pPr eaLnBrk="1" hangingPunct="1"/>
            <a:r>
              <a:rPr lang="en-US" sz="3500" dirty="0" smtClean="0"/>
              <a:t>Major Differences: Federal &amp; Hawaii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2286000"/>
          <a:ext cx="80010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Federal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Hawaii</a:t>
                      </a:r>
                      <a:endParaRPr lang="en-US" sz="2800" dirty="0"/>
                    </a:p>
                  </a:txBody>
                  <a:tcPr anchor="ctr"/>
                </a:tc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Tax treaties</a:t>
                      </a:r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None</a:t>
                      </a:r>
                      <a:endParaRPr lang="en-US" sz="2500" dirty="0"/>
                    </a:p>
                  </a:txBody>
                  <a:tcPr anchor="ctr"/>
                </a:tc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Green card test</a:t>
                      </a:r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None</a:t>
                      </a:r>
                      <a:endParaRPr lang="en-US" sz="2500" dirty="0"/>
                    </a:p>
                  </a:txBody>
                  <a:tcPr anchor="ctr"/>
                </a:tc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Substantial Presence Test</a:t>
                      </a:r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200-day test</a:t>
                      </a:r>
                      <a:r>
                        <a:rPr lang="en-US" sz="2500" baseline="0" dirty="0" smtClean="0"/>
                        <a:t> (depends)</a:t>
                      </a:r>
                      <a:endParaRPr lang="en-US" sz="25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981200"/>
            <a:ext cx="8382000" cy="4343400"/>
          </a:xfrm>
        </p:spPr>
        <p:txBody>
          <a:bodyPr>
            <a:normAutofit/>
          </a:bodyPr>
          <a:lstStyle/>
          <a:p>
            <a:pPr>
              <a:buSzPct val="100000"/>
              <a:buFont typeface="Courier New" pitchFamily="49" charset="0"/>
              <a:buChar char="o"/>
            </a:pPr>
            <a:r>
              <a:rPr lang="en-US" sz="2500" dirty="0" smtClean="0"/>
              <a:t>This presentation is intended to provide general information on preparing a Hawaii tax return.</a:t>
            </a:r>
          </a:p>
          <a:p>
            <a:pPr>
              <a:buSzPct val="100000"/>
              <a:buFont typeface="Courier New" pitchFamily="49" charset="0"/>
              <a:buChar char="o"/>
            </a:pPr>
            <a:r>
              <a:rPr lang="en-US" sz="2500" dirty="0" smtClean="0"/>
              <a:t>The University of Hawaii does not provide personal assistance with individual tax return preparation.</a:t>
            </a:r>
          </a:p>
          <a:p>
            <a:pPr eaLnBrk="1" hangingPunct="1">
              <a:buSzPct val="100000"/>
              <a:buFont typeface="Courier New" pitchFamily="49" charset="0"/>
              <a:buChar char="o"/>
            </a:pPr>
            <a:r>
              <a:rPr lang="en-US" sz="2500" dirty="0" smtClean="0"/>
              <a:t>Please consult with your tax advisor if you need further assistance.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Disclaimer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  <p:bldP spid="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5562600"/>
            <a:ext cx="8001000" cy="685800"/>
          </a:xfrm>
          <a:noFill/>
        </p:spPr>
        <p:txBody>
          <a:bodyPr lIns="92075" tIns="46038" rIns="92075" bIns="46038">
            <a:normAutofit/>
          </a:bodyPr>
          <a:lstStyle/>
          <a:p>
            <a:pPr eaLnBrk="1" hangingPunct="1">
              <a:lnSpc>
                <a:spcPct val="80000"/>
              </a:lnSpc>
              <a:buSzPct val="100000"/>
              <a:buFont typeface="Courier New" pitchFamily="49" charset="0"/>
              <a:buChar char="o"/>
            </a:pPr>
            <a:r>
              <a:rPr lang="en-US" sz="2500" dirty="0" smtClean="0"/>
              <a:t>Nonresident aliens pay tax on Hawaii source income.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63000" cy="838200"/>
          </a:xfrm>
          <a:noFill/>
        </p:spPr>
        <p:txBody>
          <a:bodyPr lIns="92075" tIns="46038" rIns="92075" bIns="46038" anchor="b">
            <a:normAutofit/>
          </a:bodyPr>
          <a:lstStyle/>
          <a:p>
            <a:pPr eaLnBrk="1" hangingPunct="1"/>
            <a:r>
              <a:rPr lang="en-US" sz="3500" dirty="0" smtClean="0"/>
              <a:t>Similarities: Federal &amp; Hawaii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2057400"/>
          <a:ext cx="8001000" cy="30822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00500"/>
                <a:gridCol w="4000500"/>
              </a:tblGrid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Federal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Hawaii</a:t>
                      </a:r>
                      <a:endParaRPr lang="en-US" sz="2800" dirty="0"/>
                    </a:p>
                  </a:txBody>
                  <a:tcPr anchor="ctr"/>
                </a:tc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Filing status</a:t>
                      </a:r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Same</a:t>
                      </a:r>
                      <a:endParaRPr lang="en-US" sz="2500" dirty="0"/>
                    </a:p>
                  </a:txBody>
                  <a:tcPr anchor="ctr"/>
                </a:tc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Dependency</a:t>
                      </a:r>
                      <a:r>
                        <a:rPr lang="en-US" sz="2500" baseline="0" dirty="0" smtClean="0"/>
                        <a:t> exemption</a:t>
                      </a:r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Same</a:t>
                      </a:r>
                      <a:endParaRPr lang="en-US" sz="2500" dirty="0"/>
                    </a:p>
                  </a:txBody>
                  <a:tcPr anchor="ctr"/>
                </a:tc>
              </a:tr>
              <a:tr h="74295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Resident tax on </a:t>
                      </a:r>
                    </a:p>
                    <a:p>
                      <a:pPr algn="ctr"/>
                      <a:r>
                        <a:rPr lang="en-US" sz="2500" dirty="0" smtClean="0"/>
                        <a:t>worldwide income</a:t>
                      </a:r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Same</a:t>
                      </a:r>
                      <a:endParaRPr lang="en-US" sz="25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  <p:bldP spid="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981200"/>
            <a:ext cx="8077200" cy="3886200"/>
          </a:xfrm>
        </p:spPr>
        <p:txBody>
          <a:bodyPr>
            <a:normAutofit/>
          </a:bodyPr>
          <a:lstStyle/>
          <a:p>
            <a:pPr marL="533400" indent="-533400" eaLnBrk="1" hangingPunct="1">
              <a:buSzPct val="100000"/>
              <a:buFont typeface="Wingdings" pitchFamily="2" charset="2"/>
              <a:buAutoNum type="arabicPeriod"/>
            </a:pPr>
            <a:r>
              <a:rPr lang="en-US" sz="2500" dirty="0" smtClean="0"/>
              <a:t>Lived in Hawaii for more than 200 days in a calendar year; </a:t>
            </a:r>
            <a:r>
              <a:rPr lang="en-US" sz="2500" u="sng" dirty="0" smtClean="0">
                <a:solidFill>
                  <a:srgbClr val="FF0000"/>
                </a:solidFill>
              </a:rPr>
              <a:t>and</a:t>
            </a:r>
            <a:r>
              <a:rPr lang="en-US" sz="2500" dirty="0" smtClean="0">
                <a:solidFill>
                  <a:srgbClr val="FF0000"/>
                </a:solidFill>
              </a:rPr>
              <a:t> (for nonresident aliens)</a:t>
            </a:r>
          </a:p>
          <a:p>
            <a:pPr marL="533400" indent="-533400" eaLnBrk="1" hangingPunct="1">
              <a:buSzPct val="100000"/>
              <a:buFont typeface="Wingdings" pitchFamily="2" charset="2"/>
              <a:buAutoNum type="arabicPeriod"/>
            </a:pPr>
            <a:endParaRPr lang="en-US" sz="2500" dirty="0" smtClean="0"/>
          </a:p>
          <a:p>
            <a:pPr marL="533400" indent="-533400" eaLnBrk="1" hangingPunct="1">
              <a:buSzPct val="100000"/>
              <a:buFont typeface="Wingdings" pitchFamily="2" charset="2"/>
              <a:buAutoNum type="arabicPeriod"/>
            </a:pPr>
            <a:r>
              <a:rPr lang="en-US" sz="2500" dirty="0" smtClean="0"/>
              <a:t>Established “domicile” in Hawaii.  Domicile means the place where an individual has a true, fixed, permanent home and principal establishment; it is the place where an individual has voluntarily fixed the habitation of himself or herself and family.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Hawaii Resident for</a:t>
            </a: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Tax Purposes?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uiExpand="1" build="p"/>
      <p:bldP spid="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905000"/>
            <a:ext cx="8229600" cy="4419600"/>
          </a:xfrm>
        </p:spPr>
        <p:txBody>
          <a:bodyPr>
            <a:normAutofit/>
          </a:bodyPr>
          <a:lstStyle/>
          <a:p>
            <a:pPr marL="609600" indent="-609600" eaLnBrk="1" hangingPunct="1">
              <a:buSzPct val="100000"/>
              <a:buFont typeface="Wingdings" pitchFamily="2" charset="2"/>
              <a:buAutoNum type="arabicPeriod" startAt="3"/>
            </a:pPr>
            <a:r>
              <a:rPr lang="en-US" sz="2500" dirty="0" smtClean="0"/>
              <a:t>To create new (Hawaii) domicile, 3 things are necessary:</a:t>
            </a:r>
          </a:p>
          <a:p>
            <a:pPr marL="609600" indent="-609600" eaLnBrk="1" hangingPunct="1">
              <a:buSzPct val="100000"/>
              <a:buFont typeface="Wingdings" pitchFamily="2" charset="2"/>
              <a:buAutoNum type="arabicPeriod" startAt="3"/>
            </a:pPr>
            <a:endParaRPr lang="en-US" sz="2500" dirty="0" smtClean="0"/>
          </a:p>
          <a:p>
            <a:pPr marL="1661160" lvl="3" indent="-609600">
              <a:buSzPct val="100000"/>
              <a:buFont typeface="+mj-lt"/>
              <a:buAutoNum type="alphaLcPeriod"/>
            </a:pPr>
            <a:r>
              <a:rPr lang="en-US" sz="2500" dirty="0" smtClean="0"/>
              <a:t>Abandonment of old domicile;</a:t>
            </a:r>
          </a:p>
          <a:p>
            <a:pPr marL="1661160" lvl="3" indent="-609600">
              <a:buSzPct val="100000"/>
              <a:buFont typeface="+mj-lt"/>
              <a:buAutoNum type="alphaLcPeriod"/>
            </a:pPr>
            <a:r>
              <a:rPr lang="en-US" sz="2500" dirty="0" smtClean="0"/>
              <a:t>Intent to establish new domicile; and</a:t>
            </a:r>
          </a:p>
          <a:p>
            <a:pPr marL="1661160" lvl="3" indent="-609600">
              <a:buSzPct val="100000"/>
              <a:buFont typeface="+mj-lt"/>
              <a:buAutoNum type="alphaLcPeriod"/>
            </a:pPr>
            <a:r>
              <a:rPr lang="en-US" sz="2500" dirty="0" smtClean="0"/>
              <a:t>Actual physical presence in the new domicile.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Hawaii Resident for</a:t>
            </a: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Tax Purposes? (continued)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uiExpand="1" build="p"/>
      <p:bldP spid="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533400" y="1752600"/>
            <a:ext cx="8382000" cy="4876800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80000"/>
              </a:lnSpc>
              <a:buSzTx/>
              <a:buFont typeface="Wingdings" pitchFamily="2" charset="2"/>
              <a:buNone/>
            </a:pPr>
            <a:r>
              <a:rPr lang="en-US" sz="2500" b="1" dirty="0" smtClean="0"/>
              <a:t>Domiciliary Resident:</a:t>
            </a:r>
          </a:p>
          <a:p>
            <a:pPr marL="400050" indent="-400050" eaLnBrk="1" hangingPunct="1">
              <a:lnSpc>
                <a:spcPct val="80000"/>
              </a:lnSpc>
              <a:buSzTx/>
              <a:buFont typeface="Courier New" pitchFamily="49" charset="0"/>
              <a:buChar char="o"/>
            </a:pPr>
            <a:r>
              <a:rPr lang="en-US" sz="2500" dirty="0" smtClean="0"/>
              <a:t>U.S. citizen or resident who lived in Hawaii for more than 200 days during a year.</a:t>
            </a:r>
          </a:p>
          <a:p>
            <a:pPr marL="400050" indent="-400050" eaLnBrk="1" hangingPunct="1">
              <a:lnSpc>
                <a:spcPct val="80000"/>
              </a:lnSpc>
              <a:buSzTx/>
              <a:buFont typeface="Courier New" pitchFamily="49" charset="0"/>
              <a:buChar char="o"/>
            </a:pPr>
            <a:r>
              <a:rPr lang="en-US" sz="2500" dirty="0" smtClean="0"/>
              <a:t>In Hawaii for other than a temporary or transitory purpose.</a:t>
            </a:r>
          </a:p>
          <a:p>
            <a:pPr marL="533400" indent="-533400" eaLnBrk="1" hangingPunct="1">
              <a:lnSpc>
                <a:spcPct val="80000"/>
              </a:lnSpc>
              <a:buSzTx/>
              <a:buFont typeface="Wingdings" pitchFamily="2" charset="2"/>
              <a:buNone/>
            </a:pPr>
            <a:endParaRPr lang="en-US" sz="2500" dirty="0" smtClean="0"/>
          </a:p>
          <a:p>
            <a:pPr marL="533400" indent="-533400" eaLnBrk="1" hangingPunct="1">
              <a:lnSpc>
                <a:spcPct val="80000"/>
              </a:lnSpc>
              <a:buSzTx/>
              <a:buFont typeface="Wingdings" pitchFamily="2" charset="2"/>
              <a:buNone/>
            </a:pPr>
            <a:r>
              <a:rPr lang="en-US" sz="2500" b="1" dirty="0" smtClean="0"/>
              <a:t>Non-Domiciliary Resident:</a:t>
            </a:r>
          </a:p>
          <a:p>
            <a:pPr marL="400050" indent="-400050" eaLnBrk="1" hangingPunct="1">
              <a:lnSpc>
                <a:spcPct val="80000"/>
              </a:lnSpc>
              <a:buSzTx/>
              <a:buFont typeface="Courier New" pitchFamily="49" charset="0"/>
              <a:buChar char="o"/>
            </a:pPr>
            <a:r>
              <a:rPr lang="en-US" sz="2500" dirty="0" smtClean="0"/>
              <a:t>U.S. citizen or resident who lived in Hawaii for less than 200 days in year; </a:t>
            </a:r>
            <a:r>
              <a:rPr lang="en-US" sz="2500" dirty="0" smtClean="0">
                <a:solidFill>
                  <a:srgbClr val="FF0000"/>
                </a:solidFill>
              </a:rPr>
              <a:t>or</a:t>
            </a:r>
          </a:p>
          <a:p>
            <a:pPr marL="400050" indent="-400050">
              <a:lnSpc>
                <a:spcPct val="80000"/>
              </a:lnSpc>
              <a:buSzTx/>
              <a:buFont typeface="Courier New" pitchFamily="49" charset="0"/>
              <a:buChar char="o"/>
            </a:pPr>
            <a:r>
              <a:rPr lang="en-US" sz="2500" dirty="0" smtClean="0"/>
              <a:t>Foreign student on “F” visa; </a:t>
            </a:r>
            <a:r>
              <a:rPr lang="en-US" sz="2500" dirty="0" smtClean="0">
                <a:solidFill>
                  <a:srgbClr val="FF0000"/>
                </a:solidFill>
              </a:rPr>
              <a:t>or</a:t>
            </a:r>
            <a:endParaRPr lang="en-US" sz="2500" dirty="0" smtClean="0"/>
          </a:p>
          <a:p>
            <a:pPr marL="400050" indent="-400050" eaLnBrk="1" hangingPunct="1">
              <a:lnSpc>
                <a:spcPct val="80000"/>
              </a:lnSpc>
              <a:buSzTx/>
              <a:buFont typeface="Courier New" pitchFamily="49" charset="0"/>
              <a:buChar char="o"/>
            </a:pPr>
            <a:r>
              <a:rPr lang="en-US" sz="2500" dirty="0" smtClean="0"/>
              <a:t>Anyone who can prove his/her domicile is outside of Hawaii.  (Refer back to the definition of “domicile”.  H, J, and Q visas may be considered residents.)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Hawaii Residency Classification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uiExpand="1" build="p" autoUpdateAnimBg="0"/>
      <p:bldP spid="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3" name="Text Box 17"/>
          <p:cNvSpPr txBox="1">
            <a:spLocks noChangeArrowheads="1"/>
          </p:cNvSpPr>
          <p:nvPr/>
        </p:nvSpPr>
        <p:spPr bwMode="auto">
          <a:xfrm>
            <a:off x="6019800" y="2971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Who Must File</a:t>
            </a:r>
            <a:r>
              <a:rPr kumimoji="0" lang="en-US" sz="35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(Individuals under 65)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09600" y="2057400"/>
          <a:ext cx="8077200" cy="381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8600"/>
                <a:gridCol w="4038600"/>
              </a:tblGrid>
              <a:tr h="589114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Filing Status</a:t>
                      </a:r>
                      <a:endParaRPr lang="en-US" sz="2500" b="1" dirty="0"/>
                    </a:p>
                  </a:txBody>
                  <a:tcPr anchor="ctr">
                    <a:solidFill>
                      <a:schemeClr val="accent6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Gross Income of</a:t>
                      </a:r>
                      <a:endParaRPr lang="en-US" sz="2500" b="1" dirty="0"/>
                    </a:p>
                  </a:txBody>
                  <a:tcPr anchor="ctr">
                    <a:solidFill>
                      <a:schemeClr val="accent6">
                        <a:alpha val="73000"/>
                      </a:schemeClr>
                    </a:solidFill>
                  </a:tcPr>
                </a:tc>
              </a:tr>
              <a:tr h="589114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Married filing separately</a:t>
                      </a:r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$3,344</a:t>
                      </a:r>
                      <a:endParaRPr lang="en-US" sz="2500" dirty="0"/>
                    </a:p>
                  </a:txBody>
                  <a:tcPr anchor="ctr"/>
                </a:tc>
              </a:tr>
              <a:tr h="589114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Single or legally separated</a:t>
                      </a:r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$3,344</a:t>
                      </a:r>
                      <a:endParaRPr lang="en-US" sz="2500" dirty="0"/>
                    </a:p>
                  </a:txBody>
                  <a:tcPr anchor="ctr"/>
                </a:tc>
              </a:tr>
              <a:tr h="589114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Single, head of household</a:t>
                      </a:r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$4,356</a:t>
                      </a:r>
                      <a:endParaRPr lang="en-US" sz="2500" dirty="0"/>
                    </a:p>
                  </a:txBody>
                  <a:tcPr anchor="ctr"/>
                </a:tc>
              </a:tr>
              <a:tr h="539144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Qualifying widow(</a:t>
                      </a:r>
                      <a:r>
                        <a:rPr lang="en-US" sz="2500" dirty="0" err="1" smtClean="0"/>
                        <a:t>er</a:t>
                      </a:r>
                      <a:r>
                        <a:rPr lang="en-US" sz="2500" dirty="0" smtClean="0"/>
                        <a:t>) with a child</a:t>
                      </a:r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$5,544</a:t>
                      </a:r>
                      <a:endParaRPr lang="en-US" sz="2500" dirty="0"/>
                    </a:p>
                  </a:txBody>
                  <a:tcPr anchor="ctr"/>
                </a:tc>
              </a:tr>
              <a:tr h="600104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Married couple filing jointly</a:t>
                      </a:r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$6,688</a:t>
                      </a:r>
                      <a:endParaRPr lang="en-US" sz="25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8" name="Text Box 17"/>
          <p:cNvSpPr txBox="1">
            <a:spLocks noChangeArrowheads="1"/>
          </p:cNvSpPr>
          <p:nvPr/>
        </p:nvSpPr>
        <p:spPr bwMode="auto">
          <a:xfrm>
            <a:off x="6019800" y="2971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Who Must File</a:t>
            </a:r>
            <a:r>
              <a:rPr kumimoji="0" lang="en-US" sz="35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(Nonresident Aliens under 65)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2362200"/>
          <a:ext cx="8077200" cy="1767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8600"/>
                <a:gridCol w="4038600"/>
              </a:tblGrid>
              <a:tr h="589114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Filing Status</a:t>
                      </a:r>
                      <a:endParaRPr lang="en-US" sz="2500" b="1" dirty="0"/>
                    </a:p>
                  </a:txBody>
                  <a:tcPr anchor="ctr">
                    <a:solidFill>
                      <a:schemeClr val="accent6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Gross Income of</a:t>
                      </a:r>
                      <a:endParaRPr lang="en-US" sz="2500" b="1" dirty="0"/>
                    </a:p>
                  </a:txBody>
                  <a:tcPr anchor="ctr">
                    <a:solidFill>
                      <a:schemeClr val="accent6">
                        <a:alpha val="73000"/>
                      </a:schemeClr>
                    </a:solidFill>
                  </a:tcPr>
                </a:tc>
              </a:tr>
              <a:tr h="589114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Married filing separately</a:t>
                      </a:r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$1,144*</a:t>
                      </a:r>
                      <a:endParaRPr lang="en-US" sz="2500" dirty="0"/>
                    </a:p>
                  </a:txBody>
                  <a:tcPr anchor="ctr"/>
                </a:tc>
              </a:tr>
              <a:tr h="589114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Single or legally separated</a:t>
                      </a:r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$1,144*</a:t>
                      </a:r>
                      <a:endParaRPr lang="en-US" sz="2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4800600"/>
            <a:ext cx="807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+mn-lt"/>
              </a:rPr>
              <a:t>*Due to disallowance of standard deduction of $2,200. See Form N-15 Instructions, page 4.</a:t>
            </a:r>
            <a:endParaRPr lang="en-US" sz="25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981200"/>
            <a:ext cx="8153400" cy="4191000"/>
          </a:xfrm>
        </p:spPr>
        <p:txBody>
          <a:bodyPr>
            <a:normAutofit/>
          </a:bodyPr>
          <a:lstStyle/>
          <a:p>
            <a:pPr eaLnBrk="1" hangingPunct="1">
              <a:buSzPct val="100000"/>
              <a:buFont typeface="Courier New" pitchFamily="49" charset="0"/>
              <a:buChar char="o"/>
            </a:pPr>
            <a:r>
              <a:rPr lang="en-US" sz="2500" dirty="0" smtClean="0"/>
              <a:t>If you have Hawaii income taxes withheld, you should file a Hawaii tax return even if your gross income is below the threshold level for your marital status.</a:t>
            </a:r>
          </a:p>
          <a:p>
            <a:pPr eaLnBrk="1" hangingPunct="1">
              <a:buSzPct val="100000"/>
              <a:buFont typeface="Courier New" pitchFamily="49" charset="0"/>
              <a:buChar char="o"/>
            </a:pPr>
            <a:endParaRPr lang="en-US" sz="2500" dirty="0" smtClean="0"/>
          </a:p>
          <a:p>
            <a:pPr eaLnBrk="1" hangingPunct="1">
              <a:buSzPct val="100000"/>
              <a:buFont typeface="Courier New" pitchFamily="49" charset="0"/>
              <a:buChar char="o"/>
            </a:pPr>
            <a:r>
              <a:rPr lang="en-US" sz="2500" dirty="0" smtClean="0"/>
              <a:t>The reason is that you will get a refund of the state taxes withheld.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8600" y="381000"/>
            <a:ext cx="8763000" cy="838200"/>
          </a:xfrm>
          <a:prstGeom prst="rect">
            <a:avLst/>
          </a:prstGeom>
          <a:noFill/>
        </p:spPr>
        <p:txBody>
          <a:bodyPr vert="horz" lIns="92075" tIns="46038" rIns="92075" bIns="46038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Who Must File</a:t>
            </a:r>
            <a:r>
              <a:rPr kumimoji="0" lang="en-US" sz="35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(continued)</a:t>
            </a:r>
            <a:endParaRPr kumimoji="0" lang="en-US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  <p:bldP spid="5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2540</TotalTime>
  <Words>1108</Words>
  <Application>Microsoft Office PowerPoint</Application>
  <PresentationFormat>On-screen Show (4:3)</PresentationFormat>
  <Paragraphs>135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Median</vt:lpstr>
      <vt:lpstr>Nonresident Alien  State of Hawaii Tax Workshop</vt:lpstr>
      <vt:lpstr>Major Differences: Federal &amp; Hawaii</vt:lpstr>
      <vt:lpstr>Similarities: Federal &amp; Hawaii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UHM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Tax Withholding on Nonresident Alien Employees</dc:title>
  <dc:creator>Property &amp; Fund Management</dc:creator>
  <cp:lastModifiedBy>kenlum</cp:lastModifiedBy>
  <cp:revision>240</cp:revision>
  <cp:lastPrinted>2002-01-25T01:22:36Z</cp:lastPrinted>
  <dcterms:created xsi:type="dcterms:W3CDTF">2001-03-22T01:56:59Z</dcterms:created>
  <dcterms:modified xsi:type="dcterms:W3CDTF">2017-03-07T00:15:45Z</dcterms:modified>
</cp:coreProperties>
</file>