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Poppi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11" Type="http://schemas.openxmlformats.org/officeDocument/2006/relationships/slide" Target="slides/slide5.xml"/><Relationship Id="rId22" Type="http://schemas.openxmlformats.org/officeDocument/2006/relationships/font" Target="fonts/Poppins-boldItalic.fntdata"/><Relationship Id="rId10" Type="http://schemas.openxmlformats.org/officeDocument/2006/relationships/slide" Target="slides/slide4.xml"/><Relationship Id="rId21" Type="http://schemas.openxmlformats.org/officeDocument/2006/relationships/font" Target="fonts/Poppi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Nunito-regular.fntdata"/><Relationship Id="rId14" Type="http://schemas.openxmlformats.org/officeDocument/2006/relationships/slide" Target="slides/slide8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oppi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0c8f41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d0c8f41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d9ccd00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d9ccd00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When courses are well designed, faculty participate in professional development, that in fact 5 week success rates (in blue) are high, even better that face to face courses in our pilot.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d9ccd0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d9ccd0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an illustration our ID team worked on profiling a successful accelerated online student.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0ed245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0ed245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Intensive 5 Week Online PD w/ 2 days F2F with UH IDs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Design &amp; Develop 5 Week Accelerated Online Course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UH Online Quality Course Design Review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d9ccd0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d9ccd0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2019, we have improved the Laulima templates available for instructors teaching 5 week courses.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additional banner templates for each campus as well as CSS style sheets with corresponding colors and icons.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addition, accessibility guidelines were also taken into consideration when creating these templates.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Lastly, there is a process in place for faculty to request import of the template into their own course.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e62c2d2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de62c2d2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UH Online Inquiry Data - since May 1st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164 request information inquiries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Highest areas of interest - Business, Education, Nursing, Accounting, Psychology, Liberal Arts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Highest inquiries from Hawaii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Other states: California, Nevada, Utah, Colorado, Minnesota, North Dakota, Iowa...lots along East Coast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Most inquiries are interested in Bachelor’s degree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71% inquiries have attended college before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0ed2457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0ed2457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Five modules: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Basics of Online Learning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Communication &amp; Engagement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Self-Management Strategies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Technology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AutoNum type="arabicPeriod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Support &amp; Resources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Each module should take about 5-15 minutes to complete.  Assignments will take additional time. The entire orientation should only take approximately 1-1.5 hour(s) for students to complete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Graded orientation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activities: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3 assignments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2 quizzes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1 discussion forum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1 message to Facilitator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0ed245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d0ed245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questions or more information, feel free to contact us. Mahalo!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7.jpg"/><Relationship Id="rId7" Type="http://schemas.openxmlformats.org/officeDocument/2006/relationships/image" Target="../media/image3.png"/><Relationship Id="rId8" Type="http://schemas.openxmlformats.org/officeDocument/2006/relationships/hyperlink" Target="https://padlet.com/uh5week/cldt0dvsdg0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1.jp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hyperlink" Target="http://uhonline.hawaii.edu" TargetMode="External"/><Relationship Id="rId5" Type="http://schemas.openxmlformats.org/officeDocument/2006/relationships/hyperlink" Target="http://uhonline.hawaii.edu" TargetMode="External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mailto:hae@hawaii.edu" TargetMode="External"/><Relationship Id="rId5" Type="http://schemas.openxmlformats.org/officeDocument/2006/relationships/hyperlink" Target="mailto:dso@hawaii.edu" TargetMode="External"/><Relationship Id="rId6" Type="http://schemas.openxmlformats.org/officeDocument/2006/relationships/hyperlink" Target="mailto:drgose@hawaii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4975A"/>
            </a:gs>
            <a:gs pos="50000">
              <a:srgbClr val="ECDBBB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86350" y="1069278"/>
            <a:ext cx="8520600" cy="80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 College Course in 5 Weeks</a:t>
            </a:r>
            <a:endParaRPr b="1" sz="30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 rotWithShape="1">
          <a:blip r:embed="rId3">
            <a:alphaModFix/>
          </a:blip>
          <a:srcRect b="0" l="2229" r="0" t="0"/>
          <a:stretch/>
        </p:blipFill>
        <p:spPr>
          <a:xfrm>
            <a:off x="0" y="2217200"/>
            <a:ext cx="5614974" cy="23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/>
          <p:nvPr/>
        </p:nvSpPr>
        <p:spPr>
          <a:xfrm>
            <a:off x="0" y="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 rotWithShape="1">
          <a:blip r:embed="rId4">
            <a:alphaModFix/>
          </a:blip>
          <a:srcRect b="3390" l="0" r="52945" t="0"/>
          <a:stretch/>
        </p:blipFill>
        <p:spPr>
          <a:xfrm>
            <a:off x="5501750" y="2217200"/>
            <a:ext cx="3642249" cy="23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/>
          <p:nvPr/>
        </p:nvSpPr>
        <p:spPr>
          <a:xfrm>
            <a:off x="-1550" y="489540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206800" y="4560900"/>
            <a:ext cx="8794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Dorothy Hirata  •  Instructional Design Manager 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•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 dso@hawaii.edu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2880"/>
            <a:ext cx="9144000" cy="4499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>
            <a:off x="-1550" y="489540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0" y="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 title="The Successful Accelerated Online Stud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450" y="0"/>
            <a:ext cx="6057700" cy="5050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/>
          <p:nvPr/>
        </p:nvSpPr>
        <p:spPr>
          <a:xfrm>
            <a:off x="-1550" y="489540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67000">
              <a:srgbClr val="FFFFFF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2" y="0"/>
            <a:ext cx="914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38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UH Online 5 Weeks Professional Development 2019</a:t>
            </a:r>
            <a:endParaRPr sz="2200"/>
          </a:p>
        </p:txBody>
      </p:sp>
      <p:grpSp>
        <p:nvGrpSpPr>
          <p:cNvPr id="125" name="Google Shape;125;p28"/>
          <p:cNvGrpSpPr/>
          <p:nvPr/>
        </p:nvGrpSpPr>
        <p:grpSpPr>
          <a:xfrm>
            <a:off x="4649324" y="1068513"/>
            <a:ext cx="3918594" cy="2877257"/>
            <a:chOff x="4496924" y="1068513"/>
            <a:chExt cx="3918594" cy="2877257"/>
          </a:xfrm>
        </p:grpSpPr>
        <p:pic>
          <p:nvPicPr>
            <p:cNvPr id="126" name="Google Shape;126;p28" title="UH Online Quality Course Design Review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96924" y="1068513"/>
              <a:ext cx="3918594" cy="2877257"/>
            </a:xfrm>
            <a:prstGeom prst="rect">
              <a:avLst/>
            </a:prstGeom>
            <a:noFill/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2700000" dist="47625">
                <a:srgbClr val="000000">
                  <a:alpha val="50000"/>
                </a:srgbClr>
              </a:outerShdw>
            </a:effectLst>
          </p:spPr>
        </p:pic>
        <p:pic>
          <p:nvPicPr>
            <p:cNvPr id="127" name="Google Shape;127;p28"/>
            <p:cNvPicPr preferRelativeResize="0"/>
            <p:nvPr/>
          </p:nvPicPr>
          <p:blipFill rotWithShape="1">
            <a:blip r:embed="rId5">
              <a:alphaModFix/>
            </a:blip>
            <a:srcRect b="12560" l="0" r="0" t="9618"/>
            <a:stretch/>
          </p:blipFill>
          <p:spPr>
            <a:xfrm>
              <a:off x="7348911" y="1529961"/>
              <a:ext cx="593001" cy="425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ntensive 5 week online professional development with 2 days of F2F with UH instructional designers." id="128" name="Google Shape;128;p28" title="2019 cohort phot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575" y="617423"/>
            <a:ext cx="3760551" cy="25070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47625">
              <a:srgbClr val="000000">
                <a:alpha val="50000"/>
              </a:srgbClr>
            </a:outerShdw>
          </a:effectLst>
        </p:spPr>
      </p:pic>
      <p:pic>
        <p:nvPicPr>
          <p:cNvPr id="129" name="Google Shape;129;p28" title="Design &amp; develop 5 week accelerated online course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6349" y="2312000"/>
            <a:ext cx="3688200" cy="2628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47625">
              <a:srgbClr val="000000">
                <a:alpha val="50000"/>
              </a:srgbClr>
            </a:outerShdw>
          </a:effectLst>
        </p:spPr>
      </p:pic>
      <p:sp>
        <p:nvSpPr>
          <p:cNvPr id="130" name="Google Shape;130;p28"/>
          <p:cNvSpPr/>
          <p:nvPr/>
        </p:nvSpPr>
        <p:spPr>
          <a:xfrm>
            <a:off x="5252025" y="4198675"/>
            <a:ext cx="3163500" cy="534900"/>
          </a:xfrm>
          <a:prstGeom prst="rect">
            <a:avLst/>
          </a:prstGeom>
          <a:solidFill>
            <a:srgbClr val="073763"/>
          </a:solidFill>
          <a:ln>
            <a:noFill/>
          </a:ln>
          <a:effectLst>
            <a:outerShdw blurRad="57150" rotWithShape="0" algn="bl" dir="2700000" dist="476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Faculty PD Reflections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67000">
              <a:srgbClr val="FFFFFF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2" y="0"/>
            <a:ext cx="914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>
            <p:ph type="title"/>
          </p:nvPr>
        </p:nvSpPr>
        <p:spPr>
          <a:xfrm>
            <a:off x="1906400" y="0"/>
            <a:ext cx="55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Improved Laulima Templates</a:t>
            </a:r>
            <a:endParaRPr/>
          </a:p>
        </p:txBody>
      </p:sp>
      <p:pic>
        <p:nvPicPr>
          <p:cNvPr id="137" name="Google Shape;137;p29" title="Laulima template screen shot #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25" y="610102"/>
            <a:ext cx="5475926" cy="303939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47625">
              <a:srgbClr val="000000">
                <a:alpha val="50000"/>
              </a:srgbClr>
            </a:outerShdw>
          </a:effectLst>
        </p:spPr>
      </p:pic>
      <p:pic>
        <p:nvPicPr>
          <p:cNvPr id="138" name="Google Shape;138;p29" title="Laulima template screen shot #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2775" y="1187525"/>
            <a:ext cx="3800250" cy="3771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38100">
              <a:srgbClr val="000000">
                <a:alpha val="50000"/>
              </a:srgbClr>
            </a:outerShdw>
          </a:effectLst>
        </p:spPr>
      </p:pic>
      <p:grpSp>
        <p:nvGrpSpPr>
          <p:cNvPr id="139" name="Google Shape;139;p29"/>
          <p:cNvGrpSpPr/>
          <p:nvPr/>
        </p:nvGrpSpPr>
        <p:grpSpPr>
          <a:xfrm>
            <a:off x="903263" y="3122000"/>
            <a:ext cx="3978095" cy="1681072"/>
            <a:chOff x="369863" y="3274400"/>
            <a:chExt cx="3978095" cy="1681072"/>
          </a:xfrm>
        </p:grpSpPr>
        <p:pic>
          <p:nvPicPr>
            <p:cNvPr id="140" name="Google Shape;140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0375" y="3274400"/>
              <a:ext cx="1920240" cy="8046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27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141" name="Google Shape;141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406688" y="3274400"/>
              <a:ext cx="1941270" cy="8046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27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142" name="Google Shape;142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9863" y="4150800"/>
              <a:ext cx="1941270" cy="8046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27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143" name="Google Shape;143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406688" y="4150800"/>
              <a:ext cx="1941270" cy="8046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2700000" dist="1905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52000">
              <a:srgbClr val="FFFFFF"/>
            </a:gs>
            <a:gs pos="76000">
              <a:srgbClr val="D38AB1"/>
            </a:gs>
            <a:gs pos="100000">
              <a:srgbClr val="85384C"/>
            </a:gs>
          </a:gsLst>
          <a:lin ang="5400700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0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2" y="0"/>
            <a:ext cx="914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/>
          <p:nvPr/>
        </p:nvSpPr>
        <p:spPr>
          <a:xfrm>
            <a:off x="-1550" y="489540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http://uhonline.hawaii.edu</a:t>
            </a: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0" name="Google Shape;150;p30" title="UH Online Websit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54732" l="0" r="0" t="0"/>
          <a:stretch/>
        </p:blipFill>
        <p:spPr>
          <a:xfrm>
            <a:off x="1932625" y="691975"/>
            <a:ext cx="5794526" cy="4114397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700000" dist="47625">
              <a:srgbClr val="000000">
                <a:alpha val="50000"/>
              </a:srgbClr>
            </a:outerShdw>
          </a:effectLst>
        </p:spPr>
      </p:pic>
      <p:sp>
        <p:nvSpPr>
          <p:cNvPr id="151" name="Google Shape;151;p30"/>
          <p:cNvSpPr txBox="1"/>
          <p:nvPr>
            <p:ph type="title"/>
          </p:nvPr>
        </p:nvSpPr>
        <p:spPr>
          <a:xfrm>
            <a:off x="1996750" y="69750"/>
            <a:ext cx="55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Student Support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52000">
              <a:srgbClr val="FFFFFF"/>
            </a:gs>
            <a:gs pos="76000">
              <a:srgbClr val="D38AB1"/>
            </a:gs>
            <a:gs pos="100000">
              <a:srgbClr val="85384C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2" y="0"/>
            <a:ext cx="914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 title="UH Online  5 Week Orientation screen 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681" y="789750"/>
            <a:ext cx="4151318" cy="381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47625">
              <a:srgbClr val="000000">
                <a:alpha val="50000"/>
              </a:srgbClr>
            </a:outerShdw>
          </a:effectLst>
        </p:spPr>
      </p:pic>
      <p:grpSp>
        <p:nvGrpSpPr>
          <p:cNvPr id="158" name="Google Shape;158;p31"/>
          <p:cNvGrpSpPr/>
          <p:nvPr/>
        </p:nvGrpSpPr>
        <p:grpSpPr>
          <a:xfrm>
            <a:off x="5461100" y="1017900"/>
            <a:ext cx="3163500" cy="3201300"/>
            <a:chOff x="5461100" y="1017900"/>
            <a:chExt cx="3163500" cy="3201300"/>
          </a:xfrm>
        </p:grpSpPr>
        <p:sp>
          <p:nvSpPr>
            <p:cNvPr descr="1. Basics of Online Learning&#10;2. Communication &amp; Enagement&#10;3. Self-Management Strategies&#10;4. Technology&#10;5. Support &amp; Resources" id="159" name="Google Shape;159;p31" title="Five Modules"/>
            <p:cNvSpPr/>
            <p:nvPr/>
          </p:nvSpPr>
          <p:spPr>
            <a:xfrm>
              <a:off x="5461100" y="1017900"/>
              <a:ext cx="3163500" cy="3201300"/>
            </a:xfrm>
            <a:prstGeom prst="rect">
              <a:avLst/>
            </a:prstGeom>
            <a:solidFill>
              <a:srgbClr val="073763"/>
            </a:solidFill>
            <a:ln>
              <a:noFill/>
            </a:ln>
            <a:effectLst>
              <a:outerShdw blurRad="57150" rotWithShape="0" algn="bl" dir="27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3763"/>
                </a:solidFill>
              </a:endParaRPr>
            </a:p>
          </p:txBody>
        </p:sp>
        <p:sp>
          <p:nvSpPr>
            <p:cNvPr id="160" name="Google Shape;160;p31"/>
            <p:cNvSpPr txBox="1"/>
            <p:nvPr/>
          </p:nvSpPr>
          <p:spPr>
            <a:xfrm>
              <a:off x="5633875" y="1145700"/>
              <a:ext cx="2813400" cy="30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Modules:</a:t>
              </a:r>
              <a:endParaRPr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oppins"/>
                <a:buChar char="●"/>
              </a:pPr>
              <a:r>
                <a:rPr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Basics of Online Learning</a:t>
              </a:r>
              <a:endParaRPr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oppins"/>
                <a:buChar char="●"/>
              </a:pPr>
              <a:r>
                <a:rPr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Communication &amp; Engagement</a:t>
              </a:r>
              <a:endParaRPr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oppins"/>
                <a:buChar char="●"/>
              </a:pPr>
              <a:r>
                <a:rPr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Self-Management Strategies</a:t>
              </a:r>
              <a:endParaRPr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oppins"/>
                <a:buChar char="●"/>
              </a:pPr>
              <a:r>
                <a:rPr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Technology</a:t>
              </a:r>
              <a:endParaRPr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oppins"/>
                <a:buChar char="●"/>
              </a:pPr>
              <a:r>
                <a:rPr lang="en" sz="1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Support &amp; Resources</a:t>
              </a:r>
              <a:endParaRPr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61" name="Google Shape;161;p31"/>
          <p:cNvSpPr/>
          <p:nvPr/>
        </p:nvSpPr>
        <p:spPr>
          <a:xfrm>
            <a:off x="-1550" y="489540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1"/>
          <p:cNvSpPr/>
          <p:nvPr/>
        </p:nvSpPr>
        <p:spPr>
          <a:xfrm>
            <a:off x="0" y="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1"/>
          <p:cNvSpPr txBox="1"/>
          <p:nvPr>
            <p:ph type="title"/>
          </p:nvPr>
        </p:nvSpPr>
        <p:spPr>
          <a:xfrm>
            <a:off x="1920550" y="222150"/>
            <a:ext cx="55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Orientation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60000">
              <a:srgbClr val="FFFFFF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0" l="0" r="0" t="4168"/>
          <a:stretch/>
        </p:blipFill>
        <p:spPr>
          <a:xfrm>
            <a:off x="0" y="0"/>
            <a:ext cx="91440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 txBox="1"/>
          <p:nvPr>
            <p:ph type="title"/>
          </p:nvPr>
        </p:nvSpPr>
        <p:spPr>
          <a:xfrm>
            <a:off x="2355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2321750" y="1278675"/>
            <a:ext cx="45819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Hae Okimoto, PhD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hae@hawaii.edu</a:t>
            </a:r>
            <a:r>
              <a:rPr lang="en"/>
              <a:t>, 956-3504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Dorothy Hirata, PhD</a:t>
            </a:r>
            <a:br>
              <a:rPr lang="en"/>
            </a:br>
            <a:r>
              <a:rPr lang="en" u="sng">
                <a:solidFill>
                  <a:schemeClr val="accent5"/>
                </a:solidFill>
                <a:hlinkClick r:id="rId5"/>
              </a:rPr>
              <a:t>dso@hawaii.edu</a:t>
            </a:r>
            <a:r>
              <a:rPr lang="en"/>
              <a:t>, 956-2789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Davilla Gose, PhD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drgose@hawaii.edu</a:t>
            </a:r>
            <a:r>
              <a:rPr lang="en"/>
              <a:t>, 956-2937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/>
          <p:nvPr/>
        </p:nvSpPr>
        <p:spPr>
          <a:xfrm>
            <a:off x="0" y="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0" y="4895400"/>
            <a:ext cx="9144000" cy="248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