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</p:sldMasterIdLst>
  <p:notesMasterIdLst>
    <p:notesMasterId r:id="rId10"/>
  </p:notesMasterIdLst>
  <p:sldIdLst>
    <p:sldId id="256" r:id="rId2"/>
    <p:sldId id="360" r:id="rId3"/>
    <p:sldId id="258" r:id="rId4"/>
    <p:sldId id="260" r:id="rId5"/>
    <p:sldId id="266" r:id="rId6"/>
    <p:sldId id="262" r:id="rId7"/>
    <p:sldId id="257" r:id="rId8"/>
    <p:sldId id="265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47"/>
  </p:normalViewPr>
  <p:slideViewPr>
    <p:cSldViewPr snapToGrid="0" snapToObjects="1">
      <p:cViewPr varScale="1">
        <p:scale>
          <a:sx n="112" d="100"/>
          <a:sy n="112" d="100"/>
        </p:scale>
        <p:origin x="232" y="6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74166866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435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3661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4632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12b7d104f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12b7d104f_2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412b7d104f_2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FE24-50FE-E641-80A7-DFC35289C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01E52B-0D6F-C740-A5F3-3F3A9CCD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75A48-D80E-1F42-82E7-2AEF7745A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5421C-83D4-DE42-B260-3042A7EB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C34CA-8F6F-B443-8202-811951E8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324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F70BE-F822-8943-B4D1-B938F12D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9167-377A-AC4E-A594-F6FBC062A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B21F4-949E-4342-96FD-14B69C83E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5BE1E-7286-1244-9889-F10EBD0C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1EC51-7366-A44F-B954-012603AB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48263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1057C5-A509-E04E-8998-47BCAC64F2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7CDFD7-D4C0-BD42-9F4A-4290C9273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B06A7-B8BA-C84B-AEA1-ECD0B88E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BD175-ECB1-894C-8708-2E52C630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2FF1A-D494-DD4F-A28F-A4E85D07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33813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F7D10-F408-814C-BF04-DC388E670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E1098-02E9-C746-8219-3A49117E8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D180C-157D-8A49-AD12-05594BDBD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D6F1-0560-3F45-8E05-94FB6D3BF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5DD6-59E1-9D43-AAC0-EBAF3FFE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434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7A757-B085-7149-AC10-3FE98EA90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53CA0-76BE-AD4A-98D3-D9E9E77B1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5DF66-7AEF-1D4A-A23E-340169231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C1232-172A-CC49-994A-F4FE3808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7F208-7E5E-3049-9555-FD9546BC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3755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7C33-DA90-3647-8ED0-C91D0E7B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D0FFC-B56F-694C-8A88-174D8497A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D5EB2-4580-5349-A7E2-57B554FF8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A5570-6AC2-514E-95DC-7851BD31F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B907F-0320-C34A-8F45-0A23BFF45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DF319-F493-8141-8C35-555FAF67F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66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2E11B-E8F2-7A41-BECF-EDDD73DB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CF003-5434-A644-AB96-F620F2F3B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56A59-283D-AE48-9D09-456F79807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03727-6A47-B94D-BC82-3F623E635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26714-F159-1A4D-B038-0349155CA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3B824F-5F57-F646-926B-DB725DF75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385B87-CF46-C04E-A59A-19488254A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F43B20-404E-1044-851D-C4F69A68B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43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0E58-795B-F44A-88F9-1194FC07A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114D1-2933-F644-9CAA-C1AE964DC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274E9-B8DC-BE43-B76C-C3CA57DB8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A15A5-B0BD-F148-8F1A-E8CCBB3C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15">
            <a:extLst>
              <a:ext uri="{FF2B5EF4-FFF2-40B4-BE49-F238E27FC236}">
                <a16:creationId xmlns:a16="http://schemas.microsoft.com/office/drawing/2014/main" id="{E04940DC-6BD6-5C43-9A73-9C47A97B4EC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173972" y="47448"/>
            <a:ext cx="964652" cy="964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49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983FFA-4F0A-E84C-A0EA-76DE9DBE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57A624-4FE6-0A40-9E38-AD4701EB4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354A9-471C-6142-B973-A72FFC1E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13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04C9D-4E31-DD43-92E7-5873741C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9396D-F05A-8F46-A472-433BAEFBE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E356F-137D-BB43-8F44-6E2C9CCB0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4A927-28E0-3B42-B023-583A2775A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2FC5B-5029-7A4F-BF55-3D45CE08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4BC45-20B0-4D4C-8302-8DB1C2FF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8495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2B0CF-2593-BD4E-9813-D6680F71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BCB453-A732-6348-8A16-9947627EF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04A3E-D096-994E-89DA-484F9C97D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BC757-95C5-A44C-9E27-AAADE3C8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275E5-16E8-2B41-8606-0AE2D9BA6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BBDF0-B629-8F45-9B80-C847C29E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94605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B713DB-BD32-B34D-AA09-D00A6B7BA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19F88-5B3F-754C-ADD3-51D2D5405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445D3-7D81-F14F-9118-46984D6388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6B9F6-D42F-E94B-B9F5-3BB372618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BEFA-E375-0A4F-B35E-89F00854F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1FE2F1-8AEC-CC40-8686-10FD26ACFD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2274" y="21516"/>
            <a:ext cx="1904103" cy="10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3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atascience.hawaii.ed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wenj@hawaii.edu" TargetMode="External"/><Relationship Id="rId5" Type="http://schemas.openxmlformats.org/officeDocument/2006/relationships/hyperlink" Target="mailto:lava.manoa@hawaii.edu" TargetMode="External"/><Relationship Id="rId4" Type="http://schemas.openxmlformats.org/officeDocument/2006/relationships/hyperlink" Target="mailto:leighj@hawaii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61845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6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6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Hawaiʻi</a:t>
            </a:r>
            <a:r>
              <a:rPr lang="en-US" sz="6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 Science Institute</a:t>
            </a:r>
            <a:br>
              <a:rPr lang="en-US" sz="6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6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Gwen Jacobs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 -Director of Cyberinfrastructure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gwenj@hawaii.edu</a:t>
            </a:r>
            <a:endParaRPr lang="en-U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31285-A08C-D744-9233-ED50908A8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510" y="59330"/>
            <a:ext cx="7886700" cy="81549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HIDSI one of three virtual institutes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1F857-3781-DD48-B8CC-26AB3700A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" y="1265664"/>
            <a:ext cx="4800600" cy="4712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F137F4-D668-E84D-B8BF-1AA25ACC4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8"/>
          <a:stretch/>
        </p:blipFill>
        <p:spPr>
          <a:xfrm>
            <a:off x="4880609" y="874822"/>
            <a:ext cx="6228011" cy="4485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7D00B8-F210-C943-950B-CFBCB70FA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6"/>
          <a:stretch/>
        </p:blipFill>
        <p:spPr>
          <a:xfrm>
            <a:off x="7423391" y="3528014"/>
            <a:ext cx="4654309" cy="326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1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>
            <a:off x="7820947" y="3082886"/>
            <a:ext cx="2747700" cy="2974500"/>
          </a:xfrm>
          <a:prstGeom prst="rect">
            <a:avLst/>
          </a:prstGeom>
          <a:solidFill>
            <a:srgbClr val="2037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4835646" y="3082886"/>
            <a:ext cx="2747700" cy="2974500"/>
          </a:xfrm>
          <a:prstGeom prst="rect">
            <a:avLst/>
          </a:prstGeom>
          <a:solidFill>
            <a:srgbClr val="2037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1"/>
          </p:nvPr>
        </p:nvSpPr>
        <p:spPr>
          <a:xfrm>
            <a:off x="849630" y="1211490"/>
            <a:ext cx="10515600" cy="9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UH Systemwide initiative to catalyze research and training capacity in data science, computation, and visualization.</a:t>
            </a:r>
            <a:endParaRPr dirty="0"/>
          </a:p>
        </p:txBody>
      </p:sp>
      <p:sp>
        <p:nvSpPr>
          <p:cNvPr id="110" name="Google Shape;110;p15"/>
          <p:cNvSpPr/>
          <p:nvPr/>
        </p:nvSpPr>
        <p:spPr>
          <a:xfrm>
            <a:off x="1850344" y="3082886"/>
            <a:ext cx="2747700" cy="2974500"/>
          </a:xfrm>
          <a:prstGeom prst="rect">
            <a:avLst/>
          </a:prstGeom>
          <a:solidFill>
            <a:srgbClr val="2037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2218425" y="3199252"/>
            <a:ext cx="1908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4936516" y="3182038"/>
            <a:ext cx="2635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RESEARCHERS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8372448" y="3106297"/>
            <a:ext cx="1811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INDUSTRY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5"/>
          <p:cNvSpPr/>
          <p:nvPr/>
        </p:nvSpPr>
        <p:spPr>
          <a:xfrm>
            <a:off x="7820947" y="3798225"/>
            <a:ext cx="2747700" cy="16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Forge strategic collaborative partnerships with the industry and government agencies.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1850343" y="3897378"/>
            <a:ext cx="27477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Coordinate and </a:t>
            </a:r>
            <a:b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participate in the establishment of a cross-disciplinary curriculum in data science.</a:t>
            </a:r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4835646" y="4205155"/>
            <a:ext cx="27477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Promote and support cross-disciplinary research around data science.</a:t>
            </a:r>
            <a:endParaRPr/>
          </a:p>
        </p:txBody>
      </p:sp>
      <p:sp>
        <p:nvSpPr>
          <p:cNvPr id="117" name="Google Shape;117;p15"/>
          <p:cNvSpPr txBox="1"/>
          <p:nvPr/>
        </p:nvSpPr>
        <p:spPr>
          <a:xfrm>
            <a:off x="5049398" y="2488739"/>
            <a:ext cx="23202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0375A"/>
              </a:buClr>
              <a:buSzPts val="2590"/>
              <a:buFont typeface="Arial"/>
              <a:buNone/>
            </a:pPr>
            <a:r>
              <a:rPr lang="en-US" sz="2590" b="1">
                <a:solidFill>
                  <a:srgbClr val="20375A"/>
                </a:solidFill>
                <a:latin typeface="Arial"/>
                <a:ea typeface="Arial"/>
                <a:cs typeface="Arial"/>
                <a:sym typeface="Arial"/>
              </a:rPr>
              <a:t>AUDIENCE</a:t>
            </a:r>
            <a:endParaRPr/>
          </a:p>
        </p:txBody>
      </p:sp>
      <p:sp>
        <p:nvSpPr>
          <p:cNvPr id="118" name="Google Shape;118;p15"/>
          <p:cNvSpPr/>
          <p:nvPr/>
        </p:nvSpPr>
        <p:spPr>
          <a:xfrm>
            <a:off x="1740664" y="2994438"/>
            <a:ext cx="8934600" cy="3151200"/>
          </a:xfrm>
          <a:prstGeom prst="rect">
            <a:avLst/>
          </a:prstGeom>
          <a:noFill/>
          <a:ln w="381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56B70-D41E-CA42-A9E5-08D1D66C3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220" y="1"/>
            <a:ext cx="1304866" cy="129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8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2152650" y="28570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</a:rPr>
              <a:t>DATA SCIENCE EDUCATION</a:t>
            </a:r>
            <a:endParaRPr b="1" dirty="0"/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1"/>
          </p:nvPr>
        </p:nvSpPr>
        <p:spPr>
          <a:xfrm>
            <a:off x="743386" y="1586376"/>
            <a:ext cx="10515600" cy="71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science education using open-source, community driven tools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Examples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17" descr="https://lh4.googleusercontent.com/zD5xL2SWnysOSQ07ocfUh8gC6QorEoIpvrAA6GXc7Kt4ylW1THx6xJCDf0fmxkISCAYJiegDA8peGwrXeJ5xL0X9JZ-mfLu6tbUGoF_AdNSHk4wTSxRLV3LK2uarr9BrVPaaJGDO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9213" y="4728134"/>
            <a:ext cx="799571" cy="74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1482" y="4204944"/>
            <a:ext cx="1305163" cy="73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7028" y="3361215"/>
            <a:ext cx="1027009" cy="37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6060" y="2760639"/>
            <a:ext cx="1434852" cy="60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9425" y="3590890"/>
            <a:ext cx="1416084" cy="4994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17"/>
          <p:cNvCxnSpPr/>
          <p:nvPr/>
        </p:nvCxnSpPr>
        <p:spPr>
          <a:xfrm>
            <a:off x="3936735" y="2632641"/>
            <a:ext cx="0" cy="2935800"/>
          </a:xfrm>
          <a:prstGeom prst="straightConnector1">
            <a:avLst/>
          </a:prstGeom>
          <a:noFill/>
          <a:ln w="444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0" name="Google Shape;140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77138" y="2406150"/>
            <a:ext cx="925650" cy="115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15117" y="3599770"/>
            <a:ext cx="711514" cy="73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60743" y="4478394"/>
            <a:ext cx="774179" cy="7966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17"/>
          <p:cNvCxnSpPr/>
          <p:nvPr/>
        </p:nvCxnSpPr>
        <p:spPr>
          <a:xfrm>
            <a:off x="7564079" y="2699427"/>
            <a:ext cx="0" cy="2868900"/>
          </a:xfrm>
          <a:prstGeom prst="straightConnector1">
            <a:avLst/>
          </a:prstGeom>
          <a:noFill/>
          <a:ln w="444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4" name="Google Shape;144;p17" descr="https://lh4.googleusercontent.com/0KPW7PsFsqllOiNuW_Up7Htz4tYCLwdshsZ6z8w4MU5xFVeQmvOFEkH0PJG7fqnYPUtwrbNDNN6AieA94JYuI9vYMS4MROSLtqHhXpCSRfIsFPcDgygDIePGCIz8lYzmvqrZ-6M8r6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8451847" y="2727267"/>
            <a:ext cx="1141792" cy="105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43204" y="4025083"/>
            <a:ext cx="2417949" cy="109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 descr="https://lh3.googleusercontent.com/10LAXvxtImrzEta9CVQ2ZdP5e9JA7BzuFfw7HyaPxlW2b75D7G-D8PaO3-43ZypKg1rnpUOOBuT6L-UlVJoLCE1v5XoOllPYnne_k4XZnacSVDNX_2hvC4xo2ql0EAD-YHwTgfNHhRM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732560" y="4331949"/>
            <a:ext cx="962442" cy="96244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/>
          <p:nvPr/>
        </p:nvSpPr>
        <p:spPr>
          <a:xfrm>
            <a:off x="10732560" y="4090309"/>
            <a:ext cx="1081800" cy="1239000"/>
          </a:xfrm>
          <a:prstGeom prst="rect">
            <a:avLst/>
          </a:prstGeom>
          <a:solidFill>
            <a:schemeClr val="lt1">
              <a:alpha val="76862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4515925" y="5568325"/>
            <a:ext cx="27099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Interaction and Authoring</a:t>
            </a:r>
            <a:endParaRPr sz="1600" b="1"/>
          </a:p>
        </p:txBody>
      </p:sp>
      <p:sp>
        <p:nvSpPr>
          <p:cNvPr id="149" name="Google Shape;149;p17"/>
          <p:cNvSpPr txBox="1"/>
          <p:nvPr/>
        </p:nvSpPr>
        <p:spPr>
          <a:xfrm>
            <a:off x="344675" y="5568325"/>
            <a:ext cx="43380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>
                <a:solidFill>
                  <a:schemeClr val="dk1"/>
                </a:solidFill>
              </a:rPr>
              <a:t>Wrangling, Visualization and  Analysis</a:t>
            </a:r>
            <a:endParaRPr/>
          </a:p>
        </p:txBody>
      </p:sp>
      <p:sp>
        <p:nvSpPr>
          <p:cNvPr id="150" name="Google Shape;150;p17"/>
          <p:cNvSpPr txBox="1"/>
          <p:nvPr/>
        </p:nvSpPr>
        <p:spPr>
          <a:xfrm>
            <a:off x="7902325" y="5568325"/>
            <a:ext cx="27099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Sharing and Discovery</a:t>
            </a:r>
            <a:endParaRPr sz="1600" b="1"/>
          </a:p>
        </p:txBody>
      </p:sp>
    </p:spTree>
    <p:extLst>
      <p:ext uri="{BB962C8B-B14F-4D97-AF65-F5344CB8AC3E}">
        <p14:creationId xmlns:p14="http://schemas.microsoft.com/office/powerpoint/2010/main" val="3846671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E7B3-AF61-114A-A738-5453736D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593725"/>
            <a:ext cx="5371531" cy="1325563"/>
          </a:xfrm>
        </p:spPr>
        <p:txBody>
          <a:bodyPr/>
          <a:lstStyle/>
          <a:p>
            <a:r>
              <a:rPr lang="en-US" b="1" dirty="0"/>
              <a:t>Collaborative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D2B57-4087-354D-B3E1-07A1CFC88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881914" cy="4351338"/>
          </a:xfrm>
        </p:spPr>
        <p:txBody>
          <a:bodyPr/>
          <a:lstStyle/>
          <a:p>
            <a:r>
              <a:rPr lang="en-US" dirty="0"/>
              <a:t>AI for Oceanography</a:t>
            </a:r>
          </a:p>
          <a:p>
            <a:r>
              <a:rPr lang="en-US" dirty="0"/>
              <a:t>Cloud Dynamics and Machine Learning</a:t>
            </a:r>
          </a:p>
          <a:p>
            <a:r>
              <a:rPr lang="en-US" dirty="0"/>
              <a:t>Deep learning for Particle Physics</a:t>
            </a:r>
          </a:p>
          <a:p>
            <a:r>
              <a:rPr lang="en-US" dirty="0"/>
              <a:t>C-MAIKI: Microbiome </a:t>
            </a:r>
          </a:p>
          <a:p>
            <a:r>
              <a:rPr lang="en-US" dirty="0"/>
              <a:t>Smart Yields – data science for precision agriculture</a:t>
            </a:r>
          </a:p>
          <a:p>
            <a:r>
              <a:rPr lang="en-US" dirty="0"/>
              <a:t>First Hawaiian Bank – data analytics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3E428-7E50-614E-96E5-8B474E927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784" y="0"/>
            <a:ext cx="5348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9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</a:rPr>
              <a:t>OUTREACH &amp; INDUSTRY </a:t>
            </a:r>
            <a:br>
              <a:rPr lang="en-US" sz="4400" b="1" i="0" u="none" strike="noStrike" cap="none" dirty="0">
                <a:solidFill>
                  <a:schemeClr val="dk1"/>
                </a:solidFill>
              </a:rPr>
            </a:br>
            <a:r>
              <a:rPr lang="en-US" sz="4400" b="1" i="0" u="none" strike="noStrike" cap="none" dirty="0">
                <a:solidFill>
                  <a:schemeClr val="dk1"/>
                </a:solidFill>
              </a:rPr>
              <a:t>     COLLABORATIONS</a:t>
            </a:r>
            <a:endParaRPr b="1" dirty="0"/>
          </a:p>
        </p:txBody>
      </p:sp>
      <p:sp>
        <p:nvSpPr>
          <p:cNvPr id="171" name="Google Shape;17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1871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W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are </a:t>
            </a:r>
            <a:r>
              <a:rPr lang="en-US" dirty="0"/>
              <a:t>establishing collaborations to: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/>
              <a:t>Identify 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ndustry-academi</a:t>
            </a:r>
            <a:r>
              <a:rPr lang="en-US" dirty="0"/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research opportunities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 on</a:t>
            </a:r>
            <a:r>
              <a:rPr lang="en-US" dirty="0"/>
              <a:t> student internship opportunities.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/>
              <a:t>Identify core competencies for workforce development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2140" y="239258"/>
            <a:ext cx="1303693" cy="112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5348" y="1708009"/>
            <a:ext cx="2200393" cy="115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50788" y="4638982"/>
            <a:ext cx="1749517" cy="204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67788" y="3113158"/>
            <a:ext cx="1312384" cy="127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07471" y="5091550"/>
            <a:ext cx="1436166" cy="11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4CAFF3-18D6-DB44-B4EB-393965CD5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550" y="3751967"/>
            <a:ext cx="6344920" cy="259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46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haw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6E8A84-974A-C742-9533-13958F2F6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$1M in seed funding</a:t>
            </a:r>
          </a:p>
          <a:p>
            <a:pPr lvl="1"/>
            <a:r>
              <a:rPr lang="en-US" dirty="0"/>
              <a:t>Thank you – President </a:t>
            </a:r>
            <a:r>
              <a:rPr lang="en-US" dirty="0" err="1"/>
              <a:t>Lassner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and Provost Bruno!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NSF Recommended for funding:</a:t>
            </a:r>
          </a:p>
          <a:p>
            <a:endParaRPr lang="en-US" dirty="0"/>
          </a:p>
          <a:p>
            <a:pPr lvl="1"/>
            <a:r>
              <a:rPr lang="en-US" dirty="0"/>
              <a:t>"MRI Acquisition High Performance Computing Cluster for Data Intensive Research”  PI: G. Jacobs, Co-I J. Leigh</a:t>
            </a:r>
          </a:p>
          <a:p>
            <a:pPr lvl="2"/>
            <a:r>
              <a:rPr lang="en-US" dirty="0"/>
              <a:t>NSF MRI CISE-CNS Proposal #7940775</a:t>
            </a:r>
          </a:p>
          <a:p>
            <a:pPr lvl="2"/>
            <a:r>
              <a:rPr lang="en-US" dirty="0"/>
              <a:t>Total Award Amount: $ 973,823</a:t>
            </a:r>
          </a:p>
          <a:p>
            <a:pPr lvl="2"/>
            <a:r>
              <a:rPr lang="en-US" dirty="0"/>
              <a:t>Total Period Covered: 08/01/19 – 07/31/22</a:t>
            </a:r>
          </a:p>
          <a:p>
            <a:pPr lvl="2"/>
            <a:r>
              <a:rPr lang="en-US" dirty="0"/>
              <a:t>Location of the project: University of Hawai‘i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“Collaborative Proposal: Frameworks: Project Tapis: Next Generation Software for Distributed Research. </a:t>
            </a:r>
          </a:p>
          <a:p>
            <a:pPr lvl="2"/>
            <a:r>
              <a:rPr lang="en-US" dirty="0"/>
              <a:t>PI: Stubbs, J Co-</a:t>
            </a:r>
            <a:r>
              <a:rPr lang="en-US" dirty="0" err="1"/>
              <a:t>Iʻs</a:t>
            </a:r>
            <a:r>
              <a:rPr lang="en-US" dirty="0"/>
              <a:t>: G. Jacobs, M. </a:t>
            </a:r>
            <a:r>
              <a:rPr lang="en-US" dirty="0" err="1"/>
              <a:t>Dahan</a:t>
            </a:r>
            <a:r>
              <a:rPr lang="en-US" dirty="0"/>
              <a:t>, S. Cleveland</a:t>
            </a:r>
          </a:p>
          <a:p>
            <a:pPr lvl="2"/>
            <a:r>
              <a:rPr lang="en-US" dirty="0"/>
              <a:t>NSF OAC – Software Institutes</a:t>
            </a:r>
          </a:p>
          <a:p>
            <a:pPr lvl="2"/>
            <a:r>
              <a:rPr lang="en-US" dirty="0"/>
              <a:t>Total Award Amount: $4,000,0000</a:t>
            </a:r>
          </a:p>
          <a:p>
            <a:pPr lvl="2"/>
            <a:r>
              <a:rPr lang="en-US" dirty="0"/>
              <a:t>Total Period Covered: 09/01/2019 – 8/31/24</a:t>
            </a:r>
          </a:p>
          <a:p>
            <a:pPr lvl="2"/>
            <a:r>
              <a:rPr lang="en-US" dirty="0"/>
              <a:t>Location of the Project: University of Texas – Austin, University of </a:t>
            </a:r>
            <a:r>
              <a:rPr lang="en-US" dirty="0" err="1"/>
              <a:t>Hawaiʻi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1FDC4928-E78D-024E-BAD5-BF5E165116F9}"/>
              </a:ext>
            </a:extLst>
          </p:cNvPr>
          <p:cNvSpPr/>
          <p:nvPr/>
        </p:nvSpPr>
        <p:spPr>
          <a:xfrm>
            <a:off x="4027170" y="1845310"/>
            <a:ext cx="521970" cy="55499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aw-US" b="1" dirty="0"/>
              <a:t>Mahalo!</a:t>
            </a:r>
            <a:endParaRPr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CDD26-03F2-524B-A2D5-EFE420743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 us: </a:t>
            </a:r>
            <a:r>
              <a:rPr lang="en-US" dirty="0">
                <a:hlinkClick r:id="rId3"/>
              </a:rPr>
              <a:t>http://</a:t>
            </a:r>
            <a:r>
              <a:rPr lang="en-US">
                <a:hlinkClick r:id="rId3"/>
              </a:rPr>
              <a:t>datascience.hawaii</a:t>
            </a:r>
            <a:r>
              <a:rPr lang="en-US" dirty="0">
                <a:hlinkClick r:id="rId3"/>
              </a:rPr>
              <a:t>.edu</a:t>
            </a:r>
            <a:endParaRPr lang="en-US" dirty="0"/>
          </a:p>
          <a:p>
            <a:endParaRPr lang="en-US" dirty="0"/>
          </a:p>
          <a:p>
            <a:r>
              <a:rPr lang="en-US" dirty="0"/>
              <a:t>Co-Directors:</a:t>
            </a:r>
          </a:p>
          <a:p>
            <a:pPr lvl="1"/>
            <a:r>
              <a:rPr lang="en-US" dirty="0"/>
              <a:t>Jason Leigh – </a:t>
            </a:r>
            <a:r>
              <a:rPr lang="en-US" dirty="0">
                <a:hlinkClick r:id="rId4"/>
              </a:rPr>
              <a:t>leighj@hawaii.edu</a:t>
            </a:r>
            <a:r>
              <a:rPr lang="en-US" dirty="0"/>
              <a:t>.   </a:t>
            </a:r>
            <a:r>
              <a:rPr lang="en-US" dirty="0">
                <a:hlinkClick r:id="rId5"/>
              </a:rPr>
              <a:t>lava.manoa.hawaii.edu</a:t>
            </a:r>
            <a:endParaRPr lang="en-US" dirty="0"/>
          </a:p>
          <a:p>
            <a:pPr lvl="1"/>
            <a:r>
              <a:rPr lang="en-US" dirty="0"/>
              <a:t>Gwen Jacobs – </a:t>
            </a:r>
            <a:r>
              <a:rPr lang="en-US" dirty="0">
                <a:hlinkClick r:id="rId6"/>
              </a:rPr>
              <a:t>gwenj@hawaii.edu</a:t>
            </a:r>
            <a:r>
              <a:rPr lang="en-US" dirty="0"/>
              <a:t>   </a:t>
            </a:r>
            <a:r>
              <a:rPr lang="en-US" dirty="0" err="1"/>
              <a:t>hawaii.edu</a:t>
            </a:r>
            <a:r>
              <a:rPr lang="en-US" dirty="0"/>
              <a:t>/</a:t>
            </a:r>
            <a:r>
              <a:rPr lang="en-US" dirty="0" err="1"/>
              <a:t>epscor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419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312</Words>
  <Application>Microsoft Macintosh PowerPoint</Application>
  <PresentationFormat>Widescreen</PresentationFormat>
  <Paragraphs>54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 Light</vt:lpstr>
      <vt:lpstr>Calibri</vt:lpstr>
      <vt:lpstr>Palatino Linotype</vt:lpstr>
      <vt:lpstr>Arial</vt:lpstr>
      <vt:lpstr>Office Theme</vt:lpstr>
      <vt:lpstr>  Hawaiʻi Data Science Institute  Gwen Jacobs ITS -Director of Cyberinfrastructure gwenj@hawaii.edu</vt:lpstr>
      <vt:lpstr>HIDSI one of three virtual institutes</vt:lpstr>
      <vt:lpstr>PowerPoint Presentation</vt:lpstr>
      <vt:lpstr>DATA SCIENCE EDUCATION</vt:lpstr>
      <vt:lpstr>Collaborative Research</vt:lpstr>
      <vt:lpstr>OUTREACH &amp; INDUSTRY       COLLABORATIONS</vt:lpstr>
      <vt:lpstr>Funding</vt:lpstr>
      <vt:lpstr>Mahalo!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Title of Your Talk  Presenter(s) Name Presenter(s) Title Presenters(s) Email</dc:title>
  <cp:lastModifiedBy>Microsoft Office User</cp:lastModifiedBy>
  <cp:revision>9</cp:revision>
  <dcterms:modified xsi:type="dcterms:W3CDTF">2019-07-25T18:42:09Z</dcterms:modified>
</cp:coreProperties>
</file>