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02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4" r:id="rId3"/>
    <p:sldId id="287" r:id="rId4"/>
    <p:sldId id="289" r:id="rId5"/>
    <p:sldId id="281" r:id="rId6"/>
    <p:sldId id="288" r:id="rId7"/>
    <p:sldId id="286" r:id="rId8"/>
    <p:sldId id="284" r:id="rId9"/>
    <p:sldId id="283" r:id="rId10"/>
    <p:sldId id="290" r:id="rId11"/>
    <p:sldId id="291" r:id="rId12"/>
    <p:sldId id="260" r:id="rId13"/>
    <p:sldId id="259" r:id="rId14"/>
    <p:sldId id="278" r:id="rId1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39FB"/>
    <a:srgbClr val="E38C1B"/>
    <a:srgbClr val="E1A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22" autoAdjust="0"/>
    <p:restoredTop sz="81934" autoAdjust="0"/>
  </p:normalViewPr>
  <p:slideViewPr>
    <p:cSldViewPr snapToGrid="0" snapToObjects="1">
      <p:cViewPr varScale="1">
        <p:scale>
          <a:sx n="75" d="100"/>
          <a:sy n="75" d="100"/>
        </p:scale>
        <p:origin x="1920" y="17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0C7B4-5083-0740-90D9-72925605136E}" type="datetimeFigureOut">
              <a:rPr lang="en-US" smtClean="0"/>
              <a:t>7/24/19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56AE6-6A67-9942-8C39-F7CC75EE9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722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Palatino Linotype" panose="02040502050505030304" pitchFamily="18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404047C-6E8D-5641-9C44-B7ADE69DD4E8}" type="datetimeFigureOut">
              <a:rPr lang="en-US"/>
              <a:pPr>
                <a:defRPr/>
              </a:pPr>
              <a:t>7/24/19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Palatino Linotype" panose="02040502050505030304" pitchFamily="18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084E2F3-5934-E24A-8056-F887D1B10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11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4E2F3-5934-E24A-8056-F887D1B1086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4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4E2F3-5934-E24A-8056-F887D1B1086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7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Ralph Yoshioka: Willard Wilson Award</a:t>
            </a:r>
          </a:p>
          <a:p>
            <a:r>
              <a:rPr lang="en-US" dirty="0"/>
              <a:t>Allie </a:t>
            </a:r>
            <a:r>
              <a:rPr lang="en-US" dirty="0" err="1"/>
              <a:t>Tsuruda</a:t>
            </a:r>
            <a:r>
              <a:rPr lang="en-US" dirty="0"/>
              <a:t>: WINS SC19 on the routing team for the SC19 conference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4E2F3-5934-E24A-8056-F887D1B1086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72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GA/MFH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4E2F3-5934-E24A-8056-F887D1B1086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17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4E2F3-5934-E24A-8056-F887D1B1086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5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4E2F3-5934-E24A-8056-F887D1B1086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5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Introduce guests: Brook, Hillary, Doug (Vince, John), (</a:t>
            </a:r>
            <a:r>
              <a:rPr lang="en-US" baseline="0" dirty="0" err="1"/>
              <a:t>SiteImprove</a:t>
            </a:r>
            <a:r>
              <a:rPr lang="en-US" baseline="0" dirty="0"/>
              <a:t>), (</a:t>
            </a:r>
            <a:r>
              <a:rPr lang="en-US" baseline="0" dirty="0" err="1"/>
              <a:t>RevaComm</a:t>
            </a:r>
            <a:r>
              <a:rPr lang="en-US" baseline="0" dirty="0"/>
              <a:t>)</a:t>
            </a:r>
          </a:p>
          <a:p>
            <a:r>
              <a:rPr lang="en-US" baseline="0" dirty="0"/>
              <a:t>Keynote: Sky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4E2F3-5934-E24A-8056-F887D1B1086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57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4E2F3-5934-E24A-8056-F887D1B1086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15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4E2F3-5934-E24A-8056-F887D1B1086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87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4E2F3-5934-E24A-8056-F887D1B1086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84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4E2F3-5934-E24A-8056-F887D1B1086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63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4E2F3-5934-E24A-8056-F887D1B1086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43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4E2F3-5934-E24A-8056-F887D1B1086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6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4E2F3-5934-E24A-8056-F887D1B1086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57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3181003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30535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21222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0F437-D0F7-1D49-A244-DE0CF5E6D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39FA5-C179-8440-B788-2E8C37760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3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399A0-541F-F64B-B76A-DDC8C93E5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2410692"/>
            <a:ext cx="8229600" cy="3359212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87AAD-0D54-6649-83C7-D86BDDB5E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21222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C34866-E71F-E145-9E53-84CD6739B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9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828675"/>
            <a:ext cx="8372475" cy="13266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61507"/>
            <a:ext cx="4038600" cy="3864656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2261506"/>
            <a:ext cx="4041648" cy="3864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5049C-E861-D444-951A-66CFEA951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7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5562" y="2082339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9486" y="2082339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05562" y="2709632"/>
            <a:ext cx="4041648" cy="3416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19613" y="2710076"/>
            <a:ext cx="4041648" cy="34159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929B7-36BE-BE41-9969-B91451E7C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3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F2BC7-9A47-DB4C-A8C9-46A676487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8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566DA-CE0E-B14F-A0A8-731F4C4D4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3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491F3-E4AB-EE4B-AF28-F459AAC7DE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4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DA56F-F636-C44A-B3B8-2B967C61D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8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4">
            <a:duotone>
              <a:prstClr val="black"/>
              <a:srgbClr val="0939FB">
                <a:tint val="45000"/>
                <a:satMod val="400000"/>
              </a:srgbClr>
            </a:duotone>
            <a:lum bright="100000" contrast="-40000"/>
          </a:blip>
          <a:srcRect r="12983" b="16164"/>
          <a:stretch/>
        </p:blipFill>
        <p:spPr>
          <a:xfrm>
            <a:off x="6989500" y="4542518"/>
            <a:ext cx="2154500" cy="205797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531813"/>
            <a:ext cx="8229600" cy="1454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ITS PowerPoint Template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14325" y="2014538"/>
            <a:ext cx="82296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8850" y="6397625"/>
            <a:ext cx="2085975" cy="365125"/>
          </a:xfrm>
          <a:prstGeom prst="rect">
            <a:avLst/>
          </a:prstGeom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595959"/>
                </a:solidFill>
                <a:latin typeface="Century Gothic" charset="0"/>
              </a:defRPr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11325" y="6419850"/>
            <a:ext cx="2847975" cy="3016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97375" y="6400800"/>
            <a:ext cx="561975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595959"/>
                </a:solidFill>
                <a:latin typeface="Century Gothic" charset="0"/>
              </a:defRPr>
            </a:lvl1pPr>
          </a:lstStyle>
          <a:p>
            <a:pPr>
              <a:defRPr/>
            </a:pPr>
            <a:fld id="{DCEA556D-6D61-6B49-AC07-309C6BF83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1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065838"/>
            <a:ext cx="1604962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5"/>
          <a:stretch>
            <a:fillRect/>
          </a:stretch>
        </p:blipFill>
        <p:spPr bwMode="auto">
          <a:xfrm>
            <a:off x="0" y="5926138"/>
            <a:ext cx="91440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5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39688"/>
            <a:ext cx="4175125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6545578" y="6292443"/>
            <a:ext cx="2493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baseline="0" dirty="0">
                <a:solidFill>
                  <a:schemeClr val="bg1"/>
                </a:solidFill>
                <a:latin typeface="Arial"/>
                <a:cs typeface="Arial"/>
              </a:rPr>
              <a:t>ITACW v.2019</a:t>
            </a:r>
          </a:p>
          <a:p>
            <a:pPr algn="r"/>
            <a:r>
              <a:rPr lang="en-US" sz="1400" baseline="0" dirty="0">
                <a:solidFill>
                  <a:srgbClr val="FFFFFF"/>
                </a:solidFill>
                <a:latin typeface="Arial"/>
                <a:cs typeface="Arial"/>
              </a:rPr>
              <a:t>July 26, 2019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9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ftr="0" dt="0"/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21222B"/>
          </a:solidFill>
          <a:latin typeface="+mj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1600" kern="1200">
          <a:solidFill>
            <a:srgbClr val="21222B"/>
          </a:solidFill>
          <a:latin typeface="+mj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21222B"/>
          </a:solidFill>
          <a:latin typeface="+mj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1600" kern="1200">
          <a:solidFill>
            <a:srgbClr val="21222B"/>
          </a:solidFill>
          <a:latin typeface="+mj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21222B"/>
          </a:solidFill>
          <a:latin typeface="+mj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66B6F2-BF3B-364E-8417-33277BE059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37423" r="1334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518583"/>
            <a:ext cx="7772400" cy="31813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60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Arial" charset="0"/>
              </a:rPr>
              <a:t>Welcome!</a:t>
            </a:r>
            <a:br>
              <a:rPr lang="en-US" sz="60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Arial" charset="0"/>
              </a:rPr>
            </a:br>
            <a:r>
              <a:rPr lang="en-US" sz="60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Arial" charset="0"/>
              </a:rPr>
              <a:t>Annual IT All-Campus Workshop  v.2019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A1C430-3BBD-BD45-B3FC-9C5E2A1BA2FC}"/>
              </a:ext>
            </a:extLst>
          </p:cNvPr>
          <p:cNvSpPr txBox="1"/>
          <p:nvPr/>
        </p:nvSpPr>
        <p:spPr>
          <a:xfrm>
            <a:off x="1962342" y="4218516"/>
            <a:ext cx="52193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Garret T. Yoshimi</a:t>
            </a:r>
          </a:p>
          <a:p>
            <a:pPr algn="ctr"/>
            <a:r>
              <a:rPr lang="en-US" sz="2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gyoshimi@hawaii.edu</a:t>
            </a:r>
            <a:endParaRPr lang="en-US" sz="24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 for Information Technology &amp; CIO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Hawaii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1338" y="635000"/>
            <a:ext cx="8094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Arial"/>
                <a:cs typeface="Arial"/>
              </a:rPr>
              <a:t>Even Cooler Stuff!</a:t>
            </a:r>
          </a:p>
        </p:txBody>
      </p:sp>
    </p:spTree>
    <p:extLst>
      <p:ext uri="{BB962C8B-B14F-4D97-AF65-F5344CB8AC3E}">
        <p14:creationId xmlns:p14="http://schemas.microsoft.com/office/powerpoint/2010/main" val="418961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659509" y="-422359"/>
            <a:ext cx="3858321" cy="8094661"/>
          </a:xfrm>
        </p:spPr>
        <p:txBody>
          <a:bodyPr/>
          <a:lstStyle/>
          <a:p>
            <a:r>
              <a:rPr lang="en-US" dirty="0">
                <a:sym typeface="Wingdings"/>
              </a:rPr>
              <a:t>Serving Our 80,000+ Global Customers</a:t>
            </a:r>
          </a:p>
          <a:p>
            <a:pPr lvl="1"/>
            <a:r>
              <a:rPr lang="en-US" sz="2000" dirty="0">
                <a:sym typeface="Wingdings"/>
              </a:rPr>
              <a:t>Students</a:t>
            </a:r>
          </a:p>
          <a:p>
            <a:pPr lvl="1"/>
            <a:r>
              <a:rPr lang="en-US" sz="2000" dirty="0">
                <a:sym typeface="Wingdings"/>
              </a:rPr>
              <a:t>Faculty</a:t>
            </a:r>
          </a:p>
          <a:p>
            <a:pPr lvl="1"/>
            <a:r>
              <a:rPr lang="en-US" sz="2000" dirty="0">
                <a:sym typeface="Wingdings"/>
              </a:rPr>
              <a:t>Researchers</a:t>
            </a:r>
          </a:p>
          <a:p>
            <a:pPr lvl="1"/>
            <a:r>
              <a:rPr lang="en-US" sz="2000" dirty="0">
                <a:sym typeface="Wingdings"/>
              </a:rPr>
              <a:t>Staff</a:t>
            </a:r>
          </a:p>
          <a:p>
            <a:pPr lvl="1"/>
            <a:r>
              <a:rPr lang="en-US" sz="2000" dirty="0">
                <a:sym typeface="Wingdings"/>
              </a:rPr>
              <a:t>Collaborators</a:t>
            </a:r>
          </a:p>
          <a:p>
            <a:pPr lvl="1"/>
            <a:r>
              <a:rPr lang="en-US" sz="2000" dirty="0">
                <a:sym typeface="Wingdings"/>
              </a:rPr>
              <a:t>Community</a:t>
            </a:r>
          </a:p>
          <a:p>
            <a:r>
              <a:rPr lang="en-US" dirty="0">
                <a:sym typeface="Wingdings"/>
              </a:rPr>
              <a:t>Always On – 24x7</a:t>
            </a:r>
            <a:br>
              <a:rPr lang="en-US" dirty="0">
                <a:sym typeface="Wingdings"/>
              </a:rPr>
            </a:br>
            <a:br>
              <a:rPr lang="en-US" dirty="0">
                <a:sym typeface="Wingdings"/>
              </a:rPr>
            </a:br>
            <a:r>
              <a:rPr lang="en-US" dirty="0">
                <a:sym typeface="Wingdings"/>
              </a:rPr>
              <a:t>			</a:t>
            </a:r>
            <a:r>
              <a:rPr lang="en-US" sz="4000" dirty="0">
                <a:solidFill>
                  <a:schemeClr val="tx2"/>
                </a:solidFill>
                <a:sym typeface="Wingdings"/>
              </a:rPr>
              <a:t>Thank You!</a:t>
            </a:r>
          </a:p>
          <a:p>
            <a:endParaRPr lang="en-US" dirty="0"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338" y="635000"/>
            <a:ext cx="8094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Arial"/>
                <a:cs typeface="Arial"/>
              </a:rPr>
              <a:t>Even Cooler Stuff!</a:t>
            </a:r>
          </a:p>
        </p:txBody>
      </p:sp>
    </p:spTree>
    <p:extLst>
      <p:ext uri="{BB962C8B-B14F-4D97-AF65-F5344CB8AC3E}">
        <p14:creationId xmlns:p14="http://schemas.microsoft.com/office/powerpoint/2010/main" val="376380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73567" y="1864127"/>
            <a:ext cx="372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tx2"/>
                </a:solidFill>
                <a:latin typeface="Arial"/>
                <a:cs typeface="Arial"/>
              </a:rPr>
              <a:t>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F6C881-FB78-6741-9F61-FC9B3C7E57E9}"/>
              </a:ext>
            </a:extLst>
          </p:cNvPr>
          <p:cNvSpPr txBox="1"/>
          <p:nvPr/>
        </p:nvSpPr>
        <p:spPr>
          <a:xfrm>
            <a:off x="2554377" y="3369734"/>
            <a:ext cx="39594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Garret T. Yoshimi</a:t>
            </a:r>
          </a:p>
          <a:p>
            <a:pPr algn="ctr"/>
            <a:r>
              <a:rPr lang="en-US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gyoshimi@hawaii.edu</a:t>
            </a:r>
            <a:endParaRPr lang="en-US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 for Information Technology &amp; CIO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Hawaii</a:t>
            </a:r>
          </a:p>
        </p:txBody>
      </p:sp>
    </p:spTree>
    <p:extLst>
      <p:ext uri="{BB962C8B-B14F-4D97-AF65-F5344CB8AC3E}">
        <p14:creationId xmlns:p14="http://schemas.microsoft.com/office/powerpoint/2010/main" val="316289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5466" y="1772869"/>
            <a:ext cx="64017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chemeClr val="accent1"/>
                </a:solidFill>
                <a:latin typeface="Arial"/>
                <a:cs typeface="Arial"/>
              </a:rPr>
              <a:t>Thank You!</a:t>
            </a:r>
          </a:p>
          <a:p>
            <a:pPr algn="ctr"/>
            <a:endParaRPr lang="en-US" sz="4400" i="1" dirty="0">
              <a:solidFill>
                <a:schemeClr val="accent1"/>
              </a:solidFill>
              <a:latin typeface="Arial"/>
              <a:cs typeface="Arial"/>
            </a:endParaRPr>
          </a:p>
          <a:p>
            <a:pPr algn="ctr"/>
            <a:r>
              <a:rPr lang="en-US" sz="4400" i="1" dirty="0">
                <a:solidFill>
                  <a:schemeClr val="accent1"/>
                </a:solidFill>
                <a:latin typeface="Arial"/>
                <a:cs typeface="Arial"/>
              </a:rPr>
              <a:t>And On With The Show!</a:t>
            </a:r>
          </a:p>
        </p:txBody>
      </p:sp>
    </p:spTree>
    <p:extLst>
      <p:ext uri="{BB962C8B-B14F-4D97-AF65-F5344CB8AC3E}">
        <p14:creationId xmlns:p14="http://schemas.microsoft.com/office/powerpoint/2010/main" val="286692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70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143919" y="-68276"/>
            <a:ext cx="4889499" cy="8094661"/>
          </a:xfrm>
        </p:spPr>
        <p:txBody>
          <a:bodyPr/>
          <a:lstStyle/>
          <a:p>
            <a:r>
              <a:rPr lang="en-US" sz="2800" dirty="0">
                <a:sym typeface="Wingdings"/>
              </a:rPr>
              <a:t>Welcome!</a:t>
            </a:r>
          </a:p>
          <a:p>
            <a:r>
              <a:rPr lang="en-US" sz="2800" dirty="0">
                <a:sym typeface="Wingdings"/>
              </a:rPr>
              <a:t>ITS Mid-Year Update</a:t>
            </a:r>
          </a:p>
          <a:p>
            <a:r>
              <a:rPr lang="en-US" sz="2800" dirty="0">
                <a:sym typeface="Wingdings"/>
              </a:rPr>
              <a:t>Keynote – The Growth of </a:t>
            </a:r>
            <a:r>
              <a:rPr lang="en-US" sz="2800" dirty="0" err="1">
                <a:sym typeface="Wingdings"/>
              </a:rPr>
              <a:t>Esports</a:t>
            </a:r>
            <a:r>
              <a:rPr lang="en-US" sz="2800" dirty="0">
                <a:sym typeface="Wingdings"/>
              </a:rPr>
              <a:t>: From Sports Stadiums to College Campuses</a:t>
            </a:r>
          </a:p>
          <a:p>
            <a:r>
              <a:rPr lang="en-US" sz="2800" dirty="0">
                <a:sym typeface="Wingdings"/>
              </a:rPr>
              <a:t>Networking Break (Garden Level)</a:t>
            </a:r>
          </a:p>
          <a:p>
            <a:r>
              <a:rPr lang="en-US" sz="2800" dirty="0">
                <a:sym typeface="Wingdings"/>
              </a:rPr>
              <a:t>Lightning Round Talks</a:t>
            </a:r>
          </a:p>
          <a:p>
            <a:r>
              <a:rPr lang="en-US" sz="2800" dirty="0">
                <a:sym typeface="Wingdings"/>
              </a:rPr>
              <a:t>Lunch (Garden Level)</a:t>
            </a:r>
          </a:p>
          <a:p>
            <a:pPr marL="0" indent="0">
              <a:buNone/>
            </a:pPr>
            <a:endParaRPr lang="en-US" dirty="0">
              <a:sym typeface="Wingdings"/>
            </a:endParaRPr>
          </a:p>
          <a:p>
            <a:endParaRPr lang="en-US" dirty="0"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338" y="635000"/>
            <a:ext cx="8094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Arial"/>
                <a:cs typeface="Arial"/>
              </a:rPr>
              <a:t>Agenda (Morning)</a:t>
            </a:r>
          </a:p>
        </p:txBody>
      </p:sp>
    </p:spTree>
    <p:extLst>
      <p:ext uri="{BB962C8B-B14F-4D97-AF65-F5344CB8AC3E}">
        <p14:creationId xmlns:p14="http://schemas.microsoft.com/office/powerpoint/2010/main" val="71605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949605" y="231369"/>
            <a:ext cx="4889499" cy="6672261"/>
          </a:xfrm>
        </p:spPr>
        <p:txBody>
          <a:bodyPr/>
          <a:lstStyle/>
          <a:p>
            <a:pPr lvl="1"/>
            <a:r>
              <a:rPr lang="en-US" dirty="0">
                <a:sym typeface="Wingdings"/>
              </a:rPr>
              <a:t>Regulations, Compliance &amp; Security: Oh My! (</a:t>
            </a:r>
            <a:r>
              <a:rPr lang="en-US" dirty="0" err="1">
                <a:sym typeface="Wingdings"/>
              </a:rPr>
              <a:t>Keoni</a:t>
            </a:r>
            <a:r>
              <a:rPr lang="en-US" dirty="0">
                <a:sym typeface="Wingdings"/>
              </a:rPr>
              <a:t>)</a:t>
            </a:r>
          </a:p>
          <a:p>
            <a:pPr lvl="1"/>
            <a:r>
              <a:rPr lang="en-US" dirty="0">
                <a:sym typeface="Wingdings"/>
              </a:rPr>
              <a:t>Web Accessibility through </a:t>
            </a:r>
            <a:r>
              <a:rPr lang="en-US" dirty="0" err="1">
                <a:sym typeface="Wingdings"/>
              </a:rPr>
              <a:t>SiteImprove</a:t>
            </a:r>
            <a:r>
              <a:rPr lang="en-US" dirty="0">
                <a:sym typeface="Wingdings"/>
              </a:rPr>
              <a:t> (Pacific)</a:t>
            </a:r>
          </a:p>
          <a:p>
            <a:pPr lvl="1"/>
            <a:r>
              <a:rPr lang="en-US" dirty="0">
                <a:sym typeface="Wingdings"/>
              </a:rPr>
              <a:t>The Source Document is Supreme (Asia)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sym typeface="Wingdings"/>
              </a:rPr>
              <a:t>Bring It On! Open Q&amp;A (</a:t>
            </a:r>
            <a:r>
              <a:rPr lang="en-US" dirty="0" err="1">
                <a:sym typeface="Wingdings"/>
              </a:rPr>
              <a:t>Keoni</a:t>
            </a:r>
            <a:r>
              <a:rPr lang="en-US" dirty="0">
                <a:sym typeface="Wingdings"/>
              </a:rPr>
              <a:t>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sym typeface="Wingdings"/>
              </a:rPr>
              <a:t>Web Accessibility through </a:t>
            </a:r>
            <a:r>
              <a:rPr lang="en-US" dirty="0" err="1">
                <a:sym typeface="Wingdings"/>
              </a:rPr>
              <a:t>SiteImprove</a:t>
            </a:r>
            <a:r>
              <a:rPr lang="en-US" dirty="0">
                <a:sym typeface="Wingdings"/>
              </a:rPr>
              <a:t> (Pacific)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sym typeface="Wingdings"/>
              </a:rPr>
              <a:t>The Basics of Using Acrobat Pro DC to Create Accessible PDF Documents (Asia)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b="1" dirty="0">
                <a:solidFill>
                  <a:schemeClr val="tx2"/>
                </a:solidFill>
                <a:sym typeface="Wingdings"/>
              </a:rPr>
              <a:t>BREAK (Garden Level) – 2:15pm-2:30pm</a:t>
            </a:r>
          </a:p>
          <a:p>
            <a:pPr lvl="1"/>
            <a:r>
              <a:rPr lang="en-US" dirty="0">
                <a:sym typeface="Wingdings"/>
              </a:rPr>
              <a:t>Regulations, Compliance &amp; Security: Oh My! (</a:t>
            </a:r>
            <a:r>
              <a:rPr lang="en-US" dirty="0" err="1">
                <a:sym typeface="Wingdings"/>
              </a:rPr>
              <a:t>Keoni</a:t>
            </a:r>
            <a:r>
              <a:rPr lang="en-US" dirty="0">
                <a:sym typeface="Wingdings"/>
              </a:rPr>
              <a:t>)</a:t>
            </a:r>
          </a:p>
          <a:p>
            <a:pPr lvl="1"/>
            <a:r>
              <a:rPr lang="en-US" dirty="0">
                <a:sym typeface="Wingdings"/>
              </a:rPr>
              <a:t>Working in </a:t>
            </a:r>
            <a:r>
              <a:rPr lang="en-US" dirty="0" err="1">
                <a:sym typeface="Wingdings"/>
              </a:rPr>
              <a:t>SiteImprove</a:t>
            </a:r>
            <a:r>
              <a:rPr lang="en-US" dirty="0">
                <a:sym typeface="Wingdings"/>
              </a:rPr>
              <a:t> (Pacific)</a:t>
            </a:r>
          </a:p>
          <a:p>
            <a:pPr lvl="1"/>
            <a:r>
              <a:rPr lang="en-US" dirty="0">
                <a:sym typeface="Wingdings"/>
              </a:rPr>
              <a:t>Website Accessibility (Asia)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sym typeface="Wingdings"/>
              </a:rPr>
              <a:t>Bring It On!  Open Q&amp;A (</a:t>
            </a:r>
            <a:r>
              <a:rPr lang="en-US" dirty="0" err="1">
                <a:sym typeface="Wingdings"/>
              </a:rPr>
              <a:t>Keoni</a:t>
            </a:r>
            <a:r>
              <a:rPr lang="en-US" dirty="0">
                <a:sym typeface="Wingdings"/>
              </a:rPr>
              <a:t>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sym typeface="Wingdings"/>
              </a:rPr>
              <a:t>Working in </a:t>
            </a:r>
            <a:r>
              <a:rPr lang="en-US" dirty="0" err="1">
                <a:sym typeface="Wingdings"/>
              </a:rPr>
              <a:t>SiteImprove</a:t>
            </a:r>
            <a:r>
              <a:rPr lang="en-US" dirty="0">
                <a:sym typeface="Wingdings"/>
              </a:rPr>
              <a:t> (Pacific)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sym typeface="Wingdings"/>
              </a:rPr>
              <a:t>Website Accessibility (Asia)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b="1" dirty="0">
                <a:solidFill>
                  <a:schemeClr val="tx2"/>
                </a:solidFill>
                <a:sym typeface="Wingdings"/>
              </a:rPr>
              <a:t>CLOSING (</a:t>
            </a:r>
            <a:r>
              <a:rPr lang="en-US" b="1" dirty="0" err="1">
                <a:solidFill>
                  <a:schemeClr val="tx2"/>
                </a:solidFill>
                <a:sym typeface="Wingdings"/>
              </a:rPr>
              <a:t>Keoni</a:t>
            </a:r>
            <a:r>
              <a:rPr lang="en-US" b="1" dirty="0">
                <a:solidFill>
                  <a:schemeClr val="tx2"/>
                </a:solidFill>
                <a:sym typeface="Wingdings"/>
              </a:rPr>
              <a:t>) – 3:45pm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5823" y="237892"/>
            <a:ext cx="8094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Arial"/>
                <a:cs typeface="Arial"/>
              </a:rPr>
              <a:t>Agenda (Afternoon)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B475D3-976F-6544-9E99-2FD6F9EC5141}"/>
              </a:ext>
            </a:extLst>
          </p:cNvPr>
          <p:cNvSpPr txBox="1"/>
          <p:nvPr/>
        </p:nvSpPr>
        <p:spPr>
          <a:xfrm>
            <a:off x="113395" y="768807"/>
            <a:ext cx="194482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</a:t>
            </a:r>
          </a:p>
          <a:p>
            <a:pPr algn="r">
              <a:lnSpc>
                <a:spcPct val="150000"/>
              </a:lnSpc>
            </a:pPr>
            <a:r>
              <a:rPr lang="en-US" sz="28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1A-1:15pm</a:t>
            </a:r>
          </a:p>
          <a:p>
            <a:pPr algn="r">
              <a:lnSpc>
                <a:spcPct val="200000"/>
              </a:lnSpc>
            </a:pPr>
            <a:r>
              <a:rPr lang="en-US" sz="28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1B-1:45pm</a:t>
            </a:r>
          </a:p>
          <a:p>
            <a:pPr algn="r"/>
            <a:endParaRPr lang="en-US" sz="28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28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8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2A-2:30pm</a:t>
            </a:r>
          </a:p>
          <a:p>
            <a:pPr algn="r"/>
            <a:endParaRPr lang="en-US" sz="28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2B-3:00pm</a:t>
            </a:r>
          </a:p>
        </p:txBody>
      </p:sp>
    </p:spTree>
    <p:extLst>
      <p:ext uri="{BB962C8B-B14F-4D97-AF65-F5344CB8AC3E}">
        <p14:creationId xmlns:p14="http://schemas.microsoft.com/office/powerpoint/2010/main" val="208783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66B6F2-BF3B-364E-8417-33277BE059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37423" r="1334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518583"/>
            <a:ext cx="7772400" cy="31813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60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Arial" charset="0"/>
              </a:rPr>
              <a:t>ITS Mid-Year Update</a:t>
            </a:r>
            <a:br>
              <a:rPr lang="en-US" sz="60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Arial" charset="0"/>
              </a:rPr>
            </a:br>
            <a:endParaRPr lang="en-US" sz="6000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A1C430-3BBD-BD45-B3FC-9C5E2A1BA2FC}"/>
              </a:ext>
            </a:extLst>
          </p:cNvPr>
          <p:cNvSpPr txBox="1"/>
          <p:nvPr/>
        </p:nvSpPr>
        <p:spPr>
          <a:xfrm>
            <a:off x="1962342" y="4218516"/>
            <a:ext cx="52193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Garret T. Yoshimi</a:t>
            </a:r>
          </a:p>
          <a:p>
            <a:pPr algn="ctr"/>
            <a:r>
              <a:rPr lang="en-US" sz="2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gyoshimi@hawaii.edu</a:t>
            </a:r>
            <a:endParaRPr lang="en-US" sz="24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 for Information Technology &amp; CIO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Hawaii</a:t>
            </a:r>
          </a:p>
        </p:txBody>
      </p:sp>
    </p:spTree>
    <p:extLst>
      <p:ext uri="{BB962C8B-B14F-4D97-AF65-F5344CB8AC3E}">
        <p14:creationId xmlns:p14="http://schemas.microsoft.com/office/powerpoint/2010/main" val="160032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45520" y="288340"/>
            <a:ext cx="4889499" cy="8094661"/>
          </a:xfrm>
        </p:spPr>
        <p:txBody>
          <a:bodyPr/>
          <a:lstStyle/>
          <a:p>
            <a:r>
              <a:rPr lang="en-US" dirty="0">
                <a:sym typeface="Wingdings"/>
              </a:rPr>
              <a:t>ITSM (Cherwell) Implementation</a:t>
            </a:r>
          </a:p>
          <a:p>
            <a:pPr lvl="1"/>
            <a:r>
              <a:rPr lang="en-US" dirty="0">
                <a:sym typeface="Wingdings"/>
              </a:rPr>
              <a:t>Phase 2 – CMDB, incident management expansion</a:t>
            </a:r>
          </a:p>
          <a:p>
            <a:r>
              <a:rPr lang="en-US" dirty="0">
                <a:sym typeface="Wingdings"/>
              </a:rPr>
              <a:t>PeopleSoft Upgrade (to v9.2)</a:t>
            </a:r>
          </a:p>
          <a:p>
            <a:r>
              <a:rPr lang="en-US" dirty="0">
                <a:sym typeface="Wingdings"/>
              </a:rPr>
              <a:t>Accessibility – VRA Compliance</a:t>
            </a:r>
          </a:p>
          <a:p>
            <a:pPr lvl="1"/>
            <a:r>
              <a:rPr lang="en-US" dirty="0" err="1">
                <a:sym typeface="Wingdings"/>
              </a:rPr>
              <a:t>SiteImprove</a:t>
            </a:r>
            <a:endParaRPr lang="en-US" dirty="0">
              <a:sym typeface="Wingdings"/>
            </a:endParaRPr>
          </a:p>
          <a:p>
            <a:pPr lvl="1"/>
            <a:r>
              <a:rPr lang="en-US" dirty="0">
                <a:sym typeface="Wingdings"/>
              </a:rPr>
              <a:t>Adobe DC</a:t>
            </a:r>
          </a:p>
          <a:p>
            <a:pPr lvl="1"/>
            <a:r>
              <a:rPr lang="en-US" dirty="0">
                <a:sym typeface="Wingdings"/>
              </a:rPr>
              <a:t>Augusta captioning</a:t>
            </a:r>
          </a:p>
          <a:p>
            <a:r>
              <a:rPr lang="en-US" dirty="0">
                <a:sym typeface="Wingdings"/>
              </a:rPr>
              <a:t>UH Online – Systemwide Focus</a:t>
            </a:r>
          </a:p>
          <a:p>
            <a:r>
              <a:rPr lang="en-US" dirty="0">
                <a:sym typeface="Wingdings"/>
              </a:rPr>
              <a:t>Security and Compliance</a:t>
            </a:r>
          </a:p>
          <a:p>
            <a:r>
              <a:rPr lang="en-US" dirty="0">
                <a:sym typeface="Wingdings"/>
              </a:rPr>
              <a:t>Next Gen Communication Services</a:t>
            </a:r>
          </a:p>
          <a:p>
            <a:endParaRPr lang="en-US" dirty="0">
              <a:sym typeface="Wingdings"/>
            </a:endParaRPr>
          </a:p>
          <a:p>
            <a:endParaRPr lang="en-US" dirty="0"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9338" y="674467"/>
            <a:ext cx="8094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Arial"/>
                <a:cs typeface="Arial"/>
              </a:rPr>
              <a:t>Looking Forward, In-Flight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ADEF51-DB69-2641-AB8E-ACA990A11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805543"/>
            <a:ext cx="1828800" cy="3060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242D93-42A1-E945-8D33-CF69F8477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6733"/>
            <a:ext cx="1927654" cy="192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143920" y="-281782"/>
            <a:ext cx="4889499" cy="8094661"/>
          </a:xfrm>
        </p:spPr>
        <p:txBody>
          <a:bodyPr/>
          <a:lstStyle/>
          <a:p>
            <a:r>
              <a:rPr lang="en-US" dirty="0">
                <a:sym typeface="Wingdings"/>
              </a:rPr>
              <a:t>Banner – Piles of Work!</a:t>
            </a:r>
          </a:p>
          <a:p>
            <a:pPr lvl="1"/>
            <a:r>
              <a:rPr lang="en-US" dirty="0">
                <a:sym typeface="Wingdings"/>
              </a:rPr>
              <a:t>Persistent refund bug</a:t>
            </a:r>
          </a:p>
          <a:p>
            <a:pPr lvl="1"/>
            <a:r>
              <a:rPr lang="en-US" dirty="0">
                <a:sym typeface="Wingdings"/>
              </a:rPr>
              <a:t>Converge with baseline (get out of debt)</a:t>
            </a:r>
          </a:p>
          <a:p>
            <a:r>
              <a:rPr lang="en-US" dirty="0">
                <a:sym typeface="Wingdings"/>
              </a:rPr>
              <a:t>Enterprise Reporting</a:t>
            </a:r>
          </a:p>
          <a:p>
            <a:pPr lvl="1"/>
            <a:r>
              <a:rPr lang="en-US" dirty="0" err="1">
                <a:sym typeface="Wingdings"/>
              </a:rPr>
              <a:t>Jaspersoft</a:t>
            </a:r>
            <a:endParaRPr lang="en-US" dirty="0">
              <a:sym typeface="Wingdings"/>
            </a:endParaRPr>
          </a:p>
          <a:p>
            <a:pPr lvl="1"/>
            <a:r>
              <a:rPr lang="en-US" dirty="0">
                <a:sym typeface="Wingdings"/>
              </a:rPr>
              <a:t>Report Server</a:t>
            </a:r>
          </a:p>
          <a:p>
            <a:pPr lvl="1"/>
            <a:r>
              <a:rPr lang="en-US" dirty="0">
                <a:sym typeface="Wingdings"/>
              </a:rPr>
              <a:t>Visualization, BI and EDW</a:t>
            </a:r>
          </a:p>
          <a:p>
            <a:r>
              <a:rPr lang="en-US" dirty="0">
                <a:sym typeface="Wingdings"/>
              </a:rPr>
              <a:t>PIREN Expansion</a:t>
            </a:r>
          </a:p>
          <a:p>
            <a:pPr lvl="1"/>
            <a:r>
              <a:rPr lang="en-US" dirty="0">
                <a:sym typeface="Wingdings"/>
              </a:rPr>
              <a:t>Guam (GOREX)</a:t>
            </a:r>
          </a:p>
          <a:p>
            <a:pPr lvl="1"/>
            <a:r>
              <a:rPr lang="en-US" dirty="0">
                <a:sym typeface="Wingdings"/>
              </a:rPr>
              <a:t>Adding Australia, Japan, Hong Kong</a:t>
            </a:r>
          </a:p>
          <a:p>
            <a:r>
              <a:rPr lang="en-US" dirty="0">
                <a:sym typeface="Wingdings"/>
              </a:rPr>
              <a:t>My Deal With The Devil (Oracle C@C)</a:t>
            </a:r>
          </a:p>
          <a:p>
            <a:r>
              <a:rPr lang="en-US" b="1" i="1" dirty="0">
                <a:sym typeface="Wingdings"/>
              </a:rPr>
              <a:t>And, Security and Compliance</a:t>
            </a:r>
          </a:p>
          <a:p>
            <a:endParaRPr lang="en-US" dirty="0"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338" y="673097"/>
            <a:ext cx="8094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Arial"/>
                <a:cs typeface="Arial"/>
              </a:rPr>
              <a:t>Looking Forward, In-Flight</a:t>
            </a:r>
          </a:p>
        </p:txBody>
      </p:sp>
    </p:spTree>
    <p:extLst>
      <p:ext uri="{BB962C8B-B14F-4D97-AF65-F5344CB8AC3E}">
        <p14:creationId xmlns:p14="http://schemas.microsoft.com/office/powerpoint/2010/main" val="255056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767058" y="-411375"/>
            <a:ext cx="3643222" cy="8094661"/>
          </a:xfrm>
        </p:spPr>
        <p:txBody>
          <a:bodyPr/>
          <a:lstStyle/>
          <a:p>
            <a:r>
              <a:rPr lang="en-US" dirty="0">
                <a:sym typeface="Wingdings"/>
              </a:rPr>
              <a:t>Holographic presence (e.g., Jedi Council)</a:t>
            </a:r>
          </a:p>
          <a:p>
            <a:pPr lvl="1"/>
            <a:r>
              <a:rPr lang="en-US" dirty="0" err="1">
                <a:sym typeface="Wingdings"/>
              </a:rPr>
              <a:t>Hawaiki</a:t>
            </a:r>
            <a:r>
              <a:rPr lang="en-US" dirty="0">
                <a:sym typeface="Wingdings"/>
              </a:rPr>
              <a:t> cable system</a:t>
            </a:r>
          </a:p>
          <a:p>
            <a:pPr lvl="1"/>
            <a:r>
              <a:rPr lang="en-US" dirty="0">
                <a:sym typeface="Wingdings"/>
              </a:rPr>
              <a:t>American Samoa Community College</a:t>
            </a:r>
          </a:p>
          <a:p>
            <a:r>
              <a:rPr lang="en-US" dirty="0">
                <a:sym typeface="Wingdings"/>
              </a:rPr>
              <a:t>Hawaii Data Science Institute (</a:t>
            </a:r>
            <a:r>
              <a:rPr lang="en-US" dirty="0" err="1">
                <a:sym typeface="Wingdings"/>
              </a:rPr>
              <a:t>HiDSI</a:t>
            </a:r>
            <a:r>
              <a:rPr lang="en-US" dirty="0">
                <a:sym typeface="Wingdings"/>
              </a:rPr>
              <a:t>)</a:t>
            </a:r>
          </a:p>
          <a:p>
            <a:pPr lvl="1"/>
            <a:r>
              <a:rPr lang="en-US" dirty="0">
                <a:sym typeface="Wingdings"/>
              </a:rPr>
              <a:t>Together with LAVA Lab</a:t>
            </a:r>
          </a:p>
          <a:p>
            <a:r>
              <a:rPr lang="en-US" dirty="0">
                <a:sym typeface="Wingdings"/>
              </a:rPr>
              <a:t>eSports</a:t>
            </a:r>
          </a:p>
          <a:p>
            <a:endParaRPr lang="en-US" dirty="0"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338" y="635000"/>
            <a:ext cx="8094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Arial"/>
                <a:cs typeface="Arial"/>
              </a:rPr>
              <a:t>Cool Stuff </a:t>
            </a:r>
            <a:r>
              <a:rPr lang="en-US" sz="3600" dirty="0">
                <a:solidFill>
                  <a:schemeClr val="tx2"/>
                </a:solidFill>
                <a:latin typeface="Arial"/>
                <a:cs typeface="Arial"/>
                <a:sym typeface="Wingdings" pitchFamily="2" charset="2"/>
              </a:rPr>
              <a:t></a:t>
            </a:r>
            <a:endParaRPr lang="en-US" sz="3600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022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8164D2-5DE5-A54F-B197-87783E2269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3" t="23513" r="40301" b="35732"/>
          <a:stretch/>
        </p:blipFill>
        <p:spPr>
          <a:xfrm>
            <a:off x="3379131" y="4215373"/>
            <a:ext cx="3121574" cy="2484387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767058" y="-411375"/>
            <a:ext cx="3643222" cy="8094661"/>
          </a:xfrm>
        </p:spPr>
        <p:txBody>
          <a:bodyPr/>
          <a:lstStyle/>
          <a:p>
            <a:r>
              <a:rPr lang="en-US" dirty="0">
                <a:sym typeface="Wingdings"/>
              </a:rPr>
              <a:t>Holographic presence (e.g., Jedi Council)</a:t>
            </a:r>
          </a:p>
          <a:p>
            <a:pPr lvl="1"/>
            <a:r>
              <a:rPr lang="en-US" dirty="0" err="1">
                <a:sym typeface="Wingdings"/>
              </a:rPr>
              <a:t>Hawaiki</a:t>
            </a:r>
            <a:r>
              <a:rPr lang="en-US" dirty="0">
                <a:sym typeface="Wingdings"/>
              </a:rPr>
              <a:t> cable system</a:t>
            </a:r>
          </a:p>
          <a:p>
            <a:pPr lvl="1"/>
            <a:r>
              <a:rPr lang="en-US" dirty="0">
                <a:sym typeface="Wingdings"/>
              </a:rPr>
              <a:t>American Samoa Community College</a:t>
            </a:r>
          </a:p>
          <a:p>
            <a:r>
              <a:rPr lang="en-US" dirty="0">
                <a:sym typeface="Wingdings"/>
              </a:rPr>
              <a:t>Hawaii Data Science Institute (</a:t>
            </a:r>
            <a:r>
              <a:rPr lang="en-US" dirty="0" err="1">
                <a:sym typeface="Wingdings"/>
              </a:rPr>
              <a:t>HiDSI</a:t>
            </a:r>
            <a:r>
              <a:rPr lang="en-US" dirty="0">
                <a:sym typeface="Wingdings"/>
              </a:rPr>
              <a:t>)</a:t>
            </a:r>
          </a:p>
          <a:p>
            <a:pPr lvl="1"/>
            <a:r>
              <a:rPr lang="en-US" dirty="0">
                <a:sym typeface="Wingdings"/>
              </a:rPr>
              <a:t>Together with LAVA Lab</a:t>
            </a:r>
          </a:p>
          <a:p>
            <a:r>
              <a:rPr lang="en-US" dirty="0">
                <a:sym typeface="Wingdings"/>
              </a:rPr>
              <a:t>eSports</a:t>
            </a:r>
          </a:p>
          <a:p>
            <a:endParaRPr lang="en-US" dirty="0"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338" y="635000"/>
            <a:ext cx="8094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Arial"/>
                <a:cs typeface="Arial"/>
              </a:rPr>
              <a:t>Cool Stuff </a:t>
            </a:r>
            <a:r>
              <a:rPr lang="en-US" sz="3600" dirty="0">
                <a:solidFill>
                  <a:schemeClr val="tx2"/>
                </a:solidFill>
                <a:latin typeface="Arial"/>
                <a:cs typeface="Arial"/>
                <a:sym typeface="Wingdings" pitchFamily="2" charset="2"/>
              </a:rPr>
              <a:t></a:t>
            </a:r>
            <a:endParaRPr lang="en-US" sz="3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16851-A4C3-4C46-A0F8-47D3051DE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090" y="635000"/>
            <a:ext cx="2555910" cy="2029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648B64-3937-A44B-8872-54BCABC12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74105"/>
            <a:ext cx="2690648" cy="1516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885FA4-C77A-A140-BC25-1765DF1B13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5076" y="3381387"/>
            <a:ext cx="3478924" cy="2609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BFF485-4232-604C-9771-7654B1885A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51343"/>
            <a:ext cx="2396358" cy="179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0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767059" y="-110694"/>
            <a:ext cx="3643222" cy="8094661"/>
          </a:xfrm>
        </p:spPr>
        <p:txBody>
          <a:bodyPr/>
          <a:lstStyle/>
          <a:p>
            <a:r>
              <a:rPr lang="en-US" dirty="0">
                <a:sym typeface="Wingdings"/>
              </a:rPr>
              <a:t>Keeping Up with Demand</a:t>
            </a:r>
          </a:p>
          <a:p>
            <a:r>
              <a:rPr lang="en-US" dirty="0">
                <a:sym typeface="Wingdings"/>
              </a:rPr>
              <a:t>Enterprise Applications</a:t>
            </a:r>
          </a:p>
          <a:p>
            <a:r>
              <a:rPr lang="en-US" dirty="0">
                <a:sym typeface="Wingdings"/>
              </a:rPr>
              <a:t>Integration – All-to-All</a:t>
            </a:r>
          </a:p>
          <a:p>
            <a:r>
              <a:rPr lang="en-US" dirty="0">
                <a:sym typeface="Wingdings"/>
              </a:rPr>
              <a:t>Impacts of Change</a:t>
            </a:r>
          </a:p>
          <a:p>
            <a:r>
              <a:rPr lang="en-US" dirty="0">
                <a:sym typeface="Wingdings"/>
              </a:rPr>
              <a:t>Analytics</a:t>
            </a:r>
          </a:p>
          <a:p>
            <a:r>
              <a:rPr lang="en-US" dirty="0">
                <a:sym typeface="Wingdings"/>
              </a:rPr>
              <a:t>Workforce!</a:t>
            </a:r>
          </a:p>
          <a:p>
            <a:endParaRPr lang="en-US" dirty="0">
              <a:sym typeface="Wingdings"/>
            </a:endParaRPr>
          </a:p>
          <a:p>
            <a:endParaRPr lang="en-US" dirty="0"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338" y="635000"/>
            <a:ext cx="8094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Arial"/>
                <a:cs typeface="Arial"/>
              </a:rPr>
              <a:t>Looking Forward</a:t>
            </a:r>
          </a:p>
          <a:p>
            <a:pPr algn="ctr"/>
            <a:r>
              <a:rPr lang="en-US" sz="3600" dirty="0">
                <a:solidFill>
                  <a:schemeClr val="tx2"/>
                </a:solidFill>
                <a:latin typeface="Arial"/>
                <a:cs typeface="Arial"/>
              </a:rPr>
              <a:t>Scary Challenges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C5472-19C9-6D48-BDAA-D176652606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-2822" r="-2822"/>
          <a:stretch/>
        </p:blipFill>
        <p:spPr>
          <a:xfrm>
            <a:off x="-241334" y="419823"/>
            <a:ext cx="9660006" cy="53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0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10200</TotalTime>
  <Words>507</Words>
  <Application>Microsoft Macintosh PowerPoint</Application>
  <PresentationFormat>On-screen Show (4:3)</PresentationFormat>
  <Paragraphs>123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ＭＳ Ｐゴシック</vt:lpstr>
      <vt:lpstr>ＭＳ Ｐゴシック</vt:lpstr>
      <vt:lpstr>Arial</vt:lpstr>
      <vt:lpstr>Calibri</vt:lpstr>
      <vt:lpstr>Century Gothic</vt:lpstr>
      <vt:lpstr>Courier New</vt:lpstr>
      <vt:lpstr>Palatino Linotype</vt:lpstr>
      <vt:lpstr>Wingdings</vt:lpstr>
      <vt:lpstr>Executive</vt:lpstr>
      <vt:lpstr>Welcome! Annual IT All-Campus Workshop  v.2019</vt:lpstr>
      <vt:lpstr>PowerPoint Presentation</vt:lpstr>
      <vt:lpstr>PowerPoint Presentation</vt:lpstr>
      <vt:lpstr>ITS Mid-Year Update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front page</dc:title>
  <dc:creator>Karen Fujii</dc:creator>
  <cp:lastModifiedBy>Microsoft Office User</cp:lastModifiedBy>
  <cp:revision>159</cp:revision>
  <cp:lastPrinted>2019-07-04T01:25:25Z</cp:lastPrinted>
  <dcterms:created xsi:type="dcterms:W3CDTF">2015-01-16T05:41:35Z</dcterms:created>
  <dcterms:modified xsi:type="dcterms:W3CDTF">2019-07-24T23:54:10Z</dcterms:modified>
</cp:coreProperties>
</file>