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1/31/23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08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430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90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669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0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1/31/23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43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1/31/23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7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1/31/23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38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70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51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1/31/23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762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11" r:id="rId6"/>
    <p:sldLayoutId id="2147483706" r:id="rId7"/>
    <p:sldLayoutId id="2147483707" r:id="rId8"/>
    <p:sldLayoutId id="2147483708" r:id="rId9"/>
    <p:sldLayoutId id="2147483710" r:id="rId10"/>
    <p:sldLayoutId id="214748370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hilonedtech.com/post-conference-lms-market-news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honline.hawaii.edu/uh-lms-review/vendors" TargetMode="External"/><Relationship Id="rId7" Type="http://schemas.openxmlformats.org/officeDocument/2006/relationships/hyperlink" Target="https://www.uhonline.hawaii.edu/uh-lms-review/faqs" TargetMode="External"/><Relationship Id="rId2" Type="http://schemas.openxmlformats.org/officeDocument/2006/relationships/hyperlink" Target="https://www.uhonline.hawaii.edu/uh-lms-review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honline.hawaii.edu/uh-lms-review/town-hall-sessions" TargetMode="External"/><Relationship Id="rId5" Type="http://schemas.openxmlformats.org/officeDocument/2006/relationships/hyperlink" Target="https://www.uhonline.hawaii.edu/uh-lms-review/evaluators" TargetMode="External"/><Relationship Id="rId4" Type="http://schemas.openxmlformats.org/officeDocument/2006/relationships/hyperlink" Target="https://www.uhonline.hawaii.edu/uh-lms-review/tea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811D3C-47D7-7674-5592-3ECF40BD16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r>
              <a:rPr lang="en-US" dirty="0"/>
              <a:t>LMS Review Process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814DC3"/>
          </a:solidFill>
          <a:ln w="38100" cap="rnd">
            <a:solidFill>
              <a:srgbClr val="814DC3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6B5A1E-5A0E-3ADF-ADAA-CC570F1911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089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6" name="Picture 5" descr="IT All Campus Workshop ">
            <a:extLst>
              <a:ext uri="{FF2B5EF4-FFF2-40B4-BE49-F238E27FC236}">
                <a16:creationId xmlns:a16="http://schemas.microsoft.com/office/drawing/2014/main" id="{7E9F5D9A-E610-D32A-6247-0DAA40ACC3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6034" y="4636008"/>
            <a:ext cx="3810000" cy="210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96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168AB93A-48BC-4C25-A3AD-C17B5A682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578E53-A83D-5D5E-0F6E-2E9E8F0E9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8581" y="643467"/>
            <a:ext cx="3562483" cy="356924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900" dirty="0"/>
              <a:t>Higher Ed LMS Implementations Per Year North America and EUROPE</a:t>
            </a:r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5874" y="4409267"/>
            <a:ext cx="3242551" cy="27432"/>
          </a:xfrm>
          <a:custGeom>
            <a:avLst/>
            <a:gdLst>
              <a:gd name="connsiteX0" fmla="*/ 0 w 3242551"/>
              <a:gd name="connsiteY0" fmla="*/ 0 h 27432"/>
              <a:gd name="connsiteX1" fmla="*/ 616085 w 3242551"/>
              <a:gd name="connsiteY1" fmla="*/ 0 h 27432"/>
              <a:gd name="connsiteX2" fmla="*/ 1264595 w 3242551"/>
              <a:gd name="connsiteY2" fmla="*/ 0 h 27432"/>
              <a:gd name="connsiteX3" fmla="*/ 1945531 w 3242551"/>
              <a:gd name="connsiteY3" fmla="*/ 0 h 27432"/>
              <a:gd name="connsiteX4" fmla="*/ 2626466 w 3242551"/>
              <a:gd name="connsiteY4" fmla="*/ 0 h 27432"/>
              <a:gd name="connsiteX5" fmla="*/ 3242551 w 3242551"/>
              <a:gd name="connsiteY5" fmla="*/ 0 h 27432"/>
              <a:gd name="connsiteX6" fmla="*/ 3242551 w 3242551"/>
              <a:gd name="connsiteY6" fmla="*/ 27432 h 27432"/>
              <a:gd name="connsiteX7" fmla="*/ 2529190 w 3242551"/>
              <a:gd name="connsiteY7" fmla="*/ 27432 h 27432"/>
              <a:gd name="connsiteX8" fmla="*/ 1815829 w 3242551"/>
              <a:gd name="connsiteY8" fmla="*/ 27432 h 27432"/>
              <a:gd name="connsiteX9" fmla="*/ 1167318 w 3242551"/>
              <a:gd name="connsiteY9" fmla="*/ 27432 h 27432"/>
              <a:gd name="connsiteX10" fmla="*/ 0 w 3242551"/>
              <a:gd name="connsiteY10" fmla="*/ 27432 h 27432"/>
              <a:gd name="connsiteX11" fmla="*/ 0 w 3242551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42551" h="27432" fill="none" extrusionOk="0">
                <a:moveTo>
                  <a:pt x="0" y="0"/>
                </a:moveTo>
                <a:cubicBezTo>
                  <a:pt x="194108" y="-30346"/>
                  <a:pt x="476260" y="9901"/>
                  <a:pt x="616085" y="0"/>
                </a:cubicBezTo>
                <a:cubicBezTo>
                  <a:pt x="755911" y="-9901"/>
                  <a:pt x="955441" y="-31994"/>
                  <a:pt x="1264595" y="0"/>
                </a:cubicBezTo>
                <a:cubicBezTo>
                  <a:pt x="1573749" y="31994"/>
                  <a:pt x="1618785" y="-7447"/>
                  <a:pt x="1945531" y="0"/>
                </a:cubicBezTo>
                <a:cubicBezTo>
                  <a:pt x="2272277" y="7447"/>
                  <a:pt x="2390625" y="1646"/>
                  <a:pt x="2626466" y="0"/>
                </a:cubicBezTo>
                <a:cubicBezTo>
                  <a:pt x="2862308" y="-1646"/>
                  <a:pt x="3064770" y="5184"/>
                  <a:pt x="3242551" y="0"/>
                </a:cubicBezTo>
                <a:cubicBezTo>
                  <a:pt x="3241385" y="7395"/>
                  <a:pt x="3242596" y="21864"/>
                  <a:pt x="3242551" y="27432"/>
                </a:cubicBezTo>
                <a:cubicBezTo>
                  <a:pt x="3023282" y="59750"/>
                  <a:pt x="2875833" y="36030"/>
                  <a:pt x="2529190" y="27432"/>
                </a:cubicBezTo>
                <a:cubicBezTo>
                  <a:pt x="2182547" y="18834"/>
                  <a:pt x="2011286" y="10066"/>
                  <a:pt x="1815829" y="27432"/>
                </a:cubicBezTo>
                <a:cubicBezTo>
                  <a:pt x="1620372" y="44798"/>
                  <a:pt x="1410011" y="-1058"/>
                  <a:pt x="1167318" y="27432"/>
                </a:cubicBezTo>
                <a:cubicBezTo>
                  <a:pt x="924625" y="55922"/>
                  <a:pt x="241931" y="85033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42551" h="27432" stroke="0" extrusionOk="0">
                <a:moveTo>
                  <a:pt x="0" y="0"/>
                </a:moveTo>
                <a:cubicBezTo>
                  <a:pt x="292987" y="-12051"/>
                  <a:pt x="313221" y="-4437"/>
                  <a:pt x="616085" y="0"/>
                </a:cubicBezTo>
                <a:cubicBezTo>
                  <a:pt x="918950" y="4437"/>
                  <a:pt x="1001475" y="-7765"/>
                  <a:pt x="1167318" y="0"/>
                </a:cubicBezTo>
                <a:cubicBezTo>
                  <a:pt x="1333161" y="7765"/>
                  <a:pt x="1642740" y="34995"/>
                  <a:pt x="1880680" y="0"/>
                </a:cubicBezTo>
                <a:cubicBezTo>
                  <a:pt x="2118620" y="-34995"/>
                  <a:pt x="2326628" y="756"/>
                  <a:pt x="2496764" y="0"/>
                </a:cubicBezTo>
                <a:cubicBezTo>
                  <a:pt x="2666900" y="-756"/>
                  <a:pt x="2887316" y="25599"/>
                  <a:pt x="3242551" y="0"/>
                </a:cubicBezTo>
                <a:cubicBezTo>
                  <a:pt x="3242744" y="12649"/>
                  <a:pt x="3241563" y="17989"/>
                  <a:pt x="3242551" y="27432"/>
                </a:cubicBezTo>
                <a:cubicBezTo>
                  <a:pt x="3008998" y="-2757"/>
                  <a:pt x="2799879" y="44559"/>
                  <a:pt x="2594041" y="27432"/>
                </a:cubicBezTo>
                <a:cubicBezTo>
                  <a:pt x="2388203" y="10306"/>
                  <a:pt x="2212925" y="-2221"/>
                  <a:pt x="1880680" y="27432"/>
                </a:cubicBezTo>
                <a:cubicBezTo>
                  <a:pt x="1548435" y="57085"/>
                  <a:pt x="1523943" y="37041"/>
                  <a:pt x="1329446" y="27432"/>
                </a:cubicBezTo>
                <a:cubicBezTo>
                  <a:pt x="1134949" y="17823"/>
                  <a:pt x="919920" y="28299"/>
                  <a:pt x="680936" y="27432"/>
                </a:cubicBezTo>
                <a:cubicBezTo>
                  <a:pt x="441952" y="26566"/>
                  <a:pt x="273000" y="57219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814DC3"/>
          </a:solidFill>
          <a:ln w="38100" cap="rnd">
            <a:solidFill>
              <a:srgbClr val="814DC3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Graph showing higher ed LMS implementations per year in North American and Europe from 1998 through 2022. In 2022 Canvas had 36% of the new market, D2L had 55% of the new market.">
            <a:extLst>
              <a:ext uri="{FF2B5EF4-FFF2-40B4-BE49-F238E27FC236}">
                <a16:creationId xmlns:a16="http://schemas.microsoft.com/office/drawing/2014/main" id="{C6D28D27-1A38-6DB8-68E4-EAAB71F164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" y="655693"/>
            <a:ext cx="7214616" cy="55191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A2D0809-B0E6-E9B6-DD2E-0675320643DB}"/>
              </a:ext>
            </a:extLst>
          </p:cNvPr>
          <p:cNvSpPr txBox="1"/>
          <p:nvPr/>
        </p:nvSpPr>
        <p:spPr>
          <a:xfrm>
            <a:off x="506627" y="6314303"/>
            <a:ext cx="6969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Post-Conference LMS Market News by Phil Hill November 6,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79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ABAD5-D204-943F-8169-B3C40507B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LMS Review Website 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www.uhonline.hawaii.edu</a:t>
            </a:r>
            <a:r>
              <a:rPr lang="en-US" dirty="0">
                <a:hlinkClick r:id="rId2"/>
              </a:rPr>
              <a:t>/uh-</a:t>
            </a:r>
            <a:r>
              <a:rPr lang="en-US" dirty="0" err="1">
                <a:hlinkClick r:id="rId2"/>
              </a:rPr>
              <a:t>lms</a:t>
            </a:r>
            <a:r>
              <a:rPr lang="en-US" dirty="0">
                <a:hlinkClick r:id="rId2"/>
              </a:rPr>
              <a:t>-review/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B2A38-D131-3C51-308A-803D5957B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LMS Vendors </a:t>
            </a:r>
            <a:r>
              <a:rPr lang="en-US" dirty="0"/>
              <a:t>– Recordings available from faculty and student demonstrations</a:t>
            </a:r>
          </a:p>
          <a:p>
            <a:r>
              <a:rPr lang="en-US" dirty="0">
                <a:hlinkClick r:id="rId4"/>
              </a:rPr>
              <a:t>LMS Review Team Roster</a:t>
            </a:r>
            <a:r>
              <a:rPr lang="en-US" dirty="0"/>
              <a:t> – Student, Faculty, and ID representation across all ten campuses</a:t>
            </a:r>
          </a:p>
          <a:p>
            <a:r>
              <a:rPr lang="en-US" dirty="0">
                <a:hlinkClick r:id="rId5"/>
              </a:rPr>
              <a:t>UH LMS Evaluators </a:t>
            </a:r>
            <a:r>
              <a:rPr lang="en-US" dirty="0"/>
              <a:t> - Sign-up by Friday, February 3, 2023)</a:t>
            </a:r>
          </a:p>
          <a:p>
            <a:r>
              <a:rPr lang="en-US" dirty="0">
                <a:hlinkClick r:id="rId6"/>
              </a:rPr>
              <a:t>Town Hall Sessions </a:t>
            </a:r>
            <a:r>
              <a:rPr lang="en-US" dirty="0"/>
              <a:t> - Six sessions to choose from Feb. 6-24, 2023)</a:t>
            </a:r>
          </a:p>
          <a:p>
            <a:r>
              <a:rPr lang="en-US" dirty="0">
                <a:hlinkClick r:id="rId7"/>
              </a:rPr>
              <a:t>FAQs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618155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RightStep">
      <a:dk1>
        <a:srgbClr val="000000"/>
      </a:dk1>
      <a:lt1>
        <a:srgbClr val="FFFFFF"/>
      </a:lt1>
      <a:dk2>
        <a:srgbClr val="41242D"/>
      </a:dk2>
      <a:lt2>
        <a:srgbClr val="E5E8E2"/>
      </a:lt2>
      <a:accent1>
        <a:srgbClr val="814DC3"/>
      </a:accent1>
      <a:accent2>
        <a:srgbClr val="A03BB1"/>
      </a:accent2>
      <a:accent3>
        <a:srgbClr val="C34DA3"/>
      </a:accent3>
      <a:accent4>
        <a:srgbClr val="B13B60"/>
      </a:accent4>
      <a:accent5>
        <a:srgbClr val="C3594D"/>
      </a:accent5>
      <a:accent6>
        <a:srgbClr val="B1793B"/>
      </a:accent6>
      <a:hlink>
        <a:srgbClr val="658F2F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96</Words>
  <Application>Microsoft Macintosh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The Hand Bold</vt:lpstr>
      <vt:lpstr>The Serif Hand Black</vt:lpstr>
      <vt:lpstr>SketchyVTI</vt:lpstr>
      <vt:lpstr>LMS Review Process</vt:lpstr>
      <vt:lpstr>Higher Ed LMS Implementations Per Year North America and EUROPE</vt:lpstr>
      <vt:lpstr>LMS Review Website   https://www.uhonline.hawaii.edu/uh-lms-review/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LMS Review Process</dc:title>
  <dc:creator>Gloria Niles</dc:creator>
  <cp:lastModifiedBy>Gloria Niles</cp:lastModifiedBy>
  <cp:revision>1</cp:revision>
  <dcterms:created xsi:type="dcterms:W3CDTF">2023-01-31T23:44:41Z</dcterms:created>
  <dcterms:modified xsi:type="dcterms:W3CDTF">2023-02-01T00:04:53Z</dcterms:modified>
</cp:coreProperties>
</file>