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b913b3191_0_8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5b913b3191_0_8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2035130" y="1066800"/>
            <a:ext cx="8112369" cy="2073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/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7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7279965" y="6245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9" name="Google Shape;19;p2"/>
          <p:cNvGrpSpPr/>
          <p:nvPr/>
        </p:nvGrpSpPr>
        <p:grpSpPr>
          <a:xfrm>
            <a:off x="5662258" y="4216652"/>
            <a:ext cx="867485" cy="163226"/>
            <a:chOff x="8910933" y="1837414"/>
            <a:chExt cx="867485" cy="163226"/>
          </a:xfrm>
        </p:grpSpPr>
        <p:sp>
          <p:nvSpPr>
            <p:cNvPr id="20" name="Google Shape;20;p2"/>
            <p:cNvSpPr/>
            <p:nvPr/>
          </p:nvSpPr>
          <p:spPr>
            <a:xfrm rot="-2635175" flipH="1">
              <a:off x="9286956" y="1861308"/>
              <a:ext cx="115439" cy="115439"/>
            </a:xfrm>
            <a:prstGeom prst="rect">
              <a:avLst/>
            </a:prstGeom>
            <a:noFill/>
            <a:ln w="15875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1" name="Google Shape;21;p2"/>
            <p:cNvCxnSpPr/>
            <p:nvPr/>
          </p:nvCxnSpPr>
          <p:spPr>
            <a:xfrm>
              <a:off x="9426289" y="1919027"/>
              <a:ext cx="352129" cy="0"/>
            </a:xfrm>
            <a:prstGeom prst="straightConnector1">
              <a:avLst/>
            </a:prstGeom>
            <a:noFill/>
            <a:ln w="15875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" name="Google Shape;22;p2"/>
            <p:cNvCxnSpPr/>
            <p:nvPr/>
          </p:nvCxnSpPr>
          <p:spPr>
            <a:xfrm>
              <a:off x="8910933" y="1919027"/>
              <a:ext cx="352129" cy="0"/>
            </a:xfrm>
            <a:prstGeom prst="straightConnector1">
              <a:avLst/>
            </a:prstGeom>
            <a:noFill/>
            <a:ln w="15875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 txBox="1"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body" idx="1"/>
          </p:nvPr>
        </p:nvSpPr>
        <p:spPr>
          <a:xfrm rot="5400000">
            <a:off x="4224202" y="-1033598"/>
            <a:ext cx="3743597" cy="101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marL="914400" lvl="1" indent="-32575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30"/>
              <a:buChar char="•"/>
              <a:defRPr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>
            <a:spLocks noGrp="1"/>
          </p:cNvSpPr>
          <p:nvPr>
            <p:ph type="title"/>
          </p:nvPr>
        </p:nvSpPr>
        <p:spPr>
          <a:xfrm rot="5400000">
            <a:off x="7627074" y="2293075"/>
            <a:ext cx="5410201" cy="2271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body" idx="1"/>
          </p:nvPr>
        </p:nvSpPr>
        <p:spPr>
          <a:xfrm rot="5400000">
            <a:off x="2170066" y="-722267"/>
            <a:ext cx="5410201" cy="8302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marL="914400" lvl="1" indent="-32575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30"/>
              <a:buChar char="•"/>
              <a:defRPr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marL="914400" lvl="1" indent="-32575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30"/>
              <a:buChar char="•"/>
              <a:defRPr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4"/>
          <p:cNvSpPr/>
          <p:nvPr/>
        </p:nvSpPr>
        <p:spPr>
          <a:xfrm>
            <a:off x="723900" y="750338"/>
            <a:ext cx="4580642" cy="5494694"/>
          </a:xfrm>
          <a:custGeom>
            <a:avLst/>
            <a:gdLst/>
            <a:ahLst/>
            <a:cxnLst/>
            <a:rect l="l" t="t" r="r" b="b"/>
            <a:pathLst>
              <a:path w="6096000" h="6858000" extrusionOk="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lt2">
              <a:alpha val="80784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" name="Google Shape;34;p4"/>
          <p:cNvGrpSpPr/>
          <p:nvPr/>
        </p:nvGrpSpPr>
        <p:grpSpPr>
          <a:xfrm>
            <a:off x="2580478" y="4690810"/>
            <a:ext cx="867485" cy="163226"/>
            <a:chOff x="8910933" y="1837414"/>
            <a:chExt cx="867485" cy="163226"/>
          </a:xfrm>
        </p:grpSpPr>
        <p:sp>
          <p:nvSpPr>
            <p:cNvPr id="35" name="Google Shape;35;p4"/>
            <p:cNvSpPr/>
            <p:nvPr/>
          </p:nvSpPr>
          <p:spPr>
            <a:xfrm rot="-2635175" flipH="1">
              <a:off x="9286956" y="1861308"/>
              <a:ext cx="115439" cy="115439"/>
            </a:xfrm>
            <a:prstGeom prst="rect">
              <a:avLst/>
            </a:prstGeom>
            <a:noFill/>
            <a:ln w="15875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6" name="Google Shape;36;p4"/>
            <p:cNvCxnSpPr/>
            <p:nvPr/>
          </p:nvCxnSpPr>
          <p:spPr>
            <a:xfrm>
              <a:off x="9426289" y="1919027"/>
              <a:ext cx="352129" cy="0"/>
            </a:xfrm>
            <a:prstGeom prst="straightConnector1">
              <a:avLst/>
            </a:prstGeom>
            <a:noFill/>
            <a:ln w="15875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7" name="Google Shape;37;p4"/>
            <p:cNvCxnSpPr/>
            <p:nvPr/>
          </p:nvCxnSpPr>
          <p:spPr>
            <a:xfrm>
              <a:off x="8910933" y="1919027"/>
              <a:ext cx="352129" cy="0"/>
            </a:xfrm>
            <a:prstGeom prst="straightConnector1">
              <a:avLst/>
            </a:prstGeom>
            <a:noFill/>
            <a:ln w="15875" cap="flat" cmpd="sng">
              <a:solidFill>
                <a:schemeClr val="dk2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8" name="Google Shape;38;p4"/>
          <p:cNvSpPr txBox="1"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1037305" y="2155369"/>
            <a:ext cx="4953000" cy="3998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marL="914400" lvl="1" indent="-32575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30"/>
              <a:buChar char="•"/>
              <a:defRPr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2"/>
          </p:nvPr>
        </p:nvSpPr>
        <p:spPr>
          <a:xfrm>
            <a:off x="6172200" y="2155369"/>
            <a:ext cx="4953000" cy="3998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marL="914400" lvl="1" indent="-32575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30"/>
              <a:buChar char="•"/>
              <a:defRPr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cap="none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7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2"/>
          </p:nvPr>
        </p:nvSpPr>
        <p:spPr>
          <a:xfrm>
            <a:off x="1037306" y="2619103"/>
            <a:ext cx="4849036" cy="3514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marL="914400" lvl="1" indent="-32575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30"/>
              <a:buChar char="•"/>
              <a:defRPr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3"/>
          </p:nvPr>
        </p:nvSpPr>
        <p:spPr>
          <a:xfrm>
            <a:off x="6250108" y="1801620"/>
            <a:ext cx="4904585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cap="none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7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4"/>
          </p:nvPr>
        </p:nvSpPr>
        <p:spPr>
          <a:xfrm>
            <a:off x="6250108" y="2619103"/>
            <a:ext cx="4904585" cy="3514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marL="914400" lvl="1" indent="-325755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30"/>
              <a:buChar char="•"/>
              <a:defRPr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5183188" y="1066800"/>
            <a:ext cx="6172200" cy="4838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marL="914400" lvl="1" indent="-37973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380"/>
              <a:buChar char="•"/>
              <a:defRPr sz="28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/>
            </a:lvl3pPr>
            <a:lvl4pPr marL="1828800" lvl="3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1066800" y="2057400"/>
            <a:ext cx="370522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9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>
            <a:spLocks noGrp="1"/>
          </p:cNvSpPr>
          <p:nvPr>
            <p:ph type="pic" idx="2"/>
          </p:nvPr>
        </p:nvSpPr>
        <p:spPr>
          <a:xfrm>
            <a:off x="5183188" y="1066800"/>
            <a:ext cx="5942012" cy="48387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0"/>
          <p:cNvSpPr txBox="1">
            <a:spLocks noGrp="1"/>
          </p:cNvSpPr>
          <p:nvPr>
            <p:ph type="body" idx="1"/>
          </p:nvPr>
        </p:nvSpPr>
        <p:spPr>
          <a:xfrm>
            <a:off x="1066800" y="2057400"/>
            <a:ext cx="370522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9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5755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 extrusionOk="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 descr="Tentative Implementation Strategy" title="Slide 8 Title"/>
          <p:cNvSpPr txBox="1">
            <a:spLocks noGrp="1"/>
          </p:cNvSpPr>
          <p:nvPr>
            <p:ph type="title"/>
          </p:nvPr>
        </p:nvSpPr>
        <p:spPr>
          <a:xfrm>
            <a:off x="783650" y="1642900"/>
            <a:ext cx="10134600" cy="6156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1800" i="1" u="sng" dirty="0"/>
              <a:t>Projected</a:t>
            </a:r>
            <a:r>
              <a:rPr lang="en-US" sz="1800" b="1" i="1" dirty="0"/>
              <a:t> Brightspace by D2L </a:t>
            </a:r>
            <a:r>
              <a:rPr lang="en-US" sz="1800" dirty="0"/>
              <a:t>Implementation Strategy</a:t>
            </a:r>
            <a:endParaRPr sz="1800" dirty="0"/>
          </a:p>
        </p:txBody>
      </p:sp>
      <p:sp>
        <p:nvSpPr>
          <p:cNvPr id="96" name="Google Shape;96;p13" descr="Goal: full migration to new LMS for all courses by Fall 2025"/>
          <p:cNvSpPr txBox="1">
            <a:spLocks noGrp="1"/>
          </p:cNvSpPr>
          <p:nvPr>
            <p:ph type="body" idx="1"/>
          </p:nvPr>
        </p:nvSpPr>
        <p:spPr>
          <a:xfrm>
            <a:off x="1028547" y="2010778"/>
            <a:ext cx="10134600" cy="3969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b="1" dirty="0"/>
              <a:t>Goal:</a:t>
            </a:r>
            <a:r>
              <a:rPr lang="en-US" dirty="0"/>
              <a:t> Full migration to </a:t>
            </a:r>
            <a:r>
              <a:rPr lang="en-US" b="1" dirty="0"/>
              <a:t>Brightspace by D2L</a:t>
            </a:r>
            <a:r>
              <a:rPr lang="en-US" dirty="0"/>
              <a:t> for all courses by </a:t>
            </a:r>
            <a:r>
              <a:rPr lang="en-US" b="1" dirty="0"/>
              <a:t>Fall 2025</a:t>
            </a:r>
            <a:endParaRPr b="1" dirty="0"/>
          </a:p>
        </p:txBody>
      </p:sp>
      <p:grpSp>
        <p:nvGrpSpPr>
          <p:cNvPr id="97" name="Google Shape;97;p13"/>
          <p:cNvGrpSpPr/>
          <p:nvPr/>
        </p:nvGrpSpPr>
        <p:grpSpPr>
          <a:xfrm>
            <a:off x="9753478" y="3060690"/>
            <a:ext cx="2438339" cy="3797172"/>
            <a:chOff x="3657600" y="2295575"/>
            <a:chExt cx="1828800" cy="2847950"/>
          </a:xfrm>
        </p:grpSpPr>
        <p:sp>
          <p:nvSpPr>
            <p:cNvPr id="98" name="Google Shape;98;p13"/>
            <p:cNvSpPr/>
            <p:nvPr/>
          </p:nvSpPr>
          <p:spPr>
            <a:xfrm>
              <a:off x="3657600" y="2823925"/>
              <a:ext cx="1828800" cy="23196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3657600" y="2295575"/>
              <a:ext cx="1828800" cy="537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3863250" y="2945197"/>
              <a:ext cx="14175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Transition to Laulima archive, and new LMS full implementation</a:t>
              </a:r>
              <a:endParaRPr sz="1600" b="1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3788701" y="3849921"/>
              <a:ext cx="1566600" cy="99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2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Review Spring 2025 implementation. Most summer 2025 courses taught in Brightspace. Laulima archived. All courses taught in Brightspace by Fall 2025. </a:t>
              </a:r>
              <a:endParaRPr sz="12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2" name="Google Shape;102;p13" descr="Summer 2025&#10;May - Jul" title="Date"/>
            <p:cNvSpPr txBox="1"/>
            <p:nvPr/>
          </p:nvSpPr>
          <p:spPr>
            <a:xfrm>
              <a:off x="3863253" y="2441105"/>
              <a:ext cx="10671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300" b="1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Summer 2025</a:t>
              </a:r>
              <a:br>
                <a:rPr lang="en-US" sz="13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-US" sz="13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May - Jul</a:t>
              </a:r>
              <a:endParaRPr sz="13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7315078" y="3060690"/>
            <a:ext cx="2438339" cy="3797172"/>
            <a:chOff x="3657600" y="2295575"/>
            <a:chExt cx="1828800" cy="2847950"/>
          </a:xfrm>
        </p:grpSpPr>
        <p:sp>
          <p:nvSpPr>
            <p:cNvPr id="104" name="Google Shape;104;p13"/>
            <p:cNvSpPr/>
            <p:nvPr/>
          </p:nvSpPr>
          <p:spPr>
            <a:xfrm>
              <a:off x="3657600" y="2823925"/>
              <a:ext cx="1828800" cy="23196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3657600" y="2295575"/>
              <a:ext cx="1828800" cy="537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" name="Google Shape;106;p13"/>
            <p:cNvCxnSpPr/>
            <p:nvPr/>
          </p:nvCxnSpPr>
          <p:spPr>
            <a:xfrm>
              <a:off x="5486400" y="2295575"/>
              <a:ext cx="0" cy="28374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dot"/>
              <a:round/>
              <a:headEnd type="none" w="sm" len="sm"/>
              <a:tailEnd type="none" w="sm" len="sm"/>
            </a:ln>
          </p:spPr>
        </p:cxnSp>
        <p:sp>
          <p:nvSpPr>
            <p:cNvPr id="107" name="Google Shape;107;p13"/>
            <p:cNvSpPr txBox="1"/>
            <p:nvPr/>
          </p:nvSpPr>
          <p:spPr>
            <a:xfrm>
              <a:off x="3863250" y="2945197"/>
              <a:ext cx="14175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Cohort 1 Implementation / Cohort 2 Migration</a:t>
              </a:r>
              <a:endParaRPr sz="1600" b="1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3863250" y="3867549"/>
              <a:ext cx="1417500" cy="99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2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Units in cohort 2 content migrated in Spring 2025, course shells open, all courses taught in Brightspace in Summer or Fall 2025. </a:t>
              </a:r>
              <a:endParaRPr sz="12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9" name="Google Shape;109;p13" descr="Spring 2025&#10;Jan - May" title="Date"/>
            <p:cNvSpPr txBox="1"/>
            <p:nvPr/>
          </p:nvSpPr>
          <p:spPr>
            <a:xfrm>
              <a:off x="3863250" y="2441107"/>
              <a:ext cx="8712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300" b="1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Spring 2025</a:t>
              </a:r>
              <a:br>
                <a:rPr lang="en-US" sz="13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-US" sz="13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Jan - May</a:t>
              </a:r>
              <a:endParaRPr sz="13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0" name="Google Shape;110;p13"/>
          <p:cNvGrpSpPr/>
          <p:nvPr/>
        </p:nvGrpSpPr>
        <p:grpSpPr>
          <a:xfrm>
            <a:off x="4876678" y="3060690"/>
            <a:ext cx="2438339" cy="3797172"/>
            <a:chOff x="3657600" y="2295575"/>
            <a:chExt cx="1828800" cy="2847950"/>
          </a:xfrm>
        </p:grpSpPr>
        <p:sp>
          <p:nvSpPr>
            <p:cNvPr id="111" name="Google Shape;111;p13"/>
            <p:cNvSpPr/>
            <p:nvPr/>
          </p:nvSpPr>
          <p:spPr>
            <a:xfrm>
              <a:off x="3657600" y="2823925"/>
              <a:ext cx="1828800" cy="23196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3657600" y="2295575"/>
              <a:ext cx="1828800" cy="537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3" name="Google Shape;113;p13"/>
            <p:cNvCxnSpPr/>
            <p:nvPr/>
          </p:nvCxnSpPr>
          <p:spPr>
            <a:xfrm>
              <a:off x="5486400" y="2295575"/>
              <a:ext cx="0" cy="28374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dot"/>
              <a:round/>
              <a:headEnd type="none" w="sm" len="sm"/>
              <a:tailEnd type="none" w="sm" len="sm"/>
            </a:ln>
          </p:spPr>
        </p:cxnSp>
        <p:sp>
          <p:nvSpPr>
            <p:cNvPr id="114" name="Google Shape;114;p13"/>
            <p:cNvSpPr txBox="1"/>
            <p:nvPr/>
          </p:nvSpPr>
          <p:spPr>
            <a:xfrm>
              <a:off x="3863278" y="2951366"/>
              <a:ext cx="14175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Cohort 1 Migration</a:t>
              </a:r>
              <a:endParaRPr sz="1600" b="1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3863288" y="3895806"/>
              <a:ext cx="1417500" cy="99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2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Units in cohort 1 content migrated in Fall 2024, Spring 2025 course shells open, all courses taught in new LMS Spring 2025.</a:t>
              </a:r>
              <a:endParaRPr sz="12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6" name="Google Shape;116;p13" descr="Fall 2024&#10;Jan - May" title="Date"/>
            <p:cNvSpPr txBox="1"/>
            <p:nvPr/>
          </p:nvSpPr>
          <p:spPr>
            <a:xfrm>
              <a:off x="3863250" y="2441107"/>
              <a:ext cx="8712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300" b="1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Fall 2024</a:t>
              </a:r>
              <a:br>
                <a:rPr lang="en-US" sz="13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-US" sz="13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Aug - Dec</a:t>
              </a:r>
              <a:endParaRPr sz="13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2438400" y="3060690"/>
            <a:ext cx="2438339" cy="3797172"/>
            <a:chOff x="0" y="2295575"/>
            <a:chExt cx="1828800" cy="2847950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2823925"/>
              <a:ext cx="1828800" cy="2319600"/>
            </a:xfrm>
            <a:prstGeom prst="rect">
              <a:avLst/>
            </a:prstGeom>
            <a:solidFill>
              <a:srgbClr val="1B786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0" y="2295575"/>
              <a:ext cx="1828800" cy="53700"/>
            </a:xfrm>
            <a:prstGeom prst="rect">
              <a:avLst/>
            </a:prstGeom>
            <a:solidFill>
              <a:srgbClr val="1B786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205603" y="2951366"/>
              <a:ext cx="14175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Sandbox environment &amp; summer pilot</a:t>
              </a:r>
              <a:endParaRPr sz="16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205631" y="3682501"/>
              <a:ext cx="1417500" cy="99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Sandbox environment of Brightspace open to all faculty, introductory training videos for faculty &amp; students, voluntary cohort of summer classes offered as pilot.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2" name="Google Shape;122;p13" descr="Summer 2024&#10;Apr - Jul" title="Date"/>
            <p:cNvSpPr txBox="1"/>
            <p:nvPr/>
          </p:nvSpPr>
          <p:spPr>
            <a:xfrm>
              <a:off x="205657" y="2441105"/>
              <a:ext cx="11331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300" b="1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Summer 2024</a:t>
              </a:r>
              <a:br>
                <a:rPr lang="en-US" sz="1300" b="1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-US" sz="13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Apr - Jul</a:t>
              </a:r>
              <a:endParaRPr sz="13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23" name="Google Shape;123;p13"/>
            <p:cNvCxnSpPr/>
            <p:nvPr/>
          </p:nvCxnSpPr>
          <p:spPr>
            <a:xfrm>
              <a:off x="1828800" y="2295575"/>
              <a:ext cx="0" cy="2837400"/>
            </a:xfrm>
            <a:prstGeom prst="straightConnector1">
              <a:avLst/>
            </a:prstGeom>
            <a:noFill/>
            <a:ln w="9525" cap="flat" cmpd="sng">
              <a:solidFill>
                <a:srgbClr val="83E3D9"/>
              </a:solidFill>
              <a:prstDash val="dot"/>
              <a:round/>
              <a:headEnd type="none" w="sm" len="sm"/>
              <a:tailEnd type="none" w="sm" len="sm"/>
            </a:ln>
          </p:spPr>
        </p:cxnSp>
      </p:grpSp>
      <p:grpSp>
        <p:nvGrpSpPr>
          <p:cNvPr id="124" name="Google Shape;124;p13"/>
          <p:cNvGrpSpPr/>
          <p:nvPr/>
        </p:nvGrpSpPr>
        <p:grpSpPr>
          <a:xfrm>
            <a:off x="0" y="3060690"/>
            <a:ext cx="2438339" cy="3797172"/>
            <a:chOff x="0" y="2295575"/>
            <a:chExt cx="1828800" cy="2847950"/>
          </a:xfrm>
        </p:grpSpPr>
        <p:sp>
          <p:nvSpPr>
            <p:cNvPr id="125" name="Google Shape;125;p13"/>
            <p:cNvSpPr/>
            <p:nvPr/>
          </p:nvSpPr>
          <p:spPr>
            <a:xfrm>
              <a:off x="0" y="2823925"/>
              <a:ext cx="1828800" cy="2319600"/>
            </a:xfrm>
            <a:prstGeom prst="rect">
              <a:avLst/>
            </a:prstGeom>
            <a:solidFill>
              <a:srgbClr val="1B786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0" y="2295575"/>
              <a:ext cx="1828800" cy="53700"/>
            </a:xfrm>
            <a:prstGeom prst="rect">
              <a:avLst/>
            </a:prstGeom>
            <a:solidFill>
              <a:srgbClr val="1B786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205650" y="2939028"/>
              <a:ext cx="14175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Implementation  planning</a:t>
              </a:r>
              <a:endParaRPr sz="16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205650" y="3700783"/>
              <a:ext cx="1417500" cy="99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2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Architecture, network, security, data strategy, technical migration and SIS integration, support structure.  Recruit summer pilot. Identify Cohort 1 and Cohrt 2. 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9" name="Google Shape;129;p13" descr="Spring 2024&#10;Jan - Mar" title="Date"/>
            <p:cNvSpPr txBox="1"/>
            <p:nvPr/>
          </p:nvSpPr>
          <p:spPr>
            <a:xfrm>
              <a:off x="205650" y="2441107"/>
              <a:ext cx="8712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300" b="1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Spring 2024</a:t>
              </a:r>
              <a:br>
                <a:rPr lang="en-US" sz="13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-US" sz="13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Jan - Mar</a:t>
              </a:r>
              <a:endParaRPr sz="13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30" name="Google Shape;130;p13"/>
            <p:cNvCxnSpPr/>
            <p:nvPr/>
          </p:nvCxnSpPr>
          <p:spPr>
            <a:xfrm>
              <a:off x="1828800" y="2295575"/>
              <a:ext cx="0" cy="2837400"/>
            </a:xfrm>
            <a:prstGeom prst="straightConnector1">
              <a:avLst/>
            </a:prstGeom>
            <a:noFill/>
            <a:ln w="9525" cap="flat" cmpd="sng">
              <a:solidFill>
                <a:srgbClr val="83E3D9"/>
              </a:solidFill>
              <a:prstDash val="dot"/>
              <a:round/>
              <a:headEnd type="none" w="sm" len="sm"/>
              <a:tailEnd type="none" w="sm" len="sm"/>
            </a:ln>
          </p:spPr>
        </p:cxnSp>
      </p:grpSp>
      <p:sp>
        <p:nvSpPr>
          <p:cNvPr id="131" name="Google Shape;131;p13"/>
          <p:cNvSpPr txBox="1"/>
          <p:nvPr/>
        </p:nvSpPr>
        <p:spPr>
          <a:xfrm>
            <a:off x="387750" y="2445100"/>
            <a:ext cx="107754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Units: </a:t>
            </a:r>
            <a:r>
              <a:rPr lang="en-US"/>
              <a:t>UHCCs, UH Hilo, UH Mānoa, UH West Oʻahu - 2 units per cohort. Cohorts will be determined in consultation with campus admin. and announced once determined. </a:t>
            </a:r>
            <a:endParaRPr/>
          </a:p>
        </p:txBody>
      </p:sp>
      <p:pic>
        <p:nvPicPr>
          <p:cNvPr id="132" name="Google Shape;132;p13" descr="D2L Brightspace. A new LMS for the University of Hawaiʻi. 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9575" y="204350"/>
            <a:ext cx="8532552" cy="175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GC1">
      <a:dk1>
        <a:srgbClr val="000000"/>
      </a:dk1>
      <a:lt1>
        <a:srgbClr val="FFFFFF"/>
      </a:lt1>
      <a:dk2>
        <a:srgbClr val="2C2830"/>
      </a:dk2>
      <a:lt2>
        <a:srgbClr val="E0DCE1"/>
      </a:lt2>
      <a:accent1>
        <a:srgbClr val="908193"/>
      </a:accent1>
      <a:accent2>
        <a:srgbClr val="A08889"/>
      </a:accent2>
      <a:accent3>
        <a:srgbClr val="B48C7E"/>
      </a:accent3>
      <a:accent4>
        <a:srgbClr val="809C9B"/>
      </a:accent4>
      <a:accent5>
        <a:srgbClr val="899F91"/>
      </a:accent5>
      <a:accent6>
        <a:srgbClr val="728274"/>
      </a:accent6>
      <a:hlink>
        <a:srgbClr val="837585"/>
      </a:hlink>
      <a:folHlink>
        <a:srgbClr val="677E8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Macintosh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Roboto</vt:lpstr>
      <vt:lpstr>Arial</vt:lpstr>
      <vt:lpstr>AdornVTI</vt:lpstr>
      <vt:lpstr>Projected Brightspace by D2L Implementation Strategy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Projected Brightspace by D2L Implementation Strategy</dc:title>
  <cp:lastModifiedBy>Michelle Choe</cp:lastModifiedBy>
  <cp:revision>1</cp:revision>
  <dcterms:modified xsi:type="dcterms:W3CDTF">2024-01-25T01:07:04Z</dcterms:modified>
</cp:coreProperties>
</file>