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8" r:id="rId3"/>
    <p:sldId id="259" r:id="rId4"/>
    <p:sldId id="279" r:id="rId5"/>
    <p:sldId id="287" r:id="rId6"/>
    <p:sldId id="281" r:id="rId7"/>
    <p:sldId id="290" r:id="rId8"/>
    <p:sldId id="291" r:id="rId9"/>
    <p:sldId id="292" r:id="rId10"/>
    <p:sldId id="295" r:id="rId11"/>
    <p:sldId id="296" r:id="rId12"/>
    <p:sldId id="297" r:id="rId13"/>
    <p:sldId id="266" r:id="rId14"/>
    <p:sldId id="260" r:id="rId15"/>
    <p:sldId id="262" r:id="rId16"/>
    <p:sldId id="269" r:id="rId17"/>
    <p:sldId id="289" r:id="rId18"/>
    <p:sldId id="294" r:id="rId19"/>
    <p:sldId id="293" r:id="rId20"/>
    <p:sldId id="263" r:id="rId21"/>
    <p:sldId id="257"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80303"/>
  </p:normalViewPr>
  <p:slideViewPr>
    <p:cSldViewPr snapToGrid="0">
      <p:cViewPr varScale="1">
        <p:scale>
          <a:sx n="96" d="100"/>
          <a:sy n="96" d="100"/>
        </p:scale>
        <p:origin x="116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63E0B-3C24-504D-83C7-356849C5CEE5}" type="datetimeFigureOut">
              <a:rPr lang="en-US" smtClean="0"/>
              <a:t>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35BCC4-3CB1-D948-A48D-00DFA4E2A356}" type="slidenum">
              <a:rPr lang="en-US" smtClean="0"/>
              <a:t>‹#›</a:t>
            </a:fld>
            <a:endParaRPr lang="en-US"/>
          </a:p>
        </p:txBody>
      </p:sp>
    </p:spTree>
    <p:extLst>
      <p:ext uri="{BB962C8B-B14F-4D97-AF65-F5344CB8AC3E}">
        <p14:creationId xmlns:p14="http://schemas.microsoft.com/office/powerpoint/2010/main" val="139781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1</a:t>
            </a:fld>
            <a:endParaRPr lang="en-US"/>
          </a:p>
        </p:txBody>
      </p:sp>
    </p:spTree>
    <p:extLst>
      <p:ext uri="{BB962C8B-B14F-4D97-AF65-F5344CB8AC3E}">
        <p14:creationId xmlns:p14="http://schemas.microsoft.com/office/powerpoint/2010/main" val="103012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10</a:t>
            </a:fld>
            <a:endParaRPr lang="en-US"/>
          </a:p>
        </p:txBody>
      </p:sp>
    </p:spTree>
    <p:extLst>
      <p:ext uri="{BB962C8B-B14F-4D97-AF65-F5344CB8AC3E}">
        <p14:creationId xmlns:p14="http://schemas.microsoft.com/office/powerpoint/2010/main" val="2081986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11</a:t>
            </a:fld>
            <a:endParaRPr lang="en-US"/>
          </a:p>
        </p:txBody>
      </p:sp>
    </p:spTree>
    <p:extLst>
      <p:ext uri="{BB962C8B-B14F-4D97-AF65-F5344CB8AC3E}">
        <p14:creationId xmlns:p14="http://schemas.microsoft.com/office/powerpoint/2010/main" val="44392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5b913b3191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5b913b3191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memes</a:t>
            </a:r>
          </a:p>
        </p:txBody>
      </p:sp>
      <p:sp>
        <p:nvSpPr>
          <p:cNvPr id="4" name="Slide Number Placeholder 3"/>
          <p:cNvSpPr>
            <a:spLocks noGrp="1"/>
          </p:cNvSpPr>
          <p:nvPr>
            <p:ph type="sldNum" sz="quarter" idx="5"/>
          </p:nvPr>
        </p:nvSpPr>
        <p:spPr/>
        <p:txBody>
          <a:bodyPr/>
          <a:lstStyle/>
          <a:p>
            <a:fld id="{7135BCC4-3CB1-D948-A48D-00DFA4E2A356}" type="slidenum">
              <a:rPr lang="en-US" smtClean="0"/>
              <a:t>13</a:t>
            </a:fld>
            <a:endParaRPr lang="en-US"/>
          </a:p>
        </p:txBody>
      </p:sp>
    </p:spTree>
    <p:extLst>
      <p:ext uri="{BB962C8B-B14F-4D97-AF65-F5344CB8AC3E}">
        <p14:creationId xmlns:p14="http://schemas.microsoft.com/office/powerpoint/2010/main" val="3644883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guidance – the Foundational Principles and Imperatives – that our efforts should be fully aligned with going forward.</a:t>
            </a:r>
          </a:p>
          <a:p>
            <a:r>
              <a:rPr lang="en-US" dirty="0"/>
              <a:t>Rather than restarting a separate IT Strategic Plan, this year, we’ll look to work on alignment, of current and planned efforts, to make sure the work of IT is “aligned” and “on mission”</a:t>
            </a:r>
          </a:p>
          <a:p>
            <a:r>
              <a:rPr lang="en-US" dirty="0"/>
              <a:t>Thinking about these as our core guide RAILS (sorry, couldn’t help it </a:t>
            </a:r>
            <a:r>
              <a:rPr lang="en-US" dirty="0">
                <a:sym typeface="Wingdings" pitchFamily="2" charset="2"/>
              </a:rPr>
              <a:t> … all of our major efforts will align with these Foundational Principles and Imperatives</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14</a:t>
            </a:fld>
            <a:endParaRPr lang="en-US"/>
          </a:p>
        </p:txBody>
      </p:sp>
    </p:spTree>
    <p:extLst>
      <p:ext uri="{BB962C8B-B14F-4D97-AF65-F5344CB8AC3E}">
        <p14:creationId xmlns:p14="http://schemas.microsoft.com/office/powerpoint/2010/main" val="313252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Many of our efforts are foundational for all of the imperatives … Core infrastructure, operations, help desk, online learning, administrative functions, classroom infrastructure, cybersecurity, infrastructure resilience &gt; student success, innovation and research</a:t>
            </a:r>
          </a:p>
          <a:p>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itchFamily="2" charset="2"/>
              </a:rPr>
              <a:t>Enterprise apps back-to-baseline &gt; student success</a:t>
            </a:r>
          </a:p>
          <a:p>
            <a:r>
              <a:rPr lang="en-US" dirty="0">
                <a:sym typeface="Wingdings" pitchFamily="2" charset="2"/>
              </a:rPr>
              <a:t>LMS Replacement &gt; student success (and maybe a little bit of </a:t>
            </a:r>
            <a:r>
              <a:rPr lang="en-US" dirty="0" err="1">
                <a:sym typeface="Wingdings" pitchFamily="2" charset="2"/>
              </a:rPr>
              <a:t>kuleana</a:t>
            </a:r>
            <a:r>
              <a:rPr lang="en-US" dirty="0">
                <a:sym typeface="Wingdings" pitchFamily="2" charset="2"/>
              </a:rPr>
              <a:t>)</a:t>
            </a:r>
          </a:p>
          <a:p>
            <a:endParaRPr lang="en-US" dirty="0">
              <a:sym typeface="Wingdings" pitchFamily="2" charset="2"/>
            </a:endParaRPr>
          </a:p>
          <a:p>
            <a:r>
              <a:rPr lang="en-US" dirty="0">
                <a:sym typeface="Wingdings" pitchFamily="2" charset="2"/>
              </a:rPr>
              <a:t>Leap-Start program &gt; workforce and student success</a:t>
            </a:r>
          </a:p>
          <a:p>
            <a:r>
              <a:rPr lang="en-US" dirty="0">
                <a:sym typeface="Wingdings" pitchFamily="2" charset="2"/>
              </a:rPr>
              <a:t>Research cyberinfrastructure &gt; innovation and research</a:t>
            </a:r>
          </a:p>
          <a:p>
            <a:r>
              <a:rPr lang="en-US" dirty="0">
                <a:sym typeface="Wingdings" pitchFamily="2" charset="2"/>
              </a:rPr>
              <a:t>Hawaii DSI, LAVA, AI initiatives &gt; innovation and research, workforce</a:t>
            </a:r>
          </a:p>
          <a:p>
            <a:r>
              <a:rPr lang="en-US" dirty="0">
                <a:sym typeface="Wingdings" pitchFamily="2" charset="2"/>
              </a:rPr>
              <a:t>eSports &gt; student success, workforce</a:t>
            </a:r>
          </a:p>
          <a:p>
            <a:endParaRPr lang="en-US" dirty="0">
              <a:sym typeface="Wingdings" pitchFamily="2" charset="2"/>
            </a:endParaRPr>
          </a:p>
          <a:p>
            <a:r>
              <a:rPr lang="en-US" dirty="0">
                <a:sym typeface="Wingdings" pitchFamily="2" charset="2"/>
              </a:rPr>
              <a:t>Cybersecurity, host and AD management = preparation, threat mitigation, incident response</a:t>
            </a:r>
          </a:p>
          <a:p>
            <a:r>
              <a:rPr lang="en-US" dirty="0">
                <a:sym typeface="Wingdings" pitchFamily="2" charset="2"/>
              </a:rPr>
              <a:t>.. Host consolidation, managed services</a:t>
            </a:r>
          </a:p>
          <a:p>
            <a:r>
              <a:rPr lang="en-US" dirty="0">
                <a:sym typeface="Wingdings" pitchFamily="2" charset="2"/>
              </a:rPr>
              <a:t>.. AD management and exposure mitigation</a:t>
            </a:r>
          </a:p>
          <a:p>
            <a:r>
              <a:rPr lang="en-US" dirty="0">
                <a:sym typeface="Wingdings" pitchFamily="2" charset="2"/>
              </a:rPr>
              <a:t>.. Extending infrastructure to the public cloud</a:t>
            </a:r>
          </a:p>
          <a:p>
            <a:r>
              <a:rPr lang="en-US" dirty="0">
                <a:sym typeface="Wingdings" pitchFamily="2" charset="2"/>
              </a:rPr>
              <a:t>.. MFA for all</a:t>
            </a:r>
          </a:p>
          <a:p>
            <a:r>
              <a:rPr lang="en-US" dirty="0">
                <a:sym typeface="Wingdings" pitchFamily="2" charset="2"/>
              </a:rPr>
              <a:t>.. Proofpoint</a:t>
            </a:r>
          </a:p>
          <a:p>
            <a:endParaRPr lang="en-US" dirty="0">
              <a:sym typeface="Wingdings" pitchFamily="2" charset="2"/>
            </a:endParaRPr>
          </a:p>
          <a:p>
            <a:r>
              <a:rPr lang="en-US" dirty="0">
                <a:sym typeface="Wingdings" pitchFamily="2" charset="2"/>
              </a:rPr>
              <a:t>… AND, since we have a couple of opportunities to talk strategy further this afternoon, I’d like to drop a special added piece this morning …</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15</a:t>
            </a:fld>
            <a:endParaRPr lang="en-US"/>
          </a:p>
        </p:txBody>
      </p:sp>
    </p:spTree>
    <p:extLst>
      <p:ext uri="{BB962C8B-B14F-4D97-AF65-F5344CB8AC3E}">
        <p14:creationId xmlns:p14="http://schemas.microsoft.com/office/powerpoint/2010/main" val="348947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Mostly Cloudy with a decreasing Chance of Snow</a:t>
            </a:r>
          </a:p>
          <a:p>
            <a:r>
              <a:rPr lang="en-US" dirty="0">
                <a:sym typeface="Wingdings" pitchFamily="2" charset="2"/>
              </a:rPr>
              <a:t>** Balanced cloud strategy – NOT 100% Cloud</a:t>
            </a:r>
          </a:p>
          <a:p>
            <a:r>
              <a:rPr lang="en-US" dirty="0">
                <a:sym typeface="Wingdings" pitchFamily="2" charset="2"/>
              </a:rPr>
              <a:t>    .. Performance AND Value</a:t>
            </a:r>
          </a:p>
          <a:p>
            <a:r>
              <a:rPr lang="en-US" dirty="0">
                <a:sym typeface="Wingdings" pitchFamily="2" charset="2"/>
              </a:rPr>
              <a:t>    .. Cost Leverage (against Cloud inflation)</a:t>
            </a:r>
          </a:p>
          <a:p>
            <a:r>
              <a:rPr lang="en-US" dirty="0">
                <a:sym typeface="Wingdings" pitchFamily="2" charset="2"/>
              </a:rPr>
              <a:t>** Exit the Custom Application Business</a:t>
            </a:r>
          </a:p>
          <a:p>
            <a:r>
              <a:rPr lang="en-US" dirty="0">
                <a:sym typeface="Wingdings" pitchFamily="2" charset="2"/>
              </a:rPr>
              <a:t>    .. Back to Baseline efforts (Banner)</a:t>
            </a:r>
          </a:p>
          <a:p>
            <a:r>
              <a:rPr lang="en-US" dirty="0">
                <a:sym typeface="Wingdings" pitchFamily="2" charset="2"/>
              </a:rPr>
              <a:t>    .. Migration to SaaS (LMS, KFS, ODS)</a:t>
            </a:r>
          </a:p>
          <a:p>
            <a:r>
              <a:rPr lang="en-US" dirty="0">
                <a:sym typeface="Wingdings" pitchFamily="2" charset="2"/>
              </a:rPr>
              <a:t>** Enterprise SaaS</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16</a:t>
            </a:fld>
            <a:endParaRPr lang="en-US"/>
          </a:p>
        </p:txBody>
      </p:sp>
    </p:spTree>
    <p:extLst>
      <p:ext uri="{BB962C8B-B14F-4D97-AF65-F5344CB8AC3E}">
        <p14:creationId xmlns:p14="http://schemas.microsoft.com/office/powerpoint/2010/main" val="203843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Let’s look at the guidance – the Foundational Principles and Imperatives – that our efforts should be fully aligned with going forward.</a:t>
            </a:r>
          </a:p>
          <a:p>
            <a:r>
              <a:rPr lang="en-US" dirty="0"/>
              <a:t>Rather than restarting a separate IT Strategic Plan, this year, we’ll look to work on alignment, of current and planned efforts, to make sure the work of IT is “aligned” and “on mission”</a:t>
            </a:r>
          </a:p>
          <a:p>
            <a:r>
              <a:rPr lang="en-US" dirty="0"/>
              <a:t>Thinking about these as our core guide RAILS (sorry, couldn’t help it </a:t>
            </a:r>
            <a:r>
              <a:rPr lang="en-US" dirty="0">
                <a:sym typeface="Wingdings" pitchFamily="2" charset="2"/>
              </a:rPr>
              <a:t> … all of our major efforts will align with these Foundational Principles and Imperatives</a:t>
            </a:r>
          </a:p>
          <a:p>
            <a:endParaRPr lang="en-US" dirty="0">
              <a:sym typeface="Wingdings" pitchFamily="2" charset="2"/>
            </a:endParaRPr>
          </a:p>
          <a:p>
            <a:endParaRPr lang="en-US" dirty="0">
              <a:sym typeface="Wingdings" pitchFamily="2" charset="2"/>
            </a:endParaRPr>
          </a:p>
          <a:p>
            <a:endParaRPr lang="en-US" dirty="0">
              <a:sym typeface="Wingdings" pitchFamily="2" charset="2"/>
            </a:endParaRPr>
          </a:p>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17</a:t>
            </a:fld>
            <a:endParaRPr lang="en-US"/>
          </a:p>
        </p:txBody>
      </p:sp>
    </p:spTree>
    <p:extLst>
      <p:ext uri="{BB962C8B-B14F-4D97-AF65-F5344CB8AC3E}">
        <p14:creationId xmlns:p14="http://schemas.microsoft.com/office/powerpoint/2010/main" val="428104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18</a:t>
            </a:fld>
            <a:endParaRPr lang="en-US"/>
          </a:p>
        </p:txBody>
      </p:sp>
    </p:spTree>
    <p:extLst>
      <p:ext uri="{BB962C8B-B14F-4D97-AF65-F5344CB8AC3E}">
        <p14:creationId xmlns:p14="http://schemas.microsoft.com/office/powerpoint/2010/main" val="1838019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19</a:t>
            </a:fld>
            <a:endParaRPr lang="en-US"/>
          </a:p>
        </p:txBody>
      </p:sp>
    </p:spTree>
    <p:extLst>
      <p:ext uri="{BB962C8B-B14F-4D97-AF65-F5344CB8AC3E}">
        <p14:creationId xmlns:p14="http://schemas.microsoft.com/office/powerpoint/2010/main" val="341836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remarks:</a:t>
            </a:r>
          </a:p>
          <a:p>
            <a:r>
              <a:rPr lang="en-US" dirty="0"/>
              <a:t>LOGISTICS – food, restrooms, breakout rooms upstairs; wireless UHM</a:t>
            </a:r>
          </a:p>
          <a:p>
            <a:endParaRPr lang="en-US" dirty="0"/>
          </a:p>
          <a:p>
            <a:r>
              <a:rPr lang="en-US" dirty="0"/>
              <a:t>Welcome / thank you / agenda (talk about ad hoc meeting space); describe/walk-though breakouts A/B/C</a:t>
            </a:r>
          </a:p>
          <a:p>
            <a:endParaRPr lang="en-US" dirty="0"/>
          </a:p>
          <a:p>
            <a:r>
              <a:rPr lang="en-US" dirty="0"/>
              <a:t>Theme – reset, restore, reinvigorate IT</a:t>
            </a:r>
          </a:p>
          <a:p>
            <a:r>
              <a:rPr lang="en-US" dirty="0"/>
              <a:t>Reminder: Cybersecurity – highest risk for the institution, we must do better. Back-to-back catastrophic incidents, integral to our remediation efforts are increase presence, awareness and actions going forward; Jodi and her folks will dive into the details today, we’ve dedicated a large portion of our time together to update everyone, and to be available to answer questions. We will move to impose greater standardization and oversight of all critical infrastructure, in particular any assets holding sensitive and regulated data ---</a:t>
            </a:r>
          </a:p>
        </p:txBody>
      </p:sp>
      <p:sp>
        <p:nvSpPr>
          <p:cNvPr id="4" name="Slide Number Placeholder 3"/>
          <p:cNvSpPr>
            <a:spLocks noGrp="1"/>
          </p:cNvSpPr>
          <p:nvPr>
            <p:ph type="sldNum" sz="quarter" idx="5"/>
          </p:nvPr>
        </p:nvSpPr>
        <p:spPr/>
        <p:txBody>
          <a:bodyPr/>
          <a:lstStyle/>
          <a:p>
            <a:fld id="{7135BCC4-3CB1-D948-A48D-00DFA4E2A356}" type="slidenum">
              <a:rPr lang="en-US" smtClean="0"/>
              <a:t>2</a:t>
            </a:fld>
            <a:endParaRPr lang="en-US"/>
          </a:p>
        </p:txBody>
      </p:sp>
    </p:spTree>
    <p:extLst>
      <p:ext uri="{BB962C8B-B14F-4D97-AF65-F5344CB8AC3E}">
        <p14:creationId xmlns:p14="http://schemas.microsoft.com/office/powerpoint/2010/main" val="1910198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20</a:t>
            </a:fld>
            <a:endParaRPr lang="en-US"/>
          </a:p>
        </p:txBody>
      </p:sp>
    </p:spTree>
    <p:extLst>
      <p:ext uri="{BB962C8B-B14F-4D97-AF65-F5344CB8AC3E}">
        <p14:creationId xmlns:p14="http://schemas.microsoft.com/office/powerpoint/2010/main" val="402516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21</a:t>
            </a:fld>
            <a:endParaRPr lang="en-US"/>
          </a:p>
        </p:txBody>
      </p:sp>
    </p:spTree>
    <p:extLst>
      <p:ext uri="{BB962C8B-B14F-4D97-AF65-F5344CB8AC3E}">
        <p14:creationId xmlns:p14="http://schemas.microsoft.com/office/powerpoint/2010/main" val="60086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material update was 2018-2019, with almost no material feedback/comments/inputs</a:t>
            </a:r>
          </a:p>
          <a:p>
            <a:r>
              <a:rPr lang="en-US" dirty="0"/>
              <a:t>Then there was COVID, we paused any thoughts with the pandemic pivot</a:t>
            </a:r>
          </a:p>
          <a:p>
            <a:r>
              <a:rPr lang="en-US" dirty="0"/>
              <a:t>In 2021-2022, we continued the pause with the new UH System strategic planning effort</a:t>
            </a:r>
          </a:p>
          <a:p>
            <a:endParaRPr lang="en-US" dirty="0"/>
          </a:p>
          <a:p>
            <a:r>
              <a:rPr lang="en-US" dirty="0"/>
              <a:t>Since we’re on a “pause” … there was the opportunity to see what </a:t>
            </a:r>
            <a:r>
              <a:rPr lang="en-US" dirty="0" err="1"/>
              <a:t>ChatGPT</a:t>
            </a:r>
            <a:r>
              <a:rPr lang="en-US" dirty="0"/>
              <a:t> might do to generate a plan … not terribly bad …</a:t>
            </a:r>
          </a:p>
          <a:p>
            <a:endParaRPr lang="en-US" dirty="0"/>
          </a:p>
          <a:p>
            <a:r>
              <a:rPr lang="en-US" dirty="0"/>
              <a:t>With the new UH System strategic plan in place, presented by Deb Halbert in January with our traditional State of ITS conversation … we’re looking to directly align everything that we do, to the newly published UH System strategic plan. We have two open discussion / breakout sessions this afternoon – those interested in attending should come to the sessions to discuss approaches for ITS to improve overall alignment with the UH System strategic plan, including projects, organization, and service delivery.</a:t>
            </a:r>
          </a:p>
          <a:p>
            <a:endParaRPr lang="en-US" dirty="0"/>
          </a:p>
          <a:p>
            <a:r>
              <a:rPr lang="en-US" dirty="0"/>
              <a:t>IN ADDITION TO THE PROJECTS AND INITIATIVES TO SUPPORT THE UH SYSTEM STRATEGIC PLAN, we must take significant actions to improve our institutional security posture, in particular to address server and file share operations for distributed units, use of Active Directory, and systemwide visibility for our InfoSec team to support protection and prevention related to institutional assets and data … POINT TO JODI …</a:t>
            </a:r>
          </a:p>
          <a:p>
            <a:pPr marL="171450" indent="-171450">
              <a:buFont typeface="Wingdings" pitchFamily="2" charset="2"/>
              <a:buChar char="Ø"/>
            </a:pPr>
            <a:r>
              <a:rPr lang="en-US" dirty="0"/>
              <a:t>Continue regular webinar briefings - including at this annual event</a:t>
            </a:r>
          </a:p>
          <a:p>
            <a:pPr marL="171450" indent="-171450">
              <a:buFont typeface="Wingdings" pitchFamily="2" charset="2"/>
              <a:buChar char="Ø"/>
            </a:pPr>
            <a:r>
              <a:rPr lang="en-US" dirty="0"/>
              <a:t>In person visits for inspection, remediation, training, and consultation to support distributed IT units</a:t>
            </a:r>
          </a:p>
          <a:p>
            <a:pPr marL="171450" indent="-171450">
              <a:buFont typeface="Wingdings" pitchFamily="2" charset="2"/>
              <a:buChar char="Ø"/>
            </a:pPr>
            <a:r>
              <a:rPr lang="en-US" dirty="0"/>
              <a:t>External penetration testing, by unit, by campus</a:t>
            </a:r>
          </a:p>
          <a:p>
            <a:pPr marL="171450" indent="-171450">
              <a:buFont typeface="Wingdings" pitchFamily="2" charset="2"/>
              <a:buChar char="Ø"/>
            </a:pPr>
            <a:r>
              <a:rPr lang="en-US" dirty="0"/>
              <a:t>Centralization of host resources and critical data storage infrastructure</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22</a:t>
            </a:fld>
            <a:endParaRPr lang="en-US"/>
          </a:p>
        </p:txBody>
      </p:sp>
    </p:spTree>
    <p:extLst>
      <p:ext uri="{BB962C8B-B14F-4D97-AF65-F5344CB8AC3E}">
        <p14:creationId xmlns:p14="http://schemas.microsoft.com/office/powerpoint/2010/main" val="412146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 to switch to Jason</a:t>
            </a:r>
          </a:p>
          <a:p>
            <a:endParaRPr lang="en-US" dirty="0"/>
          </a:p>
          <a:p>
            <a:r>
              <a:rPr lang="en-US" dirty="0"/>
              <a:t>It’s my pleasure to introduce our keynote session – Jason Leigh, Professor, ICS, UH Manoa</a:t>
            </a:r>
          </a:p>
          <a:p>
            <a:r>
              <a:rPr lang="en-US" dirty="0"/>
              <a:t>Jason is a global leader in data visualization</a:t>
            </a:r>
          </a:p>
          <a:p>
            <a:r>
              <a:rPr lang="en-US" dirty="0"/>
              <a:t>He’s the Director of the Laboratory for Advanced Visualization and Applications – the famous LAVA Lab … located in former ITS Systems space on the first floor of Keller Hall</a:t>
            </a:r>
          </a:p>
          <a:p>
            <a:r>
              <a:rPr lang="en-US" dirty="0"/>
              <a:t>Jason is also the Co-Director of the Hawaii Data Science Institute</a:t>
            </a:r>
          </a:p>
          <a:p>
            <a:r>
              <a:rPr lang="en-US" dirty="0"/>
              <a:t>He’s the co-inventor of the CAVE2 Hybrid Reality Environment, and SAGE: Scalable Adaptive Graphics Environment software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3</a:t>
            </a:fld>
            <a:endParaRPr lang="en-US"/>
          </a:p>
        </p:txBody>
      </p:sp>
    </p:spTree>
    <p:extLst>
      <p:ext uri="{BB962C8B-B14F-4D97-AF65-F5344CB8AC3E}">
        <p14:creationId xmlns:p14="http://schemas.microsoft.com/office/powerpoint/2010/main" val="18888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4</a:t>
            </a:fld>
            <a:endParaRPr lang="en-US"/>
          </a:p>
        </p:txBody>
      </p:sp>
    </p:spTree>
    <p:extLst>
      <p:ext uri="{BB962C8B-B14F-4D97-AF65-F5344CB8AC3E}">
        <p14:creationId xmlns:p14="http://schemas.microsoft.com/office/powerpoint/2010/main" val="398092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5</a:t>
            </a:fld>
            <a:endParaRPr lang="en-US"/>
          </a:p>
        </p:txBody>
      </p:sp>
    </p:spTree>
    <p:extLst>
      <p:ext uri="{BB962C8B-B14F-4D97-AF65-F5344CB8AC3E}">
        <p14:creationId xmlns:p14="http://schemas.microsoft.com/office/powerpoint/2010/main" val="314669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5BCC4-3CB1-D948-A48D-00DFA4E2A356}" type="slidenum">
              <a:rPr lang="en-US" smtClean="0"/>
              <a:t>6</a:t>
            </a:fld>
            <a:endParaRPr lang="en-US"/>
          </a:p>
        </p:txBody>
      </p:sp>
    </p:spTree>
    <p:extLst>
      <p:ext uri="{BB962C8B-B14F-4D97-AF65-F5344CB8AC3E}">
        <p14:creationId xmlns:p14="http://schemas.microsoft.com/office/powerpoint/2010/main" val="271837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is the NEW NORMAL</a:t>
            </a:r>
          </a:p>
          <a:p>
            <a:r>
              <a:rPr lang="en-US" dirty="0"/>
              <a:t>PRESSURES - external and internal, no such thing as doing more with less</a:t>
            </a:r>
          </a:p>
        </p:txBody>
      </p:sp>
      <p:sp>
        <p:nvSpPr>
          <p:cNvPr id="4" name="Slide Number Placeholder 3"/>
          <p:cNvSpPr>
            <a:spLocks noGrp="1"/>
          </p:cNvSpPr>
          <p:nvPr>
            <p:ph type="sldNum" sz="quarter" idx="5"/>
          </p:nvPr>
        </p:nvSpPr>
        <p:spPr/>
        <p:txBody>
          <a:bodyPr/>
          <a:lstStyle/>
          <a:p>
            <a:fld id="{7135BCC4-3CB1-D948-A48D-00DFA4E2A356}" type="slidenum">
              <a:rPr lang="en-US" smtClean="0"/>
              <a:t>7</a:t>
            </a:fld>
            <a:endParaRPr lang="en-US"/>
          </a:p>
        </p:txBody>
      </p:sp>
    </p:spTree>
    <p:extLst>
      <p:ext uri="{BB962C8B-B14F-4D97-AF65-F5344CB8AC3E}">
        <p14:creationId xmlns:p14="http://schemas.microsoft.com/office/powerpoint/2010/main" val="309957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RETIREMENTS … we are working on removing any words starting with “R” in systemwide policies and procedures</a:t>
            </a:r>
          </a:p>
          <a:p>
            <a:r>
              <a:rPr lang="en-US" dirty="0"/>
              <a:t>Only marginal success in recruitment, except at entry level; pivot to growing the skills, apprenticeship program</a:t>
            </a:r>
          </a:p>
        </p:txBody>
      </p:sp>
      <p:sp>
        <p:nvSpPr>
          <p:cNvPr id="4" name="Slide Number Placeholder 3"/>
          <p:cNvSpPr>
            <a:spLocks noGrp="1"/>
          </p:cNvSpPr>
          <p:nvPr>
            <p:ph type="sldNum" sz="quarter" idx="5"/>
          </p:nvPr>
        </p:nvSpPr>
        <p:spPr/>
        <p:txBody>
          <a:bodyPr/>
          <a:lstStyle/>
          <a:p>
            <a:fld id="{7135BCC4-3CB1-D948-A48D-00DFA4E2A356}" type="slidenum">
              <a:rPr lang="en-US" smtClean="0"/>
              <a:t>8</a:t>
            </a:fld>
            <a:endParaRPr lang="en-US"/>
          </a:p>
        </p:txBody>
      </p:sp>
    </p:spTree>
    <p:extLst>
      <p:ext uri="{BB962C8B-B14F-4D97-AF65-F5344CB8AC3E}">
        <p14:creationId xmlns:p14="http://schemas.microsoft.com/office/powerpoint/2010/main" val="290990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Watchful eye on Pres search</a:t>
            </a:r>
          </a:p>
          <a:p>
            <a:r>
              <a:rPr lang="en-US" dirty="0"/>
              <a:t>ITS recruitments</a:t>
            </a:r>
          </a:p>
          <a:p>
            <a:endParaRPr lang="en-US" dirty="0"/>
          </a:p>
          <a:p>
            <a:endParaRPr lang="en-US" dirty="0"/>
          </a:p>
        </p:txBody>
      </p:sp>
      <p:sp>
        <p:nvSpPr>
          <p:cNvPr id="4" name="Slide Number Placeholder 3"/>
          <p:cNvSpPr>
            <a:spLocks noGrp="1"/>
          </p:cNvSpPr>
          <p:nvPr>
            <p:ph type="sldNum" sz="quarter" idx="5"/>
          </p:nvPr>
        </p:nvSpPr>
        <p:spPr/>
        <p:txBody>
          <a:bodyPr/>
          <a:lstStyle/>
          <a:p>
            <a:fld id="{7135BCC4-3CB1-D948-A48D-00DFA4E2A356}" type="slidenum">
              <a:rPr lang="en-US" smtClean="0"/>
              <a:t>9</a:t>
            </a:fld>
            <a:endParaRPr lang="en-US"/>
          </a:p>
        </p:txBody>
      </p:sp>
    </p:spTree>
    <p:extLst>
      <p:ext uri="{BB962C8B-B14F-4D97-AF65-F5344CB8AC3E}">
        <p14:creationId xmlns:p14="http://schemas.microsoft.com/office/powerpoint/2010/main" val="29942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CF8F-E12C-1690-3A34-B0D50BFC62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17961D-6EA9-56D8-FA40-F6E6515E2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D23E2-E6A9-F10E-0434-52538AF023F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2F5551-809B-8594-89EF-F43753EB74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6F9F463-CE39-13C9-0FE1-9BA22D4CD470}"/>
              </a:ext>
            </a:extLst>
          </p:cNvPr>
          <p:cNvSpPr>
            <a:spLocks noGrp="1"/>
          </p:cNvSpPr>
          <p:nvPr>
            <p:ph type="sldNum" sz="quarter" idx="12"/>
          </p:nvPr>
        </p:nvSpPr>
        <p:spPr/>
        <p:txBody>
          <a:bodyPr/>
          <a:lstStyle/>
          <a:p>
            <a:fld id="{D9290072-D74E-8C4F-9AD2-261D66DC14DA}" type="slidenum">
              <a:rPr lang="en-US" smtClean="0"/>
              <a:t>‹#›</a:t>
            </a:fld>
            <a:endParaRPr lang="en-US" dirty="0"/>
          </a:p>
        </p:txBody>
      </p:sp>
    </p:spTree>
    <p:extLst>
      <p:ext uri="{BB962C8B-B14F-4D97-AF65-F5344CB8AC3E}">
        <p14:creationId xmlns:p14="http://schemas.microsoft.com/office/powerpoint/2010/main" val="3778810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BA43-69EA-2327-DDC6-1F0BB8F42C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47FD4-F7EC-49D0-AA55-E42D4ABF7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9E926-E912-26BB-FE51-13B30F47E9FD}"/>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5" name="Footer Placeholder 4">
            <a:extLst>
              <a:ext uri="{FF2B5EF4-FFF2-40B4-BE49-F238E27FC236}">
                <a16:creationId xmlns:a16="http://schemas.microsoft.com/office/drawing/2014/main" id="{CFA4383B-6B5A-D495-F29D-787D7296C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C97DC-9B7E-F86F-1CEB-D00727A5861E}"/>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272776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D6BBF6-B897-1206-5F28-041F713109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FC0819-6A52-CFFB-3FAB-07667964E9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29B70-2348-F7F2-1D3A-F19D61B3EE12}"/>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5" name="Footer Placeholder 4">
            <a:extLst>
              <a:ext uri="{FF2B5EF4-FFF2-40B4-BE49-F238E27FC236}">
                <a16:creationId xmlns:a16="http://schemas.microsoft.com/office/drawing/2014/main" id="{EBE797A5-C763-4ADB-D040-42EC62F95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090147-FF75-8E7A-6A45-F7E2A46013C3}"/>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56921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0442-9808-B16D-5D34-3210852A5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A076C-C6C0-F8C7-CFF6-FB1F14C99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455FA-A185-7257-2EDA-43BAAA34CE73}"/>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5" name="Footer Placeholder 4">
            <a:extLst>
              <a:ext uri="{FF2B5EF4-FFF2-40B4-BE49-F238E27FC236}">
                <a16:creationId xmlns:a16="http://schemas.microsoft.com/office/drawing/2014/main" id="{F6E905C0-76A1-7A5E-B19E-07EFC44E6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D3BF1-CC18-4EAD-54EB-347CAE1A83C9}"/>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316486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2DDE-F606-2971-5A0A-06310A4BA1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16650-C79E-DAEC-BE4B-88496F49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46AFA-4E9B-7242-0DA3-281287117680}"/>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5" name="Footer Placeholder 4">
            <a:extLst>
              <a:ext uri="{FF2B5EF4-FFF2-40B4-BE49-F238E27FC236}">
                <a16:creationId xmlns:a16="http://schemas.microsoft.com/office/drawing/2014/main" id="{89B3F4C4-36CF-FC01-1573-A7468DE91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7141C-7761-B109-FE2C-EE73F0521BAC}"/>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233724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2180-B993-A8AF-2C31-7D148999E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76BE4-7060-7DA6-69A7-4EF30F256B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2FC78-557F-63CD-A73E-9E22FEA8D1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21FFC-F526-0DB6-4553-6E39767D0302}"/>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6" name="Footer Placeholder 5">
            <a:extLst>
              <a:ext uri="{FF2B5EF4-FFF2-40B4-BE49-F238E27FC236}">
                <a16:creationId xmlns:a16="http://schemas.microsoft.com/office/drawing/2014/main" id="{09348FD5-F036-4D00-4E95-5FFA5F07E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4F402-C2C9-DB9E-F9CD-4D764CFC7C86}"/>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91683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0184-4567-1763-56B1-DB8AFAA7A9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E9D54-C2E4-F976-98BE-B7820F29E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22E63-5E52-45FC-FED0-6F39124A0D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5044DB-ECEB-AC75-792D-A64DE7F26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7B39BB-9B80-62F1-260F-258B84894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2F52E2-4D55-B852-BE03-F723AB61F1C9}"/>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8" name="Footer Placeholder 7">
            <a:extLst>
              <a:ext uri="{FF2B5EF4-FFF2-40B4-BE49-F238E27FC236}">
                <a16:creationId xmlns:a16="http://schemas.microsoft.com/office/drawing/2014/main" id="{DD70705C-3F58-9D44-8B40-102BEC407B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64DCD4-54FB-CBED-9510-5A5FD014517F}"/>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249213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E392-90FA-FF3F-300C-A34EFA0F37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A3EE2E-3326-F5A3-2131-6BFE6E19089A}"/>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4" name="Footer Placeholder 3">
            <a:extLst>
              <a:ext uri="{FF2B5EF4-FFF2-40B4-BE49-F238E27FC236}">
                <a16:creationId xmlns:a16="http://schemas.microsoft.com/office/drawing/2014/main" id="{4925234C-A5E0-0541-62F4-1CA6A15A91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3F25B5-2AAC-CADC-C339-66E2A2CB47D0}"/>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75052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0428BF-1B9A-F5D7-A558-D3EB6A8E9D29}"/>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3" name="Footer Placeholder 2">
            <a:extLst>
              <a:ext uri="{FF2B5EF4-FFF2-40B4-BE49-F238E27FC236}">
                <a16:creationId xmlns:a16="http://schemas.microsoft.com/office/drawing/2014/main" id="{BF6303EA-76F7-E223-EF08-B0F135EDCF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DA80EE-7798-C46B-4C15-149A676973C4}"/>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380412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9629-29DA-6129-669B-7DC30267F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CAD83-B978-50AA-87AD-FF6985B99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8D7C-8505-4E8D-C3D2-E817A0311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BB5645-126A-C55F-5716-CF23C90F56D9}"/>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6" name="Footer Placeholder 5">
            <a:extLst>
              <a:ext uri="{FF2B5EF4-FFF2-40B4-BE49-F238E27FC236}">
                <a16:creationId xmlns:a16="http://schemas.microsoft.com/office/drawing/2014/main" id="{FBA72CFB-FE81-7E3F-C6FA-35737D340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09C43-702E-76D8-176F-5FF6CA5398C3}"/>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137221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BBDC-3618-18FA-23F5-41EE82C01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0481F6-297D-339B-B506-830AE4889A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25D4A-95DA-750A-D378-BA7344260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E2AF0F-B5D7-549A-E265-998E4BAE72CE}"/>
              </a:ext>
            </a:extLst>
          </p:cNvPr>
          <p:cNvSpPr>
            <a:spLocks noGrp="1"/>
          </p:cNvSpPr>
          <p:nvPr>
            <p:ph type="dt" sz="half" idx="10"/>
          </p:nvPr>
        </p:nvSpPr>
        <p:spPr/>
        <p:txBody>
          <a:bodyPr/>
          <a:lstStyle/>
          <a:p>
            <a:fld id="{959EB5C2-CAA5-4144-95AB-067DC7B9E372}" type="datetimeFigureOut">
              <a:rPr lang="en-US" smtClean="0"/>
              <a:t>1/20/24</a:t>
            </a:fld>
            <a:endParaRPr lang="en-US"/>
          </a:p>
        </p:txBody>
      </p:sp>
      <p:sp>
        <p:nvSpPr>
          <p:cNvPr id="6" name="Footer Placeholder 5">
            <a:extLst>
              <a:ext uri="{FF2B5EF4-FFF2-40B4-BE49-F238E27FC236}">
                <a16:creationId xmlns:a16="http://schemas.microsoft.com/office/drawing/2014/main" id="{8B87946A-3F7C-3857-2BD9-B4FBEED68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409A6-2560-3CC3-D867-CF0A51491FC0}"/>
              </a:ext>
            </a:extLst>
          </p:cNvPr>
          <p:cNvSpPr>
            <a:spLocks noGrp="1"/>
          </p:cNvSpPr>
          <p:nvPr>
            <p:ph type="sldNum" sz="quarter" idx="12"/>
          </p:nvPr>
        </p:nvSpPr>
        <p:spPr/>
        <p:txBody>
          <a:bodyPr/>
          <a:lstStyle/>
          <a:p>
            <a:fld id="{D9290072-D74E-8C4F-9AD2-261D66DC14DA}" type="slidenum">
              <a:rPr lang="en-US" smtClean="0"/>
              <a:t>‹#›</a:t>
            </a:fld>
            <a:endParaRPr lang="en-US"/>
          </a:p>
        </p:txBody>
      </p:sp>
    </p:spTree>
    <p:extLst>
      <p:ext uri="{BB962C8B-B14F-4D97-AF65-F5344CB8AC3E}">
        <p14:creationId xmlns:p14="http://schemas.microsoft.com/office/powerpoint/2010/main" val="395631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4C501B-7A62-7A73-8CE0-9076F008434C}"/>
              </a:ext>
            </a:extLst>
          </p:cNvPr>
          <p:cNvPicPr>
            <a:picLocks noChangeAspect="1"/>
          </p:cNvPicPr>
          <p:nvPr userDrawn="1"/>
        </p:nvPicPr>
        <p:blipFill rotWithShape="1">
          <a:blip r:embed="rId13">
            <a:alphaModFix amt="85000"/>
          </a:blip>
          <a:srcRect t="57265" b="36068"/>
          <a:stretch/>
        </p:blipFill>
        <p:spPr>
          <a:xfrm>
            <a:off x="0" y="6311900"/>
            <a:ext cx="12192000" cy="546101"/>
          </a:xfrm>
          <a:prstGeom prst="rect">
            <a:avLst/>
          </a:prstGeom>
        </p:spPr>
      </p:pic>
      <p:sp>
        <p:nvSpPr>
          <p:cNvPr id="2" name="Title Placeholder 1">
            <a:extLst>
              <a:ext uri="{FF2B5EF4-FFF2-40B4-BE49-F238E27FC236}">
                <a16:creationId xmlns:a16="http://schemas.microsoft.com/office/drawing/2014/main" id="{A65EF184-1335-0068-BE28-132666ABC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36ED10-99DA-CDD0-6744-01B630505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4A759-F765-FE8D-3CA1-16A69E0A27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F65A80CA-E651-3E9B-6BDE-B5AE9B72E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133DB57-4722-9263-9D71-CD23935467A4}"/>
              </a:ext>
            </a:extLst>
          </p:cNvPr>
          <p:cNvSpPr>
            <a:spLocks noGrp="1"/>
          </p:cNvSpPr>
          <p:nvPr>
            <p:ph type="sldNum" sz="quarter" idx="4"/>
          </p:nvPr>
        </p:nvSpPr>
        <p:spPr>
          <a:xfrm>
            <a:off x="9102969" y="6416179"/>
            <a:ext cx="2743200"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pic>
        <p:nvPicPr>
          <p:cNvPr id="8" name="Picture 7">
            <a:extLst>
              <a:ext uri="{FF2B5EF4-FFF2-40B4-BE49-F238E27FC236}">
                <a16:creationId xmlns:a16="http://schemas.microsoft.com/office/drawing/2014/main" id="{440F266A-8CE3-67DE-155A-5F408A159082}"/>
              </a:ext>
            </a:extLst>
          </p:cNvPr>
          <p:cNvPicPr>
            <a:picLocks noChangeAspect="1"/>
          </p:cNvPicPr>
          <p:nvPr userDrawn="1"/>
        </p:nvPicPr>
        <p:blipFill rotWithShape="1">
          <a:blip r:embed="rId13">
            <a:alphaModFix amt="50000"/>
          </a:blip>
          <a:srcRect t="21998" b="45584"/>
          <a:stretch/>
        </p:blipFill>
        <p:spPr>
          <a:xfrm>
            <a:off x="0" y="0"/>
            <a:ext cx="12191999" cy="1221284"/>
          </a:xfrm>
          <a:prstGeom prst="rect">
            <a:avLst/>
          </a:prstGeom>
        </p:spPr>
      </p:pic>
      <p:sp>
        <p:nvSpPr>
          <p:cNvPr id="10" name="Slide Number Placeholder 5">
            <a:extLst>
              <a:ext uri="{FF2B5EF4-FFF2-40B4-BE49-F238E27FC236}">
                <a16:creationId xmlns:a16="http://schemas.microsoft.com/office/drawing/2014/main" id="{3D254F9E-C7C9-7CEE-FCED-E329A247C606}"/>
              </a:ext>
            </a:extLst>
          </p:cNvPr>
          <p:cNvSpPr txBox="1">
            <a:spLocks/>
          </p:cNvSpPr>
          <p:nvPr userDrawn="1"/>
        </p:nvSpPr>
        <p:spPr>
          <a:xfrm>
            <a:off x="9296400" y="64137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lumMod val="20000"/>
                    <a:lumOff val="80000"/>
                  </a:schemeClr>
                </a:solidFill>
              </a:rPr>
              <a:t>UH - State of ITS</a:t>
            </a:r>
          </a:p>
          <a:p>
            <a:r>
              <a:rPr lang="en-US" dirty="0">
                <a:solidFill>
                  <a:schemeClr val="accent4">
                    <a:lumMod val="20000"/>
                    <a:lumOff val="80000"/>
                  </a:schemeClr>
                </a:solidFill>
              </a:rPr>
              <a:t>January 23, 2024</a:t>
            </a:r>
          </a:p>
        </p:txBody>
      </p:sp>
      <p:pic>
        <p:nvPicPr>
          <p:cNvPr id="11" name="Picture 13">
            <a:extLst>
              <a:ext uri="{FF2B5EF4-FFF2-40B4-BE49-F238E27FC236}">
                <a16:creationId xmlns:a16="http://schemas.microsoft.com/office/drawing/2014/main" id="{32E0F3DE-3654-7CFB-7968-5C956F1AE2C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4957" y="6442479"/>
            <a:ext cx="753243" cy="307705"/>
          </a:xfrm>
          <a:prstGeom prst="rect">
            <a:avLst/>
          </a:prstGeom>
          <a:solidFill>
            <a:schemeClr val="accent1">
              <a:lumMod val="40000"/>
              <a:lumOff val="6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69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document/d/1vP0qxi15AdHQEdtavx9PILtRwooc-tZCVhJrWB1pRG0/edit?usp=sharin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BC085-41D2-FB73-D415-1D22A2B21296}"/>
              </a:ext>
            </a:extLst>
          </p:cNvPr>
          <p:cNvPicPr>
            <a:picLocks noChangeAspect="1"/>
          </p:cNvPicPr>
          <p:nvPr/>
        </p:nvPicPr>
        <p:blipFill>
          <a:blip r:embed="rId3">
            <a:alphaModFix amt="10000"/>
          </a:blip>
          <a:stretch>
            <a:fillRect/>
          </a:stretch>
        </p:blipFill>
        <p:spPr>
          <a:xfrm>
            <a:off x="392219" y="1288390"/>
            <a:ext cx="11521485" cy="4969523"/>
          </a:xfrm>
          <a:prstGeom prst="rect">
            <a:avLst/>
          </a:prstGeom>
        </p:spPr>
      </p:pic>
      <p:sp>
        <p:nvSpPr>
          <p:cNvPr id="2" name="Title 1">
            <a:extLst>
              <a:ext uri="{FF2B5EF4-FFF2-40B4-BE49-F238E27FC236}">
                <a16:creationId xmlns:a16="http://schemas.microsoft.com/office/drawing/2014/main" id="{451028C2-41E1-531B-15AF-CAC50AD81A32}"/>
              </a:ext>
            </a:extLst>
          </p:cNvPr>
          <p:cNvSpPr>
            <a:spLocks noGrp="1"/>
          </p:cNvSpPr>
          <p:nvPr>
            <p:ph type="ctrTitle"/>
          </p:nvPr>
        </p:nvSpPr>
        <p:spPr>
          <a:xfrm>
            <a:off x="2321529" y="2843213"/>
            <a:ext cx="7662863" cy="3051175"/>
          </a:xfrm>
        </p:spPr>
        <p:txBody>
          <a:bodyPr>
            <a:noAutofit/>
          </a:bodyPr>
          <a:lstStyle/>
          <a:p>
            <a:r>
              <a:rPr lang="en-US" dirty="0"/>
              <a:t>Welcome!</a:t>
            </a:r>
            <a:br>
              <a:rPr lang="en-US" dirty="0"/>
            </a:br>
            <a:r>
              <a:rPr lang="en-US" dirty="0"/>
              <a:t>University of </a:t>
            </a:r>
            <a:r>
              <a:rPr lang="en-US" dirty="0" err="1"/>
              <a:t>Hawaiʻi</a:t>
            </a:r>
            <a:br>
              <a:rPr lang="en-US" dirty="0"/>
            </a:br>
            <a:r>
              <a:rPr lang="en-US" dirty="0"/>
              <a:t>State of ITS 2024</a:t>
            </a:r>
            <a:br>
              <a:rPr lang="en-US" dirty="0"/>
            </a:br>
            <a:r>
              <a:rPr lang="en-US" dirty="0"/>
              <a:t>Mid-Year ITACW</a:t>
            </a:r>
          </a:p>
        </p:txBody>
      </p:sp>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pic>
        <p:nvPicPr>
          <p:cNvPr id="2058" name="Picture 10" descr="The Future Of Artificial Intelligence">
            <a:extLst>
              <a:ext uri="{FF2B5EF4-FFF2-40B4-BE49-F238E27FC236}">
                <a16:creationId xmlns:a16="http://schemas.microsoft.com/office/drawing/2014/main" id="{CB2895C8-EE0B-23BD-00C4-060E205E1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7803"/>
            <a:ext cx="2298098" cy="15320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Importance of Technology in Shaping Our Future - Importance of  Technology">
            <a:extLst>
              <a:ext uri="{FF2B5EF4-FFF2-40B4-BE49-F238E27FC236}">
                <a16:creationId xmlns:a16="http://schemas.microsoft.com/office/drawing/2014/main" id="{56595FAB-53F1-43DA-52F7-230945D60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1882" y="2190927"/>
            <a:ext cx="2300118" cy="18400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9BC329-0125-7863-FFE6-055CAA89DE45}"/>
              </a:ext>
            </a:extLst>
          </p:cNvPr>
          <p:cNvPicPr>
            <a:picLocks noChangeAspect="1"/>
          </p:cNvPicPr>
          <p:nvPr/>
        </p:nvPicPr>
        <p:blipFill>
          <a:blip r:embed="rId6"/>
          <a:stretch>
            <a:fillRect/>
          </a:stretch>
        </p:blipFill>
        <p:spPr>
          <a:xfrm>
            <a:off x="64375" y="6401451"/>
            <a:ext cx="659865" cy="365125"/>
          </a:xfrm>
          <a:prstGeom prst="rect">
            <a:avLst/>
          </a:prstGeom>
        </p:spPr>
      </p:pic>
    </p:spTree>
    <p:extLst>
      <p:ext uri="{BB962C8B-B14F-4D97-AF65-F5344CB8AC3E}">
        <p14:creationId xmlns:p14="http://schemas.microsoft.com/office/powerpoint/2010/main" val="3456069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126D-46E6-14F7-AAAD-618F400B3832}"/>
              </a:ext>
            </a:extLst>
          </p:cNvPr>
          <p:cNvSpPr>
            <a:spLocks noGrp="1"/>
          </p:cNvSpPr>
          <p:nvPr>
            <p:ph type="title"/>
          </p:nvPr>
        </p:nvSpPr>
        <p:spPr>
          <a:xfrm>
            <a:off x="838200" y="2513239"/>
            <a:ext cx="10515600" cy="1325563"/>
          </a:xfrm>
        </p:spPr>
        <p:txBody>
          <a:bodyPr>
            <a:normAutofit fontScale="90000"/>
          </a:bodyPr>
          <a:lstStyle/>
          <a:p>
            <a:pPr algn="ctr"/>
            <a:r>
              <a:rPr lang="en-US" dirty="0"/>
              <a:t>Open Forum – Q&amp;A</a:t>
            </a:r>
            <a:br>
              <a:rPr lang="en-US" dirty="0"/>
            </a:br>
            <a:br>
              <a:rPr lang="en-US" dirty="0"/>
            </a:br>
            <a:r>
              <a:rPr lang="en-US" dirty="0"/>
              <a:t>Drop questions in the Q&amp;A box</a:t>
            </a:r>
            <a:br>
              <a:rPr lang="en-US" dirty="0"/>
            </a:br>
            <a:r>
              <a:rPr lang="en-US" dirty="0"/>
              <a:t>We’ll try to keep up!</a:t>
            </a:r>
          </a:p>
        </p:txBody>
      </p:sp>
    </p:spTree>
    <p:extLst>
      <p:ext uri="{BB962C8B-B14F-4D97-AF65-F5344CB8AC3E}">
        <p14:creationId xmlns:p14="http://schemas.microsoft.com/office/powerpoint/2010/main" val="4087810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126D-46E6-14F7-AAAD-618F400B3832}"/>
              </a:ext>
            </a:extLst>
          </p:cNvPr>
          <p:cNvSpPr>
            <a:spLocks noGrp="1"/>
          </p:cNvSpPr>
          <p:nvPr>
            <p:ph type="title"/>
          </p:nvPr>
        </p:nvSpPr>
        <p:spPr>
          <a:xfrm>
            <a:off x="838200" y="2766218"/>
            <a:ext cx="10515600" cy="1325563"/>
          </a:xfrm>
        </p:spPr>
        <p:txBody>
          <a:bodyPr>
            <a:normAutofit fontScale="90000"/>
          </a:bodyPr>
          <a:lstStyle/>
          <a:p>
            <a:pPr algn="ctr"/>
            <a:r>
              <a:rPr lang="en-US" dirty="0"/>
              <a:t>LMS Migration</a:t>
            </a:r>
            <a:br>
              <a:rPr lang="en-US" dirty="0"/>
            </a:br>
            <a:r>
              <a:rPr lang="en-US" dirty="0"/>
              <a:t>Dr. Gloria Niles, Director, Online Learning</a:t>
            </a:r>
            <a:br>
              <a:rPr lang="en-US" dirty="0"/>
            </a:br>
            <a:br>
              <a:rPr lang="en-US" dirty="0"/>
            </a:br>
            <a:r>
              <a:rPr lang="en-US" dirty="0"/>
              <a:t>Drum Roll Please …</a:t>
            </a:r>
          </a:p>
        </p:txBody>
      </p:sp>
      <p:sp>
        <p:nvSpPr>
          <p:cNvPr id="4" name="TextBox 3">
            <a:extLst>
              <a:ext uri="{FF2B5EF4-FFF2-40B4-BE49-F238E27FC236}">
                <a16:creationId xmlns:a16="http://schemas.microsoft.com/office/drawing/2014/main" id="{BB74B805-E37C-B1E8-BF93-AFFB12D5C085}"/>
              </a:ext>
            </a:extLst>
          </p:cNvPr>
          <p:cNvSpPr txBox="1"/>
          <p:nvPr/>
        </p:nvSpPr>
        <p:spPr>
          <a:xfrm>
            <a:off x="3048000" y="3254273"/>
            <a:ext cx="6096000" cy="369332"/>
          </a:xfrm>
          <a:prstGeom prst="rect">
            <a:avLst/>
          </a:prstGeom>
          <a:noFill/>
        </p:spPr>
        <p:txBody>
          <a:bodyPr wrap="square">
            <a:spAutoFit/>
          </a:bodyPr>
          <a:lstStyle/>
          <a:p>
            <a:r>
              <a:rPr lang="en-US" b="0" dirty="0">
                <a:effectLst/>
              </a:rPr>
              <a:t> </a:t>
            </a:r>
            <a:endParaRPr lang="en-US" dirty="0"/>
          </a:p>
        </p:txBody>
      </p:sp>
      <p:pic>
        <p:nvPicPr>
          <p:cNvPr id="1026" name="Picture 2" descr="Pandora's box - why its positive results strike some wrong notes">
            <a:extLst>
              <a:ext uri="{FF2B5EF4-FFF2-40B4-BE49-F238E27FC236}">
                <a16:creationId xmlns:a16="http://schemas.microsoft.com/office/drawing/2014/main" id="{D2C524DD-AA2C-3874-B0B2-8631FD69AE21}"/>
              </a:ext>
            </a:extLst>
          </p:cNvPr>
          <p:cNvPicPr>
            <a:picLocks noChangeAspect="1" noChangeArrowheads="1"/>
          </p:cNvPicPr>
          <p:nvPr/>
        </p:nvPicPr>
        <p:blipFill rotWithShape="1">
          <a:blip r:embed="rId3">
            <a:alphaModFix amt="13000"/>
            <a:extLst>
              <a:ext uri="{28A0092B-C50C-407E-A947-70E740481C1C}">
                <a14:useLocalDpi xmlns:a14="http://schemas.microsoft.com/office/drawing/2010/main" val="0"/>
              </a:ext>
            </a:extLst>
          </a:blip>
          <a:srcRect t="757" b="375"/>
          <a:stretch/>
        </p:blipFill>
        <p:spPr bwMode="auto">
          <a:xfrm>
            <a:off x="0" y="1214437"/>
            <a:ext cx="12192000" cy="5243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06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descr="Tentative Implementation Strategy" title="Slide 8 Title"/>
          <p:cNvSpPr txBox="1">
            <a:spLocks noGrp="1"/>
          </p:cNvSpPr>
          <p:nvPr>
            <p:ph type="title"/>
          </p:nvPr>
        </p:nvSpPr>
        <p:spPr>
          <a:xfrm>
            <a:off x="331042" y="1425308"/>
            <a:ext cx="11530113" cy="785724"/>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i="1" u="sng" dirty="0"/>
              <a:t>Projected</a:t>
            </a:r>
            <a:r>
              <a:rPr lang="en-US" b="1" i="1" dirty="0"/>
              <a:t> Brightspace by D2L </a:t>
            </a:r>
            <a:r>
              <a:rPr lang="en-US" dirty="0"/>
              <a:t>Implementation Strategy</a:t>
            </a:r>
            <a:endParaRPr dirty="0"/>
          </a:p>
        </p:txBody>
      </p:sp>
      <p:sp>
        <p:nvSpPr>
          <p:cNvPr id="96" name="Google Shape;96;p13" descr="Goal: full migration to new LMS for all courses by Fall 2025"/>
          <p:cNvSpPr txBox="1">
            <a:spLocks noGrp="1"/>
          </p:cNvSpPr>
          <p:nvPr>
            <p:ph type="body" idx="1"/>
          </p:nvPr>
        </p:nvSpPr>
        <p:spPr>
          <a:xfrm>
            <a:off x="525908" y="1986956"/>
            <a:ext cx="11139877" cy="649938"/>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dirty="0"/>
              <a:t>Goal:</a:t>
            </a:r>
            <a:r>
              <a:rPr lang="en-US" dirty="0"/>
              <a:t> Full migration to </a:t>
            </a:r>
            <a:r>
              <a:rPr lang="en-US" b="1" dirty="0"/>
              <a:t>Brightspace by D2L</a:t>
            </a:r>
            <a:r>
              <a:rPr lang="en-US" dirty="0"/>
              <a:t> for all courses by </a:t>
            </a:r>
            <a:r>
              <a:rPr lang="en-US" b="1" dirty="0"/>
              <a:t>Fall 2025</a:t>
            </a:r>
            <a:endParaRPr b="1" dirty="0"/>
          </a:p>
        </p:txBody>
      </p:sp>
      <p:grpSp>
        <p:nvGrpSpPr>
          <p:cNvPr id="97" name="Google Shape;97;p13"/>
          <p:cNvGrpSpPr/>
          <p:nvPr/>
        </p:nvGrpSpPr>
        <p:grpSpPr>
          <a:xfrm>
            <a:off x="9753478" y="3060690"/>
            <a:ext cx="2438339" cy="3797172"/>
            <a:chOff x="3657600" y="2295575"/>
            <a:chExt cx="1828800" cy="2847950"/>
          </a:xfrm>
        </p:grpSpPr>
        <p:sp>
          <p:nvSpPr>
            <p:cNvPr id="98" name="Google Shape;98;p13"/>
            <p:cNvSpPr/>
            <p:nvPr/>
          </p:nvSpPr>
          <p:spPr>
            <a:xfrm>
              <a:off x="3657600" y="2823925"/>
              <a:ext cx="1828800" cy="23196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p13"/>
            <p:cNvSpPr/>
            <p:nvPr/>
          </p:nvSpPr>
          <p:spPr>
            <a:xfrm>
              <a:off x="3657600" y="2295575"/>
              <a:ext cx="1828800" cy="537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 name="Google Shape;100;p13"/>
            <p:cNvSpPr txBox="1"/>
            <p:nvPr/>
          </p:nvSpPr>
          <p:spPr>
            <a:xfrm>
              <a:off x="3863250" y="2945197"/>
              <a:ext cx="14175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solidFill>
                    <a:srgbClr val="5E5E5E"/>
                  </a:solidFill>
                  <a:latin typeface="Roboto"/>
                  <a:ea typeface="Roboto"/>
                  <a:cs typeface="Roboto"/>
                  <a:sym typeface="Roboto"/>
                </a:rPr>
                <a:t>Transition to Laulima archive, and new LMS full implementation</a:t>
              </a:r>
              <a:endParaRPr sz="1600" b="1">
                <a:solidFill>
                  <a:srgbClr val="5E5E5E"/>
                </a:solidFill>
                <a:latin typeface="Roboto"/>
                <a:ea typeface="Roboto"/>
                <a:cs typeface="Roboto"/>
                <a:sym typeface="Roboto"/>
              </a:endParaRPr>
            </a:p>
          </p:txBody>
        </p:sp>
        <p:sp>
          <p:nvSpPr>
            <p:cNvPr id="101" name="Google Shape;101;p13"/>
            <p:cNvSpPr txBox="1"/>
            <p:nvPr/>
          </p:nvSpPr>
          <p:spPr>
            <a:xfrm>
              <a:off x="3773926" y="3896947"/>
              <a:ext cx="1566600" cy="99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200">
                  <a:solidFill>
                    <a:srgbClr val="5E5E5E"/>
                  </a:solidFill>
                  <a:latin typeface="Roboto"/>
                  <a:ea typeface="Roboto"/>
                  <a:cs typeface="Roboto"/>
                  <a:sym typeface="Roboto"/>
                </a:rPr>
                <a:t>Review Spring 2025 implementation. Most summer 2025 courses taught in new LMS. Laulima archived. All courses taught in new LMS by Fall 2025. </a:t>
              </a:r>
              <a:endParaRPr sz="1200">
                <a:solidFill>
                  <a:srgbClr val="5E5E5E"/>
                </a:solidFill>
                <a:latin typeface="Roboto"/>
                <a:ea typeface="Roboto"/>
                <a:cs typeface="Roboto"/>
                <a:sym typeface="Roboto"/>
              </a:endParaRPr>
            </a:p>
          </p:txBody>
        </p:sp>
        <p:sp>
          <p:nvSpPr>
            <p:cNvPr id="102" name="Google Shape;102;p13" descr="Summer 2025&#10;May - Jul" title="Date"/>
            <p:cNvSpPr txBox="1"/>
            <p:nvPr/>
          </p:nvSpPr>
          <p:spPr>
            <a:xfrm>
              <a:off x="3863253" y="2441105"/>
              <a:ext cx="10671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b="1">
                  <a:solidFill>
                    <a:srgbClr val="5E5E5E"/>
                  </a:solidFill>
                  <a:latin typeface="Roboto"/>
                  <a:ea typeface="Roboto"/>
                  <a:cs typeface="Roboto"/>
                  <a:sym typeface="Roboto"/>
                </a:rPr>
                <a:t>Summer 2025</a:t>
              </a:r>
              <a:br>
                <a:rPr lang="en-US" sz="1300">
                  <a:solidFill>
                    <a:srgbClr val="5E5E5E"/>
                  </a:solidFill>
                  <a:latin typeface="Roboto"/>
                  <a:ea typeface="Roboto"/>
                  <a:cs typeface="Roboto"/>
                  <a:sym typeface="Roboto"/>
                </a:rPr>
              </a:br>
              <a:r>
                <a:rPr lang="en-US" sz="1300">
                  <a:solidFill>
                    <a:srgbClr val="5E5E5E"/>
                  </a:solidFill>
                  <a:latin typeface="Roboto"/>
                  <a:ea typeface="Roboto"/>
                  <a:cs typeface="Roboto"/>
                  <a:sym typeface="Roboto"/>
                </a:rPr>
                <a:t>May - Jul</a:t>
              </a:r>
              <a:endParaRPr sz="1300">
                <a:solidFill>
                  <a:srgbClr val="5E5E5E"/>
                </a:solidFill>
                <a:latin typeface="Roboto"/>
                <a:ea typeface="Roboto"/>
                <a:cs typeface="Roboto"/>
                <a:sym typeface="Roboto"/>
              </a:endParaRPr>
            </a:p>
          </p:txBody>
        </p:sp>
      </p:grpSp>
      <p:grpSp>
        <p:nvGrpSpPr>
          <p:cNvPr id="103" name="Google Shape;103;p13"/>
          <p:cNvGrpSpPr/>
          <p:nvPr/>
        </p:nvGrpSpPr>
        <p:grpSpPr>
          <a:xfrm>
            <a:off x="7315078" y="3060690"/>
            <a:ext cx="2438339" cy="3797172"/>
            <a:chOff x="3657600" y="2295575"/>
            <a:chExt cx="1828800" cy="2847950"/>
          </a:xfrm>
        </p:grpSpPr>
        <p:sp>
          <p:nvSpPr>
            <p:cNvPr id="104" name="Google Shape;104;p13"/>
            <p:cNvSpPr/>
            <p:nvPr/>
          </p:nvSpPr>
          <p:spPr>
            <a:xfrm>
              <a:off x="3657600" y="2823925"/>
              <a:ext cx="1828800" cy="23196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 name="Google Shape;105;p13"/>
            <p:cNvSpPr/>
            <p:nvPr/>
          </p:nvSpPr>
          <p:spPr>
            <a:xfrm>
              <a:off x="3657600" y="2295575"/>
              <a:ext cx="1828800" cy="537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6" name="Google Shape;106;p13"/>
            <p:cNvCxnSpPr/>
            <p:nvPr/>
          </p:nvCxnSpPr>
          <p:spPr>
            <a:xfrm>
              <a:off x="5486400" y="2295575"/>
              <a:ext cx="0" cy="2837400"/>
            </a:xfrm>
            <a:prstGeom prst="straightConnector1">
              <a:avLst/>
            </a:prstGeom>
            <a:noFill/>
            <a:ln w="9525" cap="flat" cmpd="sng">
              <a:solidFill>
                <a:srgbClr val="D9D9D9"/>
              </a:solidFill>
              <a:prstDash val="dot"/>
              <a:round/>
              <a:headEnd type="none" w="sm" len="sm"/>
              <a:tailEnd type="none" w="sm" len="sm"/>
            </a:ln>
          </p:spPr>
        </p:cxnSp>
        <p:sp>
          <p:nvSpPr>
            <p:cNvPr id="107" name="Google Shape;107;p13"/>
            <p:cNvSpPr txBox="1"/>
            <p:nvPr/>
          </p:nvSpPr>
          <p:spPr>
            <a:xfrm>
              <a:off x="3863250" y="2945197"/>
              <a:ext cx="14175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dirty="0">
                  <a:solidFill>
                    <a:srgbClr val="5E5E5E"/>
                  </a:solidFill>
                  <a:latin typeface="Roboto"/>
                  <a:ea typeface="Roboto"/>
                  <a:cs typeface="Roboto"/>
                  <a:sym typeface="Roboto"/>
                </a:rPr>
                <a:t>Cohort 1 Implementation / Cohort 2 Migration</a:t>
              </a:r>
              <a:endParaRPr sz="1600" b="1" dirty="0">
                <a:solidFill>
                  <a:srgbClr val="5E5E5E"/>
                </a:solidFill>
                <a:latin typeface="Roboto"/>
                <a:ea typeface="Roboto"/>
                <a:cs typeface="Roboto"/>
                <a:sym typeface="Roboto"/>
              </a:endParaRPr>
            </a:p>
          </p:txBody>
        </p:sp>
        <p:sp>
          <p:nvSpPr>
            <p:cNvPr id="108" name="Google Shape;108;p13"/>
            <p:cNvSpPr txBox="1"/>
            <p:nvPr/>
          </p:nvSpPr>
          <p:spPr>
            <a:xfrm>
              <a:off x="3863250" y="3896950"/>
              <a:ext cx="1417500" cy="99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200">
                  <a:solidFill>
                    <a:srgbClr val="5E5E5E"/>
                  </a:solidFill>
                  <a:latin typeface="Roboto"/>
                  <a:ea typeface="Roboto"/>
                  <a:cs typeface="Roboto"/>
                  <a:sym typeface="Roboto"/>
                </a:rPr>
                <a:t>Units opting for cohort 2 content migrated in Spring 2025, course shells open, all courses taught in new LMS Summer or Fall 2025. </a:t>
              </a:r>
              <a:endParaRPr sz="1200">
                <a:solidFill>
                  <a:srgbClr val="5E5E5E"/>
                </a:solidFill>
                <a:latin typeface="Roboto"/>
                <a:ea typeface="Roboto"/>
                <a:cs typeface="Roboto"/>
                <a:sym typeface="Roboto"/>
              </a:endParaRPr>
            </a:p>
          </p:txBody>
        </p:sp>
        <p:sp>
          <p:nvSpPr>
            <p:cNvPr id="109" name="Google Shape;109;p13" descr="Spring 2025&#10;Jan - May" title="Date"/>
            <p:cNvSpPr txBox="1"/>
            <p:nvPr/>
          </p:nvSpPr>
          <p:spPr>
            <a:xfrm>
              <a:off x="3863250" y="2441107"/>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b="1" dirty="0">
                  <a:solidFill>
                    <a:srgbClr val="5E5E5E"/>
                  </a:solidFill>
                  <a:latin typeface="Roboto"/>
                  <a:ea typeface="Roboto"/>
                  <a:cs typeface="Roboto"/>
                  <a:sym typeface="Roboto"/>
                </a:rPr>
                <a:t>Spring 2025</a:t>
              </a:r>
              <a:br>
                <a:rPr lang="en-US" sz="1300" dirty="0">
                  <a:solidFill>
                    <a:srgbClr val="5E5E5E"/>
                  </a:solidFill>
                  <a:latin typeface="Roboto"/>
                  <a:ea typeface="Roboto"/>
                  <a:cs typeface="Roboto"/>
                  <a:sym typeface="Roboto"/>
                </a:rPr>
              </a:br>
              <a:r>
                <a:rPr lang="en-US" sz="1300" dirty="0">
                  <a:solidFill>
                    <a:srgbClr val="5E5E5E"/>
                  </a:solidFill>
                  <a:latin typeface="Roboto"/>
                  <a:ea typeface="Roboto"/>
                  <a:cs typeface="Roboto"/>
                  <a:sym typeface="Roboto"/>
                </a:rPr>
                <a:t>Jan - May</a:t>
              </a:r>
              <a:endParaRPr sz="1300" dirty="0">
                <a:solidFill>
                  <a:srgbClr val="5E5E5E"/>
                </a:solidFill>
                <a:latin typeface="Roboto"/>
                <a:ea typeface="Roboto"/>
                <a:cs typeface="Roboto"/>
                <a:sym typeface="Roboto"/>
              </a:endParaRPr>
            </a:p>
          </p:txBody>
        </p:sp>
      </p:grpSp>
      <p:grpSp>
        <p:nvGrpSpPr>
          <p:cNvPr id="110" name="Google Shape;110;p13"/>
          <p:cNvGrpSpPr/>
          <p:nvPr/>
        </p:nvGrpSpPr>
        <p:grpSpPr>
          <a:xfrm>
            <a:off x="4876678" y="3060690"/>
            <a:ext cx="2438339" cy="3797172"/>
            <a:chOff x="3657600" y="2295575"/>
            <a:chExt cx="1828800" cy="2847950"/>
          </a:xfrm>
        </p:grpSpPr>
        <p:sp>
          <p:nvSpPr>
            <p:cNvPr id="111" name="Google Shape;111;p13"/>
            <p:cNvSpPr/>
            <p:nvPr/>
          </p:nvSpPr>
          <p:spPr>
            <a:xfrm>
              <a:off x="3657600" y="2823925"/>
              <a:ext cx="1828800" cy="23196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p13"/>
            <p:cNvSpPr/>
            <p:nvPr/>
          </p:nvSpPr>
          <p:spPr>
            <a:xfrm>
              <a:off x="3657600" y="2295575"/>
              <a:ext cx="1828800" cy="53700"/>
            </a:xfrm>
            <a:prstGeom prst="rect">
              <a:avLst/>
            </a:prstGeom>
            <a:solidFill>
              <a:srgbClr val="EFEF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13" name="Google Shape;113;p13"/>
            <p:cNvCxnSpPr/>
            <p:nvPr/>
          </p:nvCxnSpPr>
          <p:spPr>
            <a:xfrm>
              <a:off x="5486400" y="2295575"/>
              <a:ext cx="0" cy="2837400"/>
            </a:xfrm>
            <a:prstGeom prst="straightConnector1">
              <a:avLst/>
            </a:prstGeom>
            <a:noFill/>
            <a:ln w="9525" cap="flat" cmpd="sng">
              <a:solidFill>
                <a:srgbClr val="D9D9D9"/>
              </a:solidFill>
              <a:prstDash val="dot"/>
              <a:round/>
              <a:headEnd type="none" w="sm" len="sm"/>
              <a:tailEnd type="none" w="sm" len="sm"/>
            </a:ln>
          </p:spPr>
        </p:cxnSp>
        <p:sp>
          <p:nvSpPr>
            <p:cNvPr id="114" name="Google Shape;114;p13"/>
            <p:cNvSpPr txBox="1"/>
            <p:nvPr/>
          </p:nvSpPr>
          <p:spPr>
            <a:xfrm>
              <a:off x="3863278" y="2951366"/>
              <a:ext cx="14175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solidFill>
                    <a:srgbClr val="5E5E5E"/>
                  </a:solidFill>
                  <a:latin typeface="Roboto"/>
                  <a:ea typeface="Roboto"/>
                  <a:cs typeface="Roboto"/>
                  <a:sym typeface="Roboto"/>
                </a:rPr>
                <a:t>Cohort 1 Migration</a:t>
              </a:r>
              <a:endParaRPr sz="1600" b="1">
                <a:solidFill>
                  <a:srgbClr val="5E5E5E"/>
                </a:solidFill>
                <a:latin typeface="Roboto"/>
                <a:ea typeface="Roboto"/>
                <a:cs typeface="Roboto"/>
                <a:sym typeface="Roboto"/>
              </a:endParaRPr>
            </a:p>
          </p:txBody>
        </p:sp>
        <p:sp>
          <p:nvSpPr>
            <p:cNvPr id="115" name="Google Shape;115;p13"/>
            <p:cNvSpPr txBox="1"/>
            <p:nvPr/>
          </p:nvSpPr>
          <p:spPr>
            <a:xfrm>
              <a:off x="3863297" y="3931076"/>
              <a:ext cx="1417500" cy="99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200">
                  <a:solidFill>
                    <a:srgbClr val="5E5E5E"/>
                  </a:solidFill>
                  <a:latin typeface="Roboto"/>
                  <a:ea typeface="Roboto"/>
                  <a:cs typeface="Roboto"/>
                  <a:sym typeface="Roboto"/>
                </a:rPr>
                <a:t>Units opting for cohort 1 content migrated in Fall 2024, Spring 2025 course shells open, all courses taught in new LMS Spring 2025.</a:t>
              </a:r>
              <a:endParaRPr sz="1200">
                <a:solidFill>
                  <a:srgbClr val="5E5E5E"/>
                </a:solidFill>
                <a:latin typeface="Roboto"/>
                <a:ea typeface="Roboto"/>
                <a:cs typeface="Roboto"/>
                <a:sym typeface="Roboto"/>
              </a:endParaRPr>
            </a:p>
          </p:txBody>
        </p:sp>
        <p:sp>
          <p:nvSpPr>
            <p:cNvPr id="116" name="Google Shape;116;p13" descr="Fall 2024&#10;Jan - May" title="Date"/>
            <p:cNvSpPr txBox="1"/>
            <p:nvPr/>
          </p:nvSpPr>
          <p:spPr>
            <a:xfrm>
              <a:off x="3863250" y="2441107"/>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b="1" dirty="0">
                  <a:solidFill>
                    <a:srgbClr val="5E5E5E"/>
                  </a:solidFill>
                  <a:latin typeface="Roboto"/>
                  <a:ea typeface="Roboto"/>
                  <a:cs typeface="Roboto"/>
                  <a:sym typeface="Roboto"/>
                </a:rPr>
                <a:t>Fall 2024</a:t>
              </a:r>
              <a:br>
                <a:rPr lang="en-US" sz="1300" dirty="0">
                  <a:solidFill>
                    <a:srgbClr val="5E5E5E"/>
                  </a:solidFill>
                  <a:latin typeface="Roboto"/>
                  <a:ea typeface="Roboto"/>
                  <a:cs typeface="Roboto"/>
                  <a:sym typeface="Roboto"/>
                </a:rPr>
              </a:br>
              <a:r>
                <a:rPr lang="en-US" sz="1300" dirty="0">
                  <a:solidFill>
                    <a:srgbClr val="5E5E5E"/>
                  </a:solidFill>
                  <a:latin typeface="Roboto"/>
                  <a:ea typeface="Roboto"/>
                  <a:cs typeface="Roboto"/>
                  <a:sym typeface="Roboto"/>
                </a:rPr>
                <a:t>Aug - Dec</a:t>
              </a:r>
              <a:endParaRPr sz="1300" dirty="0">
                <a:solidFill>
                  <a:srgbClr val="5E5E5E"/>
                </a:solidFill>
                <a:latin typeface="Roboto"/>
                <a:ea typeface="Roboto"/>
                <a:cs typeface="Roboto"/>
                <a:sym typeface="Roboto"/>
              </a:endParaRPr>
            </a:p>
          </p:txBody>
        </p:sp>
      </p:grpSp>
      <p:grpSp>
        <p:nvGrpSpPr>
          <p:cNvPr id="117" name="Google Shape;117;p13"/>
          <p:cNvGrpSpPr/>
          <p:nvPr/>
        </p:nvGrpSpPr>
        <p:grpSpPr>
          <a:xfrm>
            <a:off x="2438400" y="3060690"/>
            <a:ext cx="2438339" cy="3797172"/>
            <a:chOff x="0" y="2295575"/>
            <a:chExt cx="1828800" cy="2847950"/>
          </a:xfrm>
        </p:grpSpPr>
        <p:sp>
          <p:nvSpPr>
            <p:cNvPr id="118" name="Google Shape;118;p13"/>
            <p:cNvSpPr/>
            <p:nvPr/>
          </p:nvSpPr>
          <p:spPr>
            <a:xfrm>
              <a:off x="0" y="2823925"/>
              <a:ext cx="1828800" cy="2319600"/>
            </a:xfrm>
            <a:prstGeom prst="rect">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p13"/>
            <p:cNvSpPr/>
            <p:nvPr/>
          </p:nvSpPr>
          <p:spPr>
            <a:xfrm>
              <a:off x="0" y="2295575"/>
              <a:ext cx="1828800" cy="53700"/>
            </a:xfrm>
            <a:prstGeom prst="rect">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13"/>
            <p:cNvSpPr txBox="1"/>
            <p:nvPr/>
          </p:nvSpPr>
          <p:spPr>
            <a:xfrm>
              <a:off x="205603" y="2951366"/>
              <a:ext cx="14175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solidFill>
                    <a:srgbClr val="FFFFFF"/>
                  </a:solidFill>
                  <a:latin typeface="Roboto"/>
                  <a:ea typeface="Roboto"/>
                  <a:cs typeface="Roboto"/>
                  <a:sym typeface="Roboto"/>
                </a:rPr>
                <a:t>Sandbox environment &amp; summer pilot</a:t>
              </a:r>
              <a:endParaRPr sz="1600" b="1">
                <a:solidFill>
                  <a:srgbClr val="FFFFFF"/>
                </a:solidFill>
                <a:latin typeface="Roboto"/>
                <a:ea typeface="Roboto"/>
                <a:cs typeface="Roboto"/>
                <a:sym typeface="Roboto"/>
              </a:endParaRPr>
            </a:p>
          </p:txBody>
        </p:sp>
        <p:sp>
          <p:nvSpPr>
            <p:cNvPr id="121" name="Google Shape;121;p13"/>
            <p:cNvSpPr txBox="1"/>
            <p:nvPr/>
          </p:nvSpPr>
          <p:spPr>
            <a:xfrm>
              <a:off x="205631" y="3788329"/>
              <a:ext cx="1417500" cy="99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200">
                  <a:solidFill>
                    <a:srgbClr val="FFFFFF"/>
                  </a:solidFill>
                  <a:latin typeface="Roboto"/>
                  <a:ea typeface="Roboto"/>
                  <a:cs typeface="Roboto"/>
                  <a:sym typeface="Roboto"/>
                </a:rPr>
                <a:t>Sandbox environment of the LMS open to all faculty, introductory training videos for faculty &amp; students, voluntary cohort of summer classes offered as pilot.</a:t>
              </a:r>
              <a:endParaRPr sz="1200">
                <a:solidFill>
                  <a:srgbClr val="FFFFFF"/>
                </a:solidFill>
                <a:latin typeface="Roboto"/>
                <a:ea typeface="Roboto"/>
                <a:cs typeface="Roboto"/>
                <a:sym typeface="Roboto"/>
              </a:endParaRPr>
            </a:p>
          </p:txBody>
        </p:sp>
        <p:sp>
          <p:nvSpPr>
            <p:cNvPr id="122" name="Google Shape;122;p13" descr="Summer 2024&#10;Apr - Jul" title="Date"/>
            <p:cNvSpPr txBox="1"/>
            <p:nvPr/>
          </p:nvSpPr>
          <p:spPr>
            <a:xfrm>
              <a:off x="205657" y="2441105"/>
              <a:ext cx="11331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b="1">
                  <a:solidFill>
                    <a:srgbClr val="1B786E"/>
                  </a:solidFill>
                  <a:latin typeface="Roboto"/>
                  <a:ea typeface="Roboto"/>
                  <a:cs typeface="Roboto"/>
                  <a:sym typeface="Roboto"/>
                </a:rPr>
                <a:t>Summer 2024</a:t>
              </a:r>
              <a:br>
                <a:rPr lang="en-US" sz="1300" b="1">
                  <a:solidFill>
                    <a:srgbClr val="1B786E"/>
                  </a:solidFill>
                  <a:latin typeface="Roboto"/>
                  <a:ea typeface="Roboto"/>
                  <a:cs typeface="Roboto"/>
                  <a:sym typeface="Roboto"/>
                </a:rPr>
              </a:br>
              <a:r>
                <a:rPr lang="en-US" sz="1300">
                  <a:solidFill>
                    <a:srgbClr val="1B786E"/>
                  </a:solidFill>
                  <a:latin typeface="Roboto"/>
                  <a:ea typeface="Roboto"/>
                  <a:cs typeface="Roboto"/>
                  <a:sym typeface="Roboto"/>
                </a:rPr>
                <a:t>Apr - Jul</a:t>
              </a:r>
              <a:endParaRPr sz="1300">
                <a:solidFill>
                  <a:srgbClr val="1B786E"/>
                </a:solidFill>
                <a:latin typeface="Roboto"/>
                <a:ea typeface="Roboto"/>
                <a:cs typeface="Roboto"/>
                <a:sym typeface="Roboto"/>
              </a:endParaRPr>
            </a:p>
          </p:txBody>
        </p:sp>
        <p:cxnSp>
          <p:nvCxnSpPr>
            <p:cNvPr id="123" name="Google Shape;123;p13"/>
            <p:cNvCxnSpPr/>
            <p:nvPr/>
          </p:nvCxnSpPr>
          <p:spPr>
            <a:xfrm>
              <a:off x="1828800" y="2295575"/>
              <a:ext cx="0" cy="2837400"/>
            </a:xfrm>
            <a:prstGeom prst="straightConnector1">
              <a:avLst/>
            </a:prstGeom>
            <a:noFill/>
            <a:ln w="9525" cap="flat" cmpd="sng">
              <a:solidFill>
                <a:srgbClr val="83E3D9"/>
              </a:solidFill>
              <a:prstDash val="dot"/>
              <a:round/>
              <a:headEnd type="none" w="sm" len="sm"/>
              <a:tailEnd type="none" w="sm" len="sm"/>
            </a:ln>
          </p:spPr>
        </p:cxnSp>
      </p:grpSp>
      <p:grpSp>
        <p:nvGrpSpPr>
          <p:cNvPr id="124" name="Google Shape;124;p13"/>
          <p:cNvGrpSpPr/>
          <p:nvPr/>
        </p:nvGrpSpPr>
        <p:grpSpPr>
          <a:xfrm>
            <a:off x="0" y="3060690"/>
            <a:ext cx="2438339" cy="3797172"/>
            <a:chOff x="0" y="2295575"/>
            <a:chExt cx="1828800" cy="2847950"/>
          </a:xfrm>
        </p:grpSpPr>
        <p:sp>
          <p:nvSpPr>
            <p:cNvPr id="125" name="Google Shape;125;p13"/>
            <p:cNvSpPr/>
            <p:nvPr/>
          </p:nvSpPr>
          <p:spPr>
            <a:xfrm>
              <a:off x="0" y="2823925"/>
              <a:ext cx="1828800" cy="2319600"/>
            </a:xfrm>
            <a:prstGeom prst="rect">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p13"/>
            <p:cNvSpPr/>
            <p:nvPr/>
          </p:nvSpPr>
          <p:spPr>
            <a:xfrm>
              <a:off x="0" y="2295575"/>
              <a:ext cx="1828800" cy="53700"/>
            </a:xfrm>
            <a:prstGeom prst="rect">
              <a:avLst/>
            </a:prstGeom>
            <a:solidFill>
              <a:srgbClr val="1B786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p13"/>
            <p:cNvSpPr txBox="1"/>
            <p:nvPr/>
          </p:nvSpPr>
          <p:spPr>
            <a:xfrm>
              <a:off x="205650" y="2939028"/>
              <a:ext cx="1417500" cy="797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b="1">
                  <a:solidFill>
                    <a:srgbClr val="FFFFFF"/>
                  </a:solidFill>
                  <a:latin typeface="Roboto"/>
                  <a:ea typeface="Roboto"/>
                  <a:cs typeface="Roboto"/>
                  <a:sym typeface="Roboto"/>
                </a:rPr>
                <a:t>Implementation  planning</a:t>
              </a:r>
              <a:endParaRPr sz="1600" b="1">
                <a:solidFill>
                  <a:srgbClr val="FFFFFF"/>
                </a:solidFill>
                <a:latin typeface="Roboto"/>
                <a:ea typeface="Roboto"/>
                <a:cs typeface="Roboto"/>
                <a:sym typeface="Roboto"/>
              </a:endParaRPr>
            </a:p>
          </p:txBody>
        </p:sp>
        <p:sp>
          <p:nvSpPr>
            <p:cNvPr id="128" name="Google Shape;128;p13"/>
            <p:cNvSpPr txBox="1"/>
            <p:nvPr/>
          </p:nvSpPr>
          <p:spPr>
            <a:xfrm>
              <a:off x="205650" y="3847749"/>
              <a:ext cx="1417500" cy="996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200">
                  <a:solidFill>
                    <a:srgbClr val="FFFFFF"/>
                  </a:solidFill>
                  <a:latin typeface="Roboto"/>
                  <a:ea typeface="Roboto"/>
                  <a:cs typeface="Roboto"/>
                  <a:sym typeface="Roboto"/>
                </a:rPr>
                <a:t>Architecture, network, security, data strategy, technical migration and SIS integration, support structure.  Recruit summer pilot. </a:t>
              </a:r>
              <a:endParaRPr sz="1200">
                <a:solidFill>
                  <a:srgbClr val="FFFFFF"/>
                </a:solidFill>
                <a:latin typeface="Roboto"/>
                <a:ea typeface="Roboto"/>
                <a:cs typeface="Roboto"/>
                <a:sym typeface="Roboto"/>
              </a:endParaRPr>
            </a:p>
          </p:txBody>
        </p:sp>
        <p:sp>
          <p:nvSpPr>
            <p:cNvPr id="129" name="Google Shape;129;p13" descr="Spring 2024&#10;Jan - Mar" title="Date"/>
            <p:cNvSpPr txBox="1"/>
            <p:nvPr/>
          </p:nvSpPr>
          <p:spPr>
            <a:xfrm>
              <a:off x="205650" y="2441107"/>
              <a:ext cx="871200" cy="26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US" sz="1300" b="1">
                  <a:solidFill>
                    <a:srgbClr val="1B786E"/>
                  </a:solidFill>
                  <a:latin typeface="Roboto"/>
                  <a:ea typeface="Roboto"/>
                  <a:cs typeface="Roboto"/>
                  <a:sym typeface="Roboto"/>
                </a:rPr>
                <a:t>Spring 2024</a:t>
              </a:r>
              <a:br>
                <a:rPr lang="en-US" sz="1300">
                  <a:solidFill>
                    <a:srgbClr val="1B786E"/>
                  </a:solidFill>
                  <a:latin typeface="Roboto"/>
                  <a:ea typeface="Roboto"/>
                  <a:cs typeface="Roboto"/>
                  <a:sym typeface="Roboto"/>
                </a:rPr>
              </a:br>
              <a:r>
                <a:rPr lang="en-US" sz="1300">
                  <a:solidFill>
                    <a:srgbClr val="1B786E"/>
                  </a:solidFill>
                  <a:latin typeface="Roboto"/>
                  <a:ea typeface="Roboto"/>
                  <a:cs typeface="Roboto"/>
                  <a:sym typeface="Roboto"/>
                </a:rPr>
                <a:t>Jan - Mar</a:t>
              </a:r>
              <a:endParaRPr sz="1300">
                <a:solidFill>
                  <a:srgbClr val="1B786E"/>
                </a:solidFill>
                <a:latin typeface="Roboto"/>
                <a:ea typeface="Roboto"/>
                <a:cs typeface="Roboto"/>
                <a:sym typeface="Roboto"/>
              </a:endParaRPr>
            </a:p>
          </p:txBody>
        </p:sp>
        <p:cxnSp>
          <p:nvCxnSpPr>
            <p:cNvPr id="130" name="Google Shape;130;p13"/>
            <p:cNvCxnSpPr/>
            <p:nvPr/>
          </p:nvCxnSpPr>
          <p:spPr>
            <a:xfrm>
              <a:off x="1828800" y="2295575"/>
              <a:ext cx="0" cy="2837400"/>
            </a:xfrm>
            <a:prstGeom prst="straightConnector1">
              <a:avLst/>
            </a:prstGeom>
            <a:noFill/>
            <a:ln w="9525" cap="flat" cmpd="sng">
              <a:solidFill>
                <a:srgbClr val="83E3D9"/>
              </a:solidFill>
              <a:prstDash val="dot"/>
              <a:round/>
              <a:headEnd type="none" w="sm" len="sm"/>
              <a:tailEnd type="none" w="sm" len="sm"/>
            </a:ln>
          </p:spPr>
        </p:cxnSp>
      </p:grpSp>
      <p:sp>
        <p:nvSpPr>
          <p:cNvPr id="131" name="Google Shape;131;p13"/>
          <p:cNvSpPr txBox="1"/>
          <p:nvPr/>
        </p:nvSpPr>
        <p:spPr>
          <a:xfrm>
            <a:off x="86019" y="2416428"/>
            <a:ext cx="12105798" cy="73995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t>Units: </a:t>
            </a:r>
            <a:r>
              <a:rPr lang="en-US" dirty="0"/>
              <a:t>UHCCs, UH Hilo, UH </a:t>
            </a:r>
            <a:r>
              <a:rPr lang="en-US" dirty="0" err="1"/>
              <a:t>Mānoa</a:t>
            </a:r>
            <a:r>
              <a:rPr lang="en-US" dirty="0"/>
              <a:t>, UH West </a:t>
            </a:r>
            <a:r>
              <a:rPr lang="en-US" dirty="0" err="1"/>
              <a:t>Oʻahu</a:t>
            </a:r>
            <a:r>
              <a:rPr lang="en-US" dirty="0"/>
              <a:t> - 2 units per cohort. Cohorts will be determined in consultation with campus administration and announced once determined. </a:t>
            </a:r>
            <a:endParaRPr dirty="0"/>
          </a:p>
        </p:txBody>
      </p:sp>
      <p:pic>
        <p:nvPicPr>
          <p:cNvPr id="132" name="Google Shape;132;p13" descr="A new LMS for the University of Hawaiʻi D2L Brightspace. Once student with a surprised expression on their face looking at a cell phone screen. A student sitting cross legged with a laptop in one hand, and a thumbs up with their other hand with confetti. "/>
          <p:cNvPicPr preferRelativeResize="0"/>
          <p:nvPr/>
        </p:nvPicPr>
        <p:blipFill>
          <a:blip r:embed="rId3">
            <a:alphaModFix/>
          </a:blip>
          <a:stretch>
            <a:fillRect/>
          </a:stretch>
        </p:blipFill>
        <p:spPr>
          <a:xfrm>
            <a:off x="2658974" y="0"/>
            <a:ext cx="6383952" cy="1595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126D-46E6-14F7-AAAD-618F400B3832}"/>
              </a:ext>
            </a:extLst>
          </p:cNvPr>
          <p:cNvSpPr>
            <a:spLocks noGrp="1"/>
          </p:cNvSpPr>
          <p:nvPr>
            <p:ph type="title"/>
          </p:nvPr>
        </p:nvSpPr>
        <p:spPr>
          <a:xfrm>
            <a:off x="838200" y="2513239"/>
            <a:ext cx="10515600" cy="1325563"/>
          </a:xfrm>
        </p:spPr>
        <p:txBody>
          <a:bodyPr/>
          <a:lstStyle/>
          <a:p>
            <a:pPr algn="ctr"/>
            <a:r>
              <a:rPr lang="en-US" dirty="0"/>
              <a:t>10 Minute Break</a:t>
            </a:r>
          </a:p>
        </p:txBody>
      </p:sp>
    </p:spTree>
    <p:extLst>
      <p:ext uri="{BB962C8B-B14F-4D97-AF65-F5344CB8AC3E}">
        <p14:creationId xmlns:p14="http://schemas.microsoft.com/office/powerpoint/2010/main" val="191278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collage of students">
            <a:extLst>
              <a:ext uri="{FF2B5EF4-FFF2-40B4-BE49-F238E27FC236}">
                <a16:creationId xmlns:a16="http://schemas.microsoft.com/office/drawing/2014/main" id="{0461B595-E523-19B6-2018-F2EC52ED449B}"/>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a:stretch/>
        </p:blipFill>
        <p:spPr bwMode="auto">
          <a:xfrm>
            <a:off x="0" y="1159910"/>
            <a:ext cx="12192000" cy="1979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A80992-9ECB-B9FA-0701-DDACB9925314}"/>
              </a:ext>
            </a:extLst>
          </p:cNvPr>
          <p:cNvSpPr>
            <a:spLocks noGrp="1"/>
          </p:cNvSpPr>
          <p:nvPr>
            <p:ph type="title"/>
          </p:nvPr>
        </p:nvSpPr>
        <p:spPr>
          <a:xfrm>
            <a:off x="838201" y="1266273"/>
            <a:ext cx="10515600" cy="1325563"/>
          </a:xfrm>
        </p:spPr>
        <p:txBody>
          <a:bodyPr/>
          <a:lstStyle/>
          <a:p>
            <a:pPr algn="ctr"/>
            <a:r>
              <a:rPr lang="en-US" dirty="0"/>
              <a:t>UH System Strategic Plan</a:t>
            </a:r>
            <a:br>
              <a:rPr lang="en-US" dirty="0"/>
            </a:br>
            <a:r>
              <a:rPr lang="en-US" sz="1800" dirty="0">
                <a:solidFill>
                  <a:schemeClr val="accent5">
                    <a:lumMod val="50000"/>
                  </a:schemeClr>
                </a:solidFill>
              </a:rPr>
              <a:t>https://</a:t>
            </a:r>
            <a:r>
              <a:rPr lang="en-US" sz="1800" dirty="0" err="1">
                <a:solidFill>
                  <a:schemeClr val="accent5">
                    <a:lumMod val="50000"/>
                  </a:schemeClr>
                </a:solidFill>
              </a:rPr>
              <a:t>www.hawaii.edu</a:t>
            </a:r>
            <a:r>
              <a:rPr lang="en-US" sz="1800" dirty="0">
                <a:solidFill>
                  <a:schemeClr val="accent5">
                    <a:lumMod val="50000"/>
                  </a:schemeClr>
                </a:solidFill>
              </a:rPr>
              <a:t>/strategic-plan/</a:t>
            </a:r>
          </a:p>
        </p:txBody>
      </p:sp>
      <p:sp>
        <p:nvSpPr>
          <p:cNvPr id="3" name="Content Placeholder 2">
            <a:extLst>
              <a:ext uri="{FF2B5EF4-FFF2-40B4-BE49-F238E27FC236}">
                <a16:creationId xmlns:a16="http://schemas.microsoft.com/office/drawing/2014/main" id="{9E891BD2-3208-ED5E-23C0-31AF4436DD1A}"/>
              </a:ext>
            </a:extLst>
          </p:cNvPr>
          <p:cNvSpPr>
            <a:spLocks noGrp="1"/>
          </p:cNvSpPr>
          <p:nvPr>
            <p:ph idx="1"/>
          </p:nvPr>
        </p:nvSpPr>
        <p:spPr>
          <a:xfrm>
            <a:off x="838199" y="2493135"/>
            <a:ext cx="4131366" cy="3204954"/>
          </a:xfrm>
        </p:spPr>
        <p:txBody>
          <a:bodyPr>
            <a:normAutofit/>
          </a:bodyPr>
          <a:lstStyle/>
          <a:p>
            <a:pPr marL="0" indent="0">
              <a:buNone/>
            </a:pPr>
            <a:r>
              <a:rPr lang="en-US" sz="3200" dirty="0"/>
              <a:t>Foundational Principles</a:t>
            </a:r>
          </a:p>
          <a:p>
            <a:pPr marL="0" indent="0">
              <a:buNone/>
            </a:pPr>
            <a:r>
              <a:rPr lang="en-US" sz="2400" dirty="0"/>
              <a:t>Hawaiian Place of Learning</a:t>
            </a:r>
          </a:p>
          <a:p>
            <a:pPr marL="0" indent="0">
              <a:buNone/>
            </a:pPr>
            <a:r>
              <a:rPr lang="en-US" sz="2400" dirty="0"/>
              <a:t>Statewide Need</a:t>
            </a:r>
          </a:p>
          <a:p>
            <a:pPr marL="0" indent="0">
              <a:buNone/>
            </a:pPr>
            <a:r>
              <a:rPr lang="en-US" sz="2400" dirty="0"/>
              <a:t>Diversity and Equity</a:t>
            </a:r>
          </a:p>
          <a:p>
            <a:pPr marL="0" indent="0">
              <a:buNone/>
            </a:pPr>
            <a:r>
              <a:rPr lang="en-US" sz="2400" dirty="0"/>
              <a:t>Sustainability</a:t>
            </a:r>
          </a:p>
          <a:p>
            <a:pPr marL="0" indent="0">
              <a:buNone/>
            </a:pPr>
            <a:r>
              <a:rPr lang="en-US" sz="2400" dirty="0"/>
              <a:t>Stewardship of Resources</a:t>
            </a:r>
          </a:p>
        </p:txBody>
      </p:sp>
      <p:sp>
        <p:nvSpPr>
          <p:cNvPr id="4" name="Content Placeholder 2">
            <a:extLst>
              <a:ext uri="{FF2B5EF4-FFF2-40B4-BE49-F238E27FC236}">
                <a16:creationId xmlns:a16="http://schemas.microsoft.com/office/drawing/2014/main" id="{BA7434E3-F88C-4E01-7F3E-DF31F482D543}"/>
              </a:ext>
            </a:extLst>
          </p:cNvPr>
          <p:cNvSpPr txBox="1">
            <a:spLocks/>
          </p:cNvSpPr>
          <p:nvPr/>
        </p:nvSpPr>
        <p:spPr>
          <a:xfrm>
            <a:off x="5880653" y="2493135"/>
            <a:ext cx="5473146" cy="3370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Imperatives</a:t>
            </a:r>
          </a:p>
          <a:p>
            <a:pPr marL="0" indent="0">
              <a:buFont typeface="Arial" panose="020B0604020202020204" pitchFamily="34" charset="0"/>
              <a:buNone/>
            </a:pPr>
            <a:r>
              <a:rPr lang="en-US" sz="2400" dirty="0"/>
              <a:t>Fulfill </a:t>
            </a:r>
            <a:r>
              <a:rPr lang="en-US" sz="2400" dirty="0" err="1"/>
              <a:t>Kuleana</a:t>
            </a:r>
            <a:r>
              <a:rPr lang="en-US" sz="2400" dirty="0"/>
              <a:t> to Hawaiians and Hawai‘i</a:t>
            </a:r>
          </a:p>
          <a:p>
            <a:pPr marL="0" indent="0">
              <a:buFont typeface="Arial" panose="020B0604020202020204" pitchFamily="34" charset="0"/>
              <a:buNone/>
            </a:pPr>
            <a:r>
              <a:rPr lang="en-US" sz="2400" dirty="0"/>
              <a:t>Develop Successful Students for a Better Future</a:t>
            </a:r>
          </a:p>
          <a:p>
            <a:pPr marL="0" indent="0">
              <a:buFont typeface="Arial" panose="020B0604020202020204" pitchFamily="34" charset="0"/>
              <a:buNone/>
            </a:pPr>
            <a:r>
              <a:rPr lang="en-US" sz="2400" dirty="0"/>
              <a:t>Meet </a:t>
            </a:r>
            <a:r>
              <a:rPr lang="en-US" sz="2400" dirty="0" err="1"/>
              <a:t>Hawaiʻi</a:t>
            </a:r>
            <a:r>
              <a:rPr lang="en-US" sz="2400" dirty="0"/>
              <a:t> Workforce Needs of Today and Tomorrow</a:t>
            </a:r>
          </a:p>
          <a:p>
            <a:pPr marL="0" indent="0">
              <a:buFont typeface="Arial" panose="020B0604020202020204" pitchFamily="34" charset="0"/>
              <a:buNone/>
            </a:pPr>
            <a:r>
              <a:rPr lang="en-US" sz="2400" dirty="0"/>
              <a:t>Diversify </a:t>
            </a:r>
            <a:r>
              <a:rPr lang="en-US" sz="2400" dirty="0" err="1"/>
              <a:t>Hawaiʻi’s</a:t>
            </a:r>
            <a:r>
              <a:rPr lang="en-US" sz="2400" dirty="0"/>
              <a:t> Economy through UH Innovation and Research</a:t>
            </a:r>
          </a:p>
        </p:txBody>
      </p:sp>
      <p:pic>
        <p:nvPicPr>
          <p:cNvPr id="5" name="Picture 2" descr="photo collage of students">
            <a:extLst>
              <a:ext uri="{FF2B5EF4-FFF2-40B4-BE49-F238E27FC236}">
                <a16:creationId xmlns:a16="http://schemas.microsoft.com/office/drawing/2014/main" id="{E3E87128-1C5F-B8A5-30ED-FC44F856136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a:stretch/>
        </p:blipFill>
        <p:spPr bwMode="auto">
          <a:xfrm>
            <a:off x="0" y="3179747"/>
            <a:ext cx="12192000" cy="1979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hoto collage of students">
            <a:extLst>
              <a:ext uri="{FF2B5EF4-FFF2-40B4-BE49-F238E27FC236}">
                <a16:creationId xmlns:a16="http://schemas.microsoft.com/office/drawing/2014/main" id="{8F0044A3-CBA8-01FB-FBE5-B3CEBC8C3F28}"/>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b="43720"/>
          <a:stretch/>
        </p:blipFill>
        <p:spPr bwMode="auto">
          <a:xfrm>
            <a:off x="0" y="5199585"/>
            <a:ext cx="12192000" cy="111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34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0666D8-FFE4-4EA0-86AA-5FF69C18FEA3}"/>
              </a:ext>
            </a:extLst>
          </p:cNvPr>
          <p:cNvPicPr>
            <a:picLocks noChangeAspect="1"/>
          </p:cNvPicPr>
          <p:nvPr/>
        </p:nvPicPr>
        <p:blipFill>
          <a:blip r:embed="rId3"/>
          <a:stretch>
            <a:fillRect/>
          </a:stretch>
        </p:blipFill>
        <p:spPr>
          <a:xfrm>
            <a:off x="-1" y="1494818"/>
            <a:ext cx="5814998" cy="1934182"/>
          </a:xfrm>
          <a:prstGeom prst="rect">
            <a:avLst/>
          </a:prstGeom>
        </p:spPr>
      </p:pic>
      <p:pic>
        <p:nvPicPr>
          <p:cNvPr id="15" name="Picture 14">
            <a:extLst>
              <a:ext uri="{FF2B5EF4-FFF2-40B4-BE49-F238E27FC236}">
                <a16:creationId xmlns:a16="http://schemas.microsoft.com/office/drawing/2014/main" id="{7FE5835A-D5E0-EA42-A1D5-3B742E552FE1}"/>
              </a:ext>
            </a:extLst>
          </p:cNvPr>
          <p:cNvPicPr>
            <a:picLocks noChangeAspect="1"/>
          </p:cNvPicPr>
          <p:nvPr/>
        </p:nvPicPr>
        <p:blipFill>
          <a:blip r:embed="rId4"/>
          <a:stretch>
            <a:fillRect/>
          </a:stretch>
        </p:blipFill>
        <p:spPr>
          <a:xfrm>
            <a:off x="6096000" y="1790960"/>
            <a:ext cx="5814997" cy="1948024"/>
          </a:xfrm>
          <a:prstGeom prst="rect">
            <a:avLst/>
          </a:prstGeom>
        </p:spPr>
      </p:pic>
      <p:pic>
        <p:nvPicPr>
          <p:cNvPr id="17" name="Picture 16">
            <a:extLst>
              <a:ext uri="{FF2B5EF4-FFF2-40B4-BE49-F238E27FC236}">
                <a16:creationId xmlns:a16="http://schemas.microsoft.com/office/drawing/2014/main" id="{04237E29-B892-7F15-BFDF-F6668D5F9B91}"/>
              </a:ext>
            </a:extLst>
          </p:cNvPr>
          <p:cNvPicPr>
            <a:picLocks noChangeAspect="1"/>
          </p:cNvPicPr>
          <p:nvPr/>
        </p:nvPicPr>
        <p:blipFill>
          <a:blip r:embed="rId5"/>
          <a:stretch>
            <a:fillRect/>
          </a:stretch>
        </p:blipFill>
        <p:spPr>
          <a:xfrm>
            <a:off x="284678" y="3738984"/>
            <a:ext cx="5811322" cy="1938491"/>
          </a:xfrm>
          <a:prstGeom prst="rect">
            <a:avLst/>
          </a:prstGeom>
        </p:spPr>
      </p:pic>
      <p:pic>
        <p:nvPicPr>
          <p:cNvPr id="19" name="Picture 18">
            <a:extLst>
              <a:ext uri="{FF2B5EF4-FFF2-40B4-BE49-F238E27FC236}">
                <a16:creationId xmlns:a16="http://schemas.microsoft.com/office/drawing/2014/main" id="{11D7977E-83B9-01F8-AD72-60726505BD6C}"/>
              </a:ext>
            </a:extLst>
          </p:cNvPr>
          <p:cNvPicPr>
            <a:picLocks noChangeAspect="1"/>
          </p:cNvPicPr>
          <p:nvPr/>
        </p:nvPicPr>
        <p:blipFill>
          <a:blip r:embed="rId6"/>
          <a:stretch>
            <a:fillRect/>
          </a:stretch>
        </p:blipFill>
        <p:spPr>
          <a:xfrm>
            <a:off x="6377004" y="4093028"/>
            <a:ext cx="5814996" cy="1942482"/>
          </a:xfrm>
          <a:prstGeom prst="rect">
            <a:avLst/>
          </a:prstGeom>
        </p:spPr>
      </p:pic>
    </p:spTree>
    <p:extLst>
      <p:ext uri="{BB962C8B-B14F-4D97-AF65-F5344CB8AC3E}">
        <p14:creationId xmlns:p14="http://schemas.microsoft.com/office/powerpoint/2010/main" val="379344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collage of students">
            <a:extLst>
              <a:ext uri="{FF2B5EF4-FFF2-40B4-BE49-F238E27FC236}">
                <a16:creationId xmlns:a16="http://schemas.microsoft.com/office/drawing/2014/main" id="{0461B595-E523-19B6-2018-F2EC52ED449B}"/>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a:stretch/>
        </p:blipFill>
        <p:spPr bwMode="auto">
          <a:xfrm>
            <a:off x="0" y="1159910"/>
            <a:ext cx="12192000" cy="1979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A80992-9ECB-B9FA-0701-DDACB9925314}"/>
              </a:ext>
            </a:extLst>
          </p:cNvPr>
          <p:cNvSpPr>
            <a:spLocks noGrp="1"/>
          </p:cNvSpPr>
          <p:nvPr>
            <p:ph type="title"/>
          </p:nvPr>
        </p:nvSpPr>
        <p:spPr>
          <a:xfrm>
            <a:off x="838201" y="1266273"/>
            <a:ext cx="10515600" cy="1325563"/>
          </a:xfrm>
        </p:spPr>
        <p:txBody>
          <a:bodyPr/>
          <a:lstStyle/>
          <a:p>
            <a:pPr algn="ctr"/>
            <a:r>
              <a:rPr lang="en-US" dirty="0"/>
              <a:t>ITS Strategy – Align</a:t>
            </a:r>
            <a:endParaRPr lang="en-US" sz="1800" dirty="0">
              <a:solidFill>
                <a:schemeClr val="accent5">
                  <a:lumMod val="50000"/>
                </a:schemeClr>
              </a:solidFill>
            </a:endParaRPr>
          </a:p>
        </p:txBody>
      </p:sp>
      <p:sp>
        <p:nvSpPr>
          <p:cNvPr id="3" name="Content Placeholder 2">
            <a:extLst>
              <a:ext uri="{FF2B5EF4-FFF2-40B4-BE49-F238E27FC236}">
                <a16:creationId xmlns:a16="http://schemas.microsoft.com/office/drawing/2014/main" id="{9E891BD2-3208-ED5E-23C0-31AF4436DD1A}"/>
              </a:ext>
            </a:extLst>
          </p:cNvPr>
          <p:cNvSpPr>
            <a:spLocks noGrp="1"/>
          </p:cNvSpPr>
          <p:nvPr>
            <p:ph idx="1"/>
          </p:nvPr>
        </p:nvSpPr>
        <p:spPr>
          <a:xfrm>
            <a:off x="6096000" y="2386773"/>
            <a:ext cx="5546031" cy="3204954"/>
          </a:xfrm>
        </p:spPr>
        <p:txBody>
          <a:bodyPr>
            <a:normAutofit fontScale="92500" lnSpcReduction="10000"/>
          </a:bodyPr>
          <a:lstStyle/>
          <a:p>
            <a:pPr marL="0" indent="0">
              <a:buNone/>
            </a:pPr>
            <a:r>
              <a:rPr lang="en-US" sz="3200" dirty="0">
                <a:highlight>
                  <a:srgbClr val="FFFF00"/>
                </a:highlight>
              </a:rPr>
              <a:t>ITS Strategy Guiderails</a:t>
            </a:r>
          </a:p>
          <a:p>
            <a:pPr marL="0" indent="0">
              <a:buNone/>
            </a:pPr>
            <a:r>
              <a:rPr lang="en-US" sz="2400" dirty="0"/>
              <a:t>Guided by the UH System Strategic Plan</a:t>
            </a:r>
          </a:p>
          <a:p>
            <a:pPr marL="0" indent="0">
              <a:buNone/>
            </a:pPr>
            <a:r>
              <a:rPr lang="en-US" sz="2400" dirty="0"/>
              <a:t>Everything-Everywhere InfoSec Program</a:t>
            </a:r>
          </a:p>
          <a:p>
            <a:pPr marL="0" indent="0">
              <a:buNone/>
            </a:pPr>
            <a:r>
              <a:rPr lang="en-US" sz="2400" dirty="0"/>
              <a:t>Prediction: Mostly Cloudy …</a:t>
            </a:r>
            <a:br>
              <a:rPr lang="en-US" sz="2400" dirty="0"/>
            </a:br>
            <a:r>
              <a:rPr lang="en-US" sz="2400" dirty="0"/>
              <a:t> … with Decreasing Chance of Snow(flakes)</a:t>
            </a:r>
          </a:p>
          <a:p>
            <a:pPr marL="0" indent="0">
              <a:buNone/>
            </a:pPr>
            <a:r>
              <a:rPr lang="en-US" sz="2400" dirty="0"/>
              <a:t>Build (Our) Future Workforce</a:t>
            </a:r>
          </a:p>
          <a:p>
            <a:pPr marL="0" indent="0">
              <a:buNone/>
            </a:pPr>
            <a:r>
              <a:rPr lang="en-US" sz="2400" dirty="0"/>
              <a:t>Keep the Lights On</a:t>
            </a:r>
          </a:p>
          <a:p>
            <a:pPr marL="0" indent="0">
              <a:buNone/>
            </a:pPr>
            <a:r>
              <a:rPr lang="en-US" sz="2400" dirty="0"/>
              <a:t>Manage Value (** NOT just CHEAP)</a:t>
            </a:r>
          </a:p>
        </p:txBody>
      </p:sp>
      <p:pic>
        <p:nvPicPr>
          <p:cNvPr id="5" name="Picture 2" descr="photo collage of students">
            <a:extLst>
              <a:ext uri="{FF2B5EF4-FFF2-40B4-BE49-F238E27FC236}">
                <a16:creationId xmlns:a16="http://schemas.microsoft.com/office/drawing/2014/main" id="{E3E87128-1C5F-B8A5-30ED-FC44F856136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a:stretch/>
        </p:blipFill>
        <p:spPr bwMode="auto">
          <a:xfrm>
            <a:off x="0" y="3179747"/>
            <a:ext cx="12192000" cy="1979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hoto collage of students">
            <a:extLst>
              <a:ext uri="{FF2B5EF4-FFF2-40B4-BE49-F238E27FC236}">
                <a16:creationId xmlns:a16="http://schemas.microsoft.com/office/drawing/2014/main" id="{8F0044A3-CBA8-01FB-FBE5-B3CEBC8C3F28}"/>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b="43720"/>
          <a:stretch/>
        </p:blipFill>
        <p:spPr bwMode="auto">
          <a:xfrm>
            <a:off x="0" y="5199585"/>
            <a:ext cx="12192000" cy="111413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BB3773DB-040A-4981-7B73-8A1EE4802C57}"/>
              </a:ext>
            </a:extLst>
          </p:cNvPr>
          <p:cNvSpPr txBox="1">
            <a:spLocks/>
          </p:cNvSpPr>
          <p:nvPr/>
        </p:nvSpPr>
        <p:spPr>
          <a:xfrm>
            <a:off x="838201" y="2551696"/>
            <a:ext cx="4131366" cy="32049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UH System Foundational Principles</a:t>
            </a:r>
          </a:p>
          <a:p>
            <a:pPr marL="0" indent="0">
              <a:buFont typeface="Arial" panose="020B0604020202020204" pitchFamily="34" charset="0"/>
              <a:buNone/>
            </a:pPr>
            <a:r>
              <a:rPr lang="en-US" sz="2400" dirty="0"/>
              <a:t>Hawaiian Place of Learning</a:t>
            </a:r>
          </a:p>
          <a:p>
            <a:pPr marL="0" indent="0">
              <a:buFont typeface="Arial" panose="020B0604020202020204" pitchFamily="34" charset="0"/>
              <a:buNone/>
            </a:pPr>
            <a:r>
              <a:rPr lang="en-US" sz="2400" dirty="0"/>
              <a:t>Statewide Need</a:t>
            </a:r>
          </a:p>
          <a:p>
            <a:pPr marL="0" indent="0">
              <a:buFont typeface="Arial" panose="020B0604020202020204" pitchFamily="34" charset="0"/>
              <a:buNone/>
            </a:pPr>
            <a:r>
              <a:rPr lang="en-US" sz="2400" dirty="0"/>
              <a:t>Diversity and Equity</a:t>
            </a:r>
          </a:p>
          <a:p>
            <a:pPr marL="0" indent="0">
              <a:buFont typeface="Arial" panose="020B0604020202020204" pitchFamily="34" charset="0"/>
              <a:buNone/>
            </a:pPr>
            <a:r>
              <a:rPr lang="en-US" sz="2400" dirty="0"/>
              <a:t>Sustainability</a:t>
            </a:r>
          </a:p>
          <a:p>
            <a:pPr marL="0" indent="0">
              <a:buFont typeface="Arial" panose="020B0604020202020204" pitchFamily="34" charset="0"/>
              <a:buNone/>
            </a:pPr>
            <a:r>
              <a:rPr lang="en-US" sz="2400" dirty="0"/>
              <a:t>Stewardship of Resources</a:t>
            </a:r>
          </a:p>
        </p:txBody>
      </p:sp>
    </p:spTree>
    <p:extLst>
      <p:ext uri="{BB962C8B-B14F-4D97-AF65-F5344CB8AC3E}">
        <p14:creationId xmlns:p14="http://schemas.microsoft.com/office/powerpoint/2010/main" val="428238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collage of students">
            <a:extLst>
              <a:ext uri="{FF2B5EF4-FFF2-40B4-BE49-F238E27FC236}">
                <a16:creationId xmlns:a16="http://schemas.microsoft.com/office/drawing/2014/main" id="{0461B595-E523-19B6-2018-F2EC52ED449B}"/>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a:stretch/>
        </p:blipFill>
        <p:spPr bwMode="auto">
          <a:xfrm>
            <a:off x="0" y="1159910"/>
            <a:ext cx="12192000" cy="19796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A80992-9ECB-B9FA-0701-DDACB9925314}"/>
              </a:ext>
            </a:extLst>
          </p:cNvPr>
          <p:cNvSpPr>
            <a:spLocks noGrp="1"/>
          </p:cNvSpPr>
          <p:nvPr>
            <p:ph type="title"/>
          </p:nvPr>
        </p:nvSpPr>
        <p:spPr>
          <a:xfrm>
            <a:off x="838201" y="1266273"/>
            <a:ext cx="10515600" cy="1325563"/>
          </a:xfrm>
        </p:spPr>
        <p:txBody>
          <a:bodyPr/>
          <a:lstStyle/>
          <a:p>
            <a:pPr algn="ctr"/>
            <a:r>
              <a:rPr lang="en-US" dirty="0"/>
              <a:t>ITS Strategy – Align and Execute</a:t>
            </a:r>
            <a:endParaRPr lang="en-US" sz="1800" dirty="0">
              <a:solidFill>
                <a:schemeClr val="accent5">
                  <a:lumMod val="50000"/>
                </a:schemeClr>
              </a:solidFill>
            </a:endParaRPr>
          </a:p>
        </p:txBody>
      </p:sp>
      <p:sp>
        <p:nvSpPr>
          <p:cNvPr id="4" name="Content Placeholder 2">
            <a:extLst>
              <a:ext uri="{FF2B5EF4-FFF2-40B4-BE49-F238E27FC236}">
                <a16:creationId xmlns:a16="http://schemas.microsoft.com/office/drawing/2014/main" id="{BA7434E3-F88C-4E01-7F3E-DF31F482D543}"/>
              </a:ext>
            </a:extLst>
          </p:cNvPr>
          <p:cNvSpPr txBox="1">
            <a:spLocks/>
          </p:cNvSpPr>
          <p:nvPr/>
        </p:nvSpPr>
        <p:spPr>
          <a:xfrm>
            <a:off x="5880653" y="2493135"/>
            <a:ext cx="5473146" cy="3370261"/>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highlight>
                  <a:srgbClr val="FFFF00"/>
                </a:highlight>
              </a:rPr>
              <a:t>Strategic Execution</a:t>
            </a:r>
          </a:p>
          <a:p>
            <a:pPr marL="0" indent="0">
              <a:buFont typeface="Arial" panose="020B0604020202020204" pitchFamily="34" charset="0"/>
              <a:buNone/>
            </a:pPr>
            <a:r>
              <a:rPr lang="en-US" sz="2400" dirty="0"/>
              <a:t>Security – Risk Awareness, Responsibilities, Incident Response; Infrastructure Consolidation</a:t>
            </a:r>
          </a:p>
          <a:p>
            <a:pPr marL="0" indent="0">
              <a:buFont typeface="Arial" panose="020B0604020202020204" pitchFamily="34" charset="0"/>
              <a:buNone/>
            </a:pPr>
            <a:r>
              <a:rPr lang="en-US" sz="2400" dirty="0"/>
              <a:t>COTS/SaaS Migrations – LMS/</a:t>
            </a:r>
            <a:r>
              <a:rPr lang="en-US" sz="2400" dirty="0" err="1"/>
              <a:t>Laulima</a:t>
            </a:r>
            <a:r>
              <a:rPr lang="en-US" sz="2400" dirty="0"/>
              <a:t>, KFS, ODS</a:t>
            </a:r>
          </a:p>
          <a:p>
            <a:pPr marL="0" indent="0">
              <a:buFont typeface="Arial" panose="020B0604020202020204" pitchFamily="34" charset="0"/>
              <a:buNone/>
            </a:pPr>
            <a:r>
              <a:rPr lang="en-US" sz="2400" dirty="0"/>
              <a:t>Infrastructure – Achieving Cloud Balance</a:t>
            </a:r>
          </a:p>
          <a:p>
            <a:pPr marL="0" indent="0">
              <a:buFont typeface="Arial" panose="020B0604020202020204" pitchFamily="34" charset="0"/>
              <a:buNone/>
            </a:pPr>
            <a:r>
              <a:rPr lang="en-US" sz="2400" dirty="0"/>
              <a:t>Workforce Initiatives – Leap-Start, Building Pipeline and Programs, AI, Analytics, Integration, eSports</a:t>
            </a:r>
          </a:p>
          <a:p>
            <a:pPr marL="0" indent="0">
              <a:buFont typeface="Arial" panose="020B0604020202020204" pitchFamily="34" charset="0"/>
              <a:buNone/>
            </a:pPr>
            <a:r>
              <a:rPr lang="en-US" sz="2400" dirty="0"/>
              <a:t>Leverage Research Activity – Data Science, Broadband</a:t>
            </a:r>
          </a:p>
        </p:txBody>
      </p:sp>
      <p:pic>
        <p:nvPicPr>
          <p:cNvPr id="5" name="Picture 2" descr="photo collage of students">
            <a:extLst>
              <a:ext uri="{FF2B5EF4-FFF2-40B4-BE49-F238E27FC236}">
                <a16:creationId xmlns:a16="http://schemas.microsoft.com/office/drawing/2014/main" id="{E3E87128-1C5F-B8A5-30ED-FC44F856136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a:stretch/>
        </p:blipFill>
        <p:spPr bwMode="auto">
          <a:xfrm>
            <a:off x="0" y="3179747"/>
            <a:ext cx="12192000" cy="1979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hoto collage of students">
            <a:extLst>
              <a:ext uri="{FF2B5EF4-FFF2-40B4-BE49-F238E27FC236}">
                <a16:creationId xmlns:a16="http://schemas.microsoft.com/office/drawing/2014/main" id="{8F0044A3-CBA8-01FB-FBE5-B3CEBC8C3F28}"/>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6688" r="8946" b="43720"/>
          <a:stretch/>
        </p:blipFill>
        <p:spPr bwMode="auto">
          <a:xfrm>
            <a:off x="0" y="5199585"/>
            <a:ext cx="12192000" cy="111413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E52AD1E-4B73-07CE-7C1C-4E2765AD64E2}"/>
              </a:ext>
            </a:extLst>
          </p:cNvPr>
          <p:cNvSpPr txBox="1">
            <a:spLocks/>
          </p:cNvSpPr>
          <p:nvPr/>
        </p:nvSpPr>
        <p:spPr>
          <a:xfrm>
            <a:off x="493646" y="2493135"/>
            <a:ext cx="4343398" cy="326735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Imperatives</a:t>
            </a:r>
          </a:p>
          <a:p>
            <a:pPr marL="0" indent="0">
              <a:buFont typeface="Arial" panose="020B0604020202020204" pitchFamily="34" charset="0"/>
              <a:buNone/>
            </a:pPr>
            <a:r>
              <a:rPr lang="en-US" sz="2400" dirty="0"/>
              <a:t>Fulfill </a:t>
            </a:r>
            <a:r>
              <a:rPr lang="en-US" sz="2400" dirty="0" err="1"/>
              <a:t>Kuleana</a:t>
            </a:r>
            <a:r>
              <a:rPr lang="en-US" sz="2400" dirty="0"/>
              <a:t> to Hawaiians and Hawai‘i</a:t>
            </a:r>
          </a:p>
          <a:p>
            <a:pPr marL="0" indent="0">
              <a:buFont typeface="Arial" panose="020B0604020202020204" pitchFamily="34" charset="0"/>
              <a:buNone/>
            </a:pPr>
            <a:r>
              <a:rPr lang="en-US" sz="2400" dirty="0"/>
              <a:t>Develop Successful Students for a Better Future</a:t>
            </a:r>
          </a:p>
          <a:p>
            <a:pPr marL="0" indent="0">
              <a:buFont typeface="Arial" panose="020B0604020202020204" pitchFamily="34" charset="0"/>
              <a:buNone/>
            </a:pPr>
            <a:r>
              <a:rPr lang="en-US" sz="2400" dirty="0"/>
              <a:t>Meet </a:t>
            </a:r>
            <a:r>
              <a:rPr lang="en-US" sz="2400" dirty="0" err="1"/>
              <a:t>Hawaiʻi</a:t>
            </a:r>
            <a:r>
              <a:rPr lang="en-US" sz="2400" dirty="0"/>
              <a:t> Workforce Needs of Today and Tomorrow</a:t>
            </a:r>
          </a:p>
          <a:p>
            <a:pPr marL="0" indent="0">
              <a:buFont typeface="Arial" panose="020B0604020202020204" pitchFamily="34" charset="0"/>
              <a:buNone/>
            </a:pPr>
            <a:r>
              <a:rPr lang="en-US" sz="2400" dirty="0"/>
              <a:t>Diversify </a:t>
            </a:r>
            <a:r>
              <a:rPr lang="en-US" sz="2400" dirty="0" err="1"/>
              <a:t>Hawaiʻi’s</a:t>
            </a:r>
            <a:r>
              <a:rPr lang="en-US" sz="2400" dirty="0"/>
              <a:t> Economy through UH Innovation and Research</a:t>
            </a:r>
          </a:p>
        </p:txBody>
      </p:sp>
    </p:spTree>
    <p:extLst>
      <p:ext uri="{BB962C8B-B14F-4D97-AF65-F5344CB8AC3E}">
        <p14:creationId xmlns:p14="http://schemas.microsoft.com/office/powerpoint/2010/main" val="433809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126D-46E6-14F7-AAAD-618F400B3832}"/>
              </a:ext>
            </a:extLst>
          </p:cNvPr>
          <p:cNvSpPr>
            <a:spLocks noGrp="1"/>
          </p:cNvSpPr>
          <p:nvPr>
            <p:ph type="title"/>
          </p:nvPr>
        </p:nvSpPr>
        <p:spPr>
          <a:xfrm>
            <a:off x="838200" y="2990317"/>
            <a:ext cx="10515600" cy="1325563"/>
          </a:xfrm>
        </p:spPr>
        <p:txBody>
          <a:bodyPr>
            <a:normAutofit fontScale="90000"/>
          </a:bodyPr>
          <a:lstStyle/>
          <a:p>
            <a:pPr algn="ctr"/>
            <a:r>
              <a:rPr lang="en-US" dirty="0"/>
              <a:t>Shared ITS </a:t>
            </a:r>
            <a:r>
              <a:rPr lang="en-US"/>
              <a:t>Strategy Collaboration</a:t>
            </a:r>
            <a:br>
              <a:rPr lang="en-US" dirty="0"/>
            </a:br>
            <a:br>
              <a:rPr lang="en-US" dirty="0"/>
            </a:br>
            <a:r>
              <a:rPr lang="en-US" dirty="0">
                <a:hlinkClick r:id="rId3"/>
              </a:rPr>
              <a:t>https://docs.google.com/document/d/1vP0qxi15AdHQEdtavx9PILtRwooc-tZCVhJrWB1pRG0/edit?usp=sharing</a:t>
            </a:r>
            <a:br>
              <a:rPr lang="en-US" dirty="0"/>
            </a:br>
            <a:br>
              <a:rPr lang="en-US" dirty="0"/>
            </a:br>
            <a:r>
              <a:rPr lang="en-US" dirty="0"/>
              <a:t>Please Join Us in the Document</a:t>
            </a:r>
          </a:p>
        </p:txBody>
      </p:sp>
    </p:spTree>
    <p:extLst>
      <p:ext uri="{BB962C8B-B14F-4D97-AF65-F5344CB8AC3E}">
        <p14:creationId xmlns:p14="http://schemas.microsoft.com/office/powerpoint/2010/main" val="1011346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8126D-46E6-14F7-AAAD-618F400B3832}"/>
              </a:ext>
            </a:extLst>
          </p:cNvPr>
          <p:cNvSpPr>
            <a:spLocks noGrp="1"/>
          </p:cNvSpPr>
          <p:nvPr>
            <p:ph type="title"/>
          </p:nvPr>
        </p:nvSpPr>
        <p:spPr>
          <a:xfrm>
            <a:off x="838200" y="2513239"/>
            <a:ext cx="10515600" cy="1325563"/>
          </a:xfrm>
        </p:spPr>
        <p:txBody>
          <a:bodyPr/>
          <a:lstStyle/>
          <a:p>
            <a:pPr algn="ctr"/>
            <a:r>
              <a:rPr lang="en-US" dirty="0"/>
              <a:t>InfoSec + Data Governance</a:t>
            </a:r>
          </a:p>
        </p:txBody>
      </p:sp>
    </p:spTree>
    <p:extLst>
      <p:ext uri="{BB962C8B-B14F-4D97-AF65-F5344CB8AC3E}">
        <p14:creationId xmlns:p14="http://schemas.microsoft.com/office/powerpoint/2010/main" val="281794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Tech Trends That Will Shape the Future! | WeAreBeem">
            <a:extLst>
              <a:ext uri="{FF2B5EF4-FFF2-40B4-BE49-F238E27FC236}">
                <a16:creationId xmlns:a16="http://schemas.microsoft.com/office/drawing/2014/main" id="{F3F6A7AC-94A7-162C-4A3B-085EEC4DE3C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230085"/>
            <a:ext cx="12192000"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C7462A-E380-6916-54DA-D05BA04E0D83}"/>
              </a:ext>
            </a:extLst>
          </p:cNvPr>
          <p:cNvSpPr>
            <a:spLocks noGrp="1"/>
          </p:cNvSpPr>
          <p:nvPr>
            <p:ph type="title"/>
          </p:nvPr>
        </p:nvSpPr>
        <p:spPr>
          <a:xfrm>
            <a:off x="838200" y="1230085"/>
            <a:ext cx="10515600" cy="623888"/>
          </a:xfrm>
        </p:spPr>
        <p:txBody>
          <a:bodyPr>
            <a:noAutofit/>
          </a:bodyPr>
          <a:lstStyle/>
          <a:p>
            <a:pPr algn="ctr"/>
            <a:r>
              <a:rPr lang="en-US" sz="4000" dirty="0"/>
              <a:t>2024 State-of-ITS and Mid-Year ITACW Agenda</a:t>
            </a:r>
          </a:p>
        </p:txBody>
      </p:sp>
      <p:sp>
        <p:nvSpPr>
          <p:cNvPr id="3" name="Content Placeholder 2">
            <a:extLst>
              <a:ext uri="{FF2B5EF4-FFF2-40B4-BE49-F238E27FC236}">
                <a16:creationId xmlns:a16="http://schemas.microsoft.com/office/drawing/2014/main" id="{F7D32A5C-C988-E478-5893-921FB89952AF}"/>
              </a:ext>
            </a:extLst>
          </p:cNvPr>
          <p:cNvSpPr>
            <a:spLocks noGrp="1"/>
          </p:cNvSpPr>
          <p:nvPr>
            <p:ph idx="1"/>
          </p:nvPr>
        </p:nvSpPr>
        <p:spPr>
          <a:xfrm>
            <a:off x="2897018" y="2100854"/>
            <a:ext cx="8685381" cy="3959175"/>
          </a:xfrm>
        </p:spPr>
        <p:txBody>
          <a:bodyPr>
            <a:normAutofit lnSpcReduction="10000"/>
          </a:bodyPr>
          <a:lstStyle/>
          <a:p>
            <a:pPr marL="0" indent="0">
              <a:buNone/>
              <a:tabLst>
                <a:tab pos="912813" algn="l"/>
              </a:tabLst>
            </a:pPr>
            <a:r>
              <a:rPr lang="en-US" sz="2200" dirty="0"/>
              <a:t>10:00am	Welcome &amp; Webinar Logistics</a:t>
            </a:r>
          </a:p>
          <a:p>
            <a:pPr marL="0" indent="0">
              <a:buNone/>
              <a:tabLst>
                <a:tab pos="912813" algn="l"/>
              </a:tabLst>
            </a:pPr>
            <a:r>
              <a:rPr lang="en-US" sz="2200" dirty="0"/>
              <a:t>10:05am	State of ITS 2024</a:t>
            </a:r>
            <a:br>
              <a:rPr lang="en-US" sz="2200" dirty="0"/>
            </a:br>
            <a:r>
              <a:rPr lang="en-US" sz="2200" dirty="0"/>
              <a:t>			Garret Yoshimi, VP for IT &amp; CIO</a:t>
            </a:r>
          </a:p>
          <a:p>
            <a:pPr marL="0" indent="0">
              <a:buNone/>
              <a:tabLst>
                <a:tab pos="912813" algn="l"/>
              </a:tabLst>
            </a:pPr>
            <a:r>
              <a:rPr lang="en-US" sz="2200" dirty="0"/>
              <a:t>10:45am	Open Forum Q&amp;A</a:t>
            </a:r>
          </a:p>
          <a:p>
            <a:pPr marL="0" indent="0">
              <a:buNone/>
              <a:tabLst>
                <a:tab pos="912813" algn="l"/>
              </a:tabLst>
            </a:pPr>
            <a:r>
              <a:rPr lang="en-US" sz="2200" dirty="0"/>
              <a:t>11:00am	LMS Migration</a:t>
            </a:r>
            <a:br>
              <a:rPr lang="en-US" sz="2200" dirty="0"/>
            </a:br>
            <a:r>
              <a:rPr lang="en-US" sz="2200" dirty="0"/>
              <a:t>			Gloria Niles, Director, Online Learning</a:t>
            </a:r>
          </a:p>
          <a:p>
            <a:pPr marL="0" indent="0">
              <a:buNone/>
              <a:tabLst>
                <a:tab pos="912813" algn="l"/>
              </a:tabLst>
            </a:pPr>
            <a:r>
              <a:rPr lang="en-US" sz="2200" dirty="0"/>
              <a:t>11:20am	Break</a:t>
            </a:r>
          </a:p>
          <a:p>
            <a:pPr marL="0" indent="0">
              <a:buNone/>
              <a:tabLst>
                <a:tab pos="912813" algn="l"/>
              </a:tabLst>
            </a:pPr>
            <a:r>
              <a:rPr lang="en-US" sz="2200" dirty="0"/>
              <a:t>11:30am	ITS Strategy Update</a:t>
            </a:r>
          </a:p>
          <a:p>
            <a:pPr marL="0" indent="0">
              <a:buNone/>
              <a:tabLst>
                <a:tab pos="912813" algn="l"/>
              </a:tabLst>
            </a:pPr>
            <a:r>
              <a:rPr lang="en-US" sz="2200" dirty="0"/>
              <a:t>12:00pm	InfoSec + Data Governance + Compliance</a:t>
            </a:r>
          </a:p>
          <a:p>
            <a:pPr marL="0" indent="0">
              <a:buNone/>
              <a:tabLst>
                <a:tab pos="912813" algn="l"/>
              </a:tabLst>
            </a:pPr>
            <a:r>
              <a:rPr lang="en-US" sz="2200" dirty="0"/>
              <a:t>12:30pm	Wrap-Up and Closing</a:t>
            </a:r>
          </a:p>
          <a:p>
            <a:pPr marL="0" indent="0">
              <a:buNone/>
            </a:pPr>
            <a:endParaRPr lang="en-US" dirty="0"/>
          </a:p>
        </p:txBody>
      </p:sp>
    </p:spTree>
    <p:extLst>
      <p:ext uri="{BB962C8B-B14F-4D97-AF65-F5344CB8AC3E}">
        <p14:creationId xmlns:p14="http://schemas.microsoft.com/office/powerpoint/2010/main" val="231479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C8B09B-9CF2-B782-10B5-2E366038BD21}"/>
              </a:ext>
            </a:extLst>
          </p:cNvPr>
          <p:cNvSpPr txBox="1"/>
          <p:nvPr/>
        </p:nvSpPr>
        <p:spPr>
          <a:xfrm>
            <a:off x="1289043" y="2490281"/>
            <a:ext cx="9613914" cy="1877437"/>
          </a:xfrm>
          <a:prstGeom prst="rect">
            <a:avLst/>
          </a:prstGeom>
          <a:noFill/>
        </p:spPr>
        <p:txBody>
          <a:bodyPr wrap="none" rtlCol="0">
            <a:spAutoFit/>
          </a:bodyPr>
          <a:lstStyle/>
          <a:p>
            <a:pPr algn="ctr"/>
            <a:r>
              <a:rPr lang="en-US" sz="4400" dirty="0"/>
              <a:t>Thank you for participating!</a:t>
            </a:r>
          </a:p>
          <a:p>
            <a:pPr algn="ctr"/>
            <a:r>
              <a:rPr lang="en-US" sz="3600" dirty="0"/>
              <a:t>Feedback and comments to </a:t>
            </a:r>
            <a:r>
              <a:rPr lang="en-US" sz="3600" i="1" dirty="0" err="1"/>
              <a:t>itwkshop@hawaii.edu</a:t>
            </a:r>
            <a:endParaRPr lang="en-US" sz="3600" i="1" dirty="0"/>
          </a:p>
          <a:p>
            <a:pPr algn="ctr"/>
            <a:endParaRPr lang="en-US" sz="3600" dirty="0"/>
          </a:p>
        </p:txBody>
      </p:sp>
    </p:spTree>
    <p:extLst>
      <p:ext uri="{BB962C8B-B14F-4D97-AF65-F5344CB8AC3E}">
        <p14:creationId xmlns:p14="http://schemas.microsoft.com/office/powerpoint/2010/main" val="1774106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8C5C-37CE-9A88-1CC1-447B4FE5F1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1BEA21-4FA8-1492-88D8-A1EB0C3A3CC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740B229-FFE2-5B92-7E53-AB242AE30F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52326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FF8BFE-71BA-1262-A535-F847BA2173E0}"/>
              </a:ext>
            </a:extLst>
          </p:cNvPr>
          <p:cNvPicPr>
            <a:picLocks noChangeAspect="1"/>
          </p:cNvPicPr>
          <p:nvPr/>
        </p:nvPicPr>
        <p:blipFill rotWithShape="1">
          <a:blip r:embed="rId3"/>
          <a:srcRect b="2247"/>
          <a:stretch/>
        </p:blipFill>
        <p:spPr>
          <a:xfrm>
            <a:off x="1" y="1162842"/>
            <a:ext cx="12191999" cy="5140725"/>
          </a:xfrm>
          <a:prstGeom prst="rect">
            <a:avLst/>
          </a:prstGeom>
        </p:spPr>
      </p:pic>
      <p:sp>
        <p:nvSpPr>
          <p:cNvPr id="2" name="Title 1">
            <a:extLst>
              <a:ext uri="{FF2B5EF4-FFF2-40B4-BE49-F238E27FC236}">
                <a16:creationId xmlns:a16="http://schemas.microsoft.com/office/drawing/2014/main" id="{768BB0FF-9B2F-F853-56E4-D6EF5C1A58D9}"/>
              </a:ext>
            </a:extLst>
          </p:cNvPr>
          <p:cNvSpPr>
            <a:spLocks noGrp="1"/>
          </p:cNvSpPr>
          <p:nvPr>
            <p:ph type="title"/>
          </p:nvPr>
        </p:nvSpPr>
        <p:spPr>
          <a:xfrm>
            <a:off x="838199" y="1200704"/>
            <a:ext cx="10515600" cy="1325563"/>
          </a:xfrm>
        </p:spPr>
        <p:txBody>
          <a:bodyPr>
            <a:normAutofit/>
          </a:bodyPr>
          <a:lstStyle/>
          <a:p>
            <a:pPr algn="ctr"/>
            <a:r>
              <a:rPr lang="en-US" sz="5400" b="1" dirty="0">
                <a:solidFill>
                  <a:srgbClr val="FFFF00"/>
                </a:solidFill>
              </a:rPr>
              <a:t>ITS Strategic Plan</a:t>
            </a:r>
          </a:p>
        </p:txBody>
      </p:sp>
      <p:pic>
        <p:nvPicPr>
          <p:cNvPr id="7" name="Picture 6">
            <a:extLst>
              <a:ext uri="{FF2B5EF4-FFF2-40B4-BE49-F238E27FC236}">
                <a16:creationId xmlns:a16="http://schemas.microsoft.com/office/drawing/2014/main" id="{8FDA4F50-A366-E768-B0CF-9CD7E64C7E57}"/>
              </a:ext>
            </a:extLst>
          </p:cNvPr>
          <p:cNvPicPr>
            <a:picLocks noChangeAspect="1"/>
          </p:cNvPicPr>
          <p:nvPr/>
        </p:nvPicPr>
        <p:blipFill>
          <a:blip r:embed="rId4"/>
          <a:stretch>
            <a:fillRect/>
          </a:stretch>
        </p:blipFill>
        <p:spPr>
          <a:xfrm>
            <a:off x="838545" y="2526267"/>
            <a:ext cx="5575777" cy="3049105"/>
          </a:xfrm>
          <a:prstGeom prst="rect">
            <a:avLst/>
          </a:prstGeom>
        </p:spPr>
      </p:pic>
      <p:sp>
        <p:nvSpPr>
          <p:cNvPr id="8" name="TextBox 7">
            <a:extLst>
              <a:ext uri="{FF2B5EF4-FFF2-40B4-BE49-F238E27FC236}">
                <a16:creationId xmlns:a16="http://schemas.microsoft.com/office/drawing/2014/main" id="{99F6228B-74C1-D5FA-74DD-09717043FE6C}"/>
              </a:ext>
            </a:extLst>
          </p:cNvPr>
          <p:cNvSpPr txBox="1"/>
          <p:nvPr/>
        </p:nvSpPr>
        <p:spPr>
          <a:xfrm>
            <a:off x="1443137" y="3142878"/>
            <a:ext cx="4366592" cy="1815882"/>
          </a:xfrm>
          <a:prstGeom prst="rect">
            <a:avLst/>
          </a:prstGeom>
          <a:noFill/>
        </p:spPr>
        <p:txBody>
          <a:bodyPr wrap="square" rtlCol="0">
            <a:spAutoFit/>
          </a:bodyPr>
          <a:lstStyle/>
          <a:p>
            <a:r>
              <a:rPr lang="en-US" sz="2800" dirty="0" err="1">
                <a:solidFill>
                  <a:schemeClr val="bg1"/>
                </a:solidFill>
              </a:rPr>
              <a:t>ChatGPT</a:t>
            </a:r>
            <a:r>
              <a:rPr lang="en-US" sz="2800" dirty="0">
                <a:solidFill>
                  <a:schemeClr val="bg1"/>
                </a:solidFill>
              </a:rPr>
              <a:t>: </a:t>
            </a:r>
            <a:r>
              <a:rPr lang="en-US" sz="2800" i="1" dirty="0">
                <a:solidFill>
                  <a:schemeClr val="bg1"/>
                </a:solidFill>
              </a:rPr>
              <a:t>Please craft a modern IT strategic plan for a public higher education institution</a:t>
            </a:r>
          </a:p>
        </p:txBody>
      </p:sp>
      <p:pic>
        <p:nvPicPr>
          <p:cNvPr id="9" name="Picture 8">
            <a:extLst>
              <a:ext uri="{FF2B5EF4-FFF2-40B4-BE49-F238E27FC236}">
                <a16:creationId xmlns:a16="http://schemas.microsoft.com/office/drawing/2014/main" id="{808AE1DB-7D87-AC72-A247-C84D1F8B9E08}"/>
              </a:ext>
            </a:extLst>
          </p:cNvPr>
          <p:cNvPicPr>
            <a:picLocks noChangeAspect="1"/>
          </p:cNvPicPr>
          <p:nvPr/>
        </p:nvPicPr>
        <p:blipFill>
          <a:blip r:embed="rId5"/>
          <a:stretch>
            <a:fillRect/>
          </a:stretch>
        </p:blipFill>
        <p:spPr>
          <a:xfrm>
            <a:off x="8975381" y="2402052"/>
            <a:ext cx="2628259" cy="3401276"/>
          </a:xfrm>
          <a:prstGeom prst="rect">
            <a:avLst/>
          </a:prstGeom>
          <a:solidFill>
            <a:schemeClr val="accent4">
              <a:lumMod val="20000"/>
              <a:lumOff val="80000"/>
            </a:schemeClr>
          </a:solidFill>
        </p:spPr>
      </p:pic>
      <p:pic>
        <p:nvPicPr>
          <p:cNvPr id="5" name="Picture 4">
            <a:extLst>
              <a:ext uri="{FF2B5EF4-FFF2-40B4-BE49-F238E27FC236}">
                <a16:creationId xmlns:a16="http://schemas.microsoft.com/office/drawing/2014/main" id="{0D585B1D-AD0E-AA8F-CC34-318667DAC5BE}"/>
              </a:ext>
            </a:extLst>
          </p:cNvPr>
          <p:cNvPicPr>
            <a:picLocks noChangeAspect="1"/>
          </p:cNvPicPr>
          <p:nvPr/>
        </p:nvPicPr>
        <p:blipFill>
          <a:blip r:embed="rId5"/>
          <a:stretch>
            <a:fillRect/>
          </a:stretch>
        </p:blipFill>
        <p:spPr>
          <a:xfrm>
            <a:off x="8488714" y="2564129"/>
            <a:ext cx="2628259" cy="3401276"/>
          </a:xfrm>
          <a:prstGeom prst="rect">
            <a:avLst/>
          </a:prstGeom>
          <a:solidFill>
            <a:schemeClr val="accent4">
              <a:lumMod val="20000"/>
              <a:lumOff val="80000"/>
            </a:schemeClr>
          </a:solidFill>
        </p:spPr>
      </p:pic>
      <p:pic>
        <p:nvPicPr>
          <p:cNvPr id="4" name="Picture 3">
            <a:extLst>
              <a:ext uri="{FF2B5EF4-FFF2-40B4-BE49-F238E27FC236}">
                <a16:creationId xmlns:a16="http://schemas.microsoft.com/office/drawing/2014/main" id="{5FC2129F-4EF5-AFF9-8CDE-A7889E64857F}"/>
              </a:ext>
            </a:extLst>
          </p:cNvPr>
          <p:cNvPicPr>
            <a:picLocks noChangeAspect="1"/>
          </p:cNvPicPr>
          <p:nvPr/>
        </p:nvPicPr>
        <p:blipFill>
          <a:blip r:embed="rId5"/>
          <a:stretch>
            <a:fillRect/>
          </a:stretch>
        </p:blipFill>
        <p:spPr>
          <a:xfrm>
            <a:off x="7989031" y="2726206"/>
            <a:ext cx="2628259" cy="3401276"/>
          </a:xfrm>
          <a:prstGeom prst="rect">
            <a:avLst/>
          </a:prstGeom>
          <a:solidFill>
            <a:schemeClr val="accent4">
              <a:lumMod val="20000"/>
              <a:lumOff val="80000"/>
            </a:schemeClr>
          </a:solidFill>
        </p:spPr>
      </p:pic>
    </p:spTree>
    <p:extLst>
      <p:ext uri="{BB962C8B-B14F-4D97-AF65-F5344CB8AC3E}">
        <p14:creationId xmlns:p14="http://schemas.microsoft.com/office/powerpoint/2010/main" val="2878924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Don't Look Up' Thinking That Could Doom Us With AI | Time">
            <a:extLst>
              <a:ext uri="{FF2B5EF4-FFF2-40B4-BE49-F238E27FC236}">
                <a16:creationId xmlns:a16="http://schemas.microsoft.com/office/drawing/2014/main" id="{4E846C63-6749-72F5-F4A2-B4187DAB9E30}"/>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37277"/>
          <a:stretch/>
        </p:blipFill>
        <p:spPr bwMode="auto">
          <a:xfrm>
            <a:off x="0" y="1219199"/>
            <a:ext cx="12192000" cy="509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182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pic>
        <p:nvPicPr>
          <p:cNvPr id="9" name="Picture 8" descr="hacker - 1 Free Vectors to Download | FreeVectors">
            <a:extLst>
              <a:ext uri="{FF2B5EF4-FFF2-40B4-BE49-F238E27FC236}">
                <a16:creationId xmlns:a16="http://schemas.microsoft.com/office/drawing/2014/main" id="{00801157-B8B1-3EC2-8FFC-FC9E20CDCF1B}"/>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l="522" t="15833" r="1869" b="21297"/>
          <a:stretch/>
        </p:blipFill>
        <p:spPr bwMode="auto">
          <a:xfrm>
            <a:off x="0" y="1214846"/>
            <a:ext cx="12192000" cy="51075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547975C-2A7A-62DC-EA37-7FCCE6122C03}"/>
              </a:ext>
            </a:extLst>
          </p:cNvPr>
          <p:cNvPicPr>
            <a:picLocks noChangeAspect="1"/>
          </p:cNvPicPr>
          <p:nvPr/>
        </p:nvPicPr>
        <p:blipFill>
          <a:blip r:embed="rId4"/>
          <a:stretch>
            <a:fillRect/>
          </a:stretch>
        </p:blipFill>
        <p:spPr>
          <a:xfrm>
            <a:off x="2725588" y="1394384"/>
            <a:ext cx="6740823" cy="4748500"/>
          </a:xfrm>
          <a:prstGeom prst="rect">
            <a:avLst/>
          </a:prstGeom>
        </p:spPr>
      </p:pic>
      <p:sp>
        <p:nvSpPr>
          <p:cNvPr id="12" name="Right Arrow 11">
            <a:extLst>
              <a:ext uri="{FF2B5EF4-FFF2-40B4-BE49-F238E27FC236}">
                <a16:creationId xmlns:a16="http://schemas.microsoft.com/office/drawing/2014/main" id="{E0838F4A-6F10-FA8B-FFB7-6D289D515387}"/>
              </a:ext>
            </a:extLst>
          </p:cNvPr>
          <p:cNvSpPr/>
          <p:nvPr/>
        </p:nvSpPr>
        <p:spPr>
          <a:xfrm flipH="1">
            <a:off x="7067006" y="1933303"/>
            <a:ext cx="744583" cy="274320"/>
          </a:xfrm>
          <a:prstGeom prst="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705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pic>
        <p:nvPicPr>
          <p:cNvPr id="9" name="Picture 8" descr="hacker - 1 Free Vectors to Download | FreeVectors">
            <a:extLst>
              <a:ext uri="{FF2B5EF4-FFF2-40B4-BE49-F238E27FC236}">
                <a16:creationId xmlns:a16="http://schemas.microsoft.com/office/drawing/2014/main" id="{00801157-B8B1-3EC2-8FFC-FC9E20CDCF1B}"/>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l="522" t="15833" r="1869" b="21297"/>
          <a:stretch/>
        </p:blipFill>
        <p:spPr bwMode="auto">
          <a:xfrm>
            <a:off x="0" y="1214846"/>
            <a:ext cx="12192000" cy="51075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F3E7A4-991A-B6FF-EAFD-5A63645AC994}"/>
              </a:ext>
            </a:extLst>
          </p:cNvPr>
          <p:cNvPicPr>
            <a:picLocks noChangeAspect="1"/>
          </p:cNvPicPr>
          <p:nvPr/>
        </p:nvPicPr>
        <p:blipFill>
          <a:blip r:embed="rId4"/>
          <a:stretch>
            <a:fillRect/>
          </a:stretch>
        </p:blipFill>
        <p:spPr>
          <a:xfrm>
            <a:off x="4354" y="1990413"/>
            <a:ext cx="7772400" cy="3556436"/>
          </a:xfrm>
          <a:prstGeom prst="rect">
            <a:avLst/>
          </a:prstGeom>
        </p:spPr>
      </p:pic>
      <p:sp>
        <p:nvSpPr>
          <p:cNvPr id="7" name="Chevron 6">
            <a:extLst>
              <a:ext uri="{FF2B5EF4-FFF2-40B4-BE49-F238E27FC236}">
                <a16:creationId xmlns:a16="http://schemas.microsoft.com/office/drawing/2014/main" id="{C3B89737-7430-2578-2DC8-D2CFB4EFDEE7}"/>
              </a:ext>
            </a:extLst>
          </p:cNvPr>
          <p:cNvSpPr/>
          <p:nvPr/>
        </p:nvSpPr>
        <p:spPr>
          <a:xfrm>
            <a:off x="8097793" y="3161208"/>
            <a:ext cx="639654" cy="1214846"/>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Chart: Cybercrime Expected To Skyrocket in Coming Years ...">
            <a:extLst>
              <a:ext uri="{FF2B5EF4-FFF2-40B4-BE49-F238E27FC236}">
                <a16:creationId xmlns:a16="http://schemas.microsoft.com/office/drawing/2014/main" id="{B5F71702-C2B1-187B-6F88-AF40EC6D8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5720" y="1507668"/>
            <a:ext cx="4521926" cy="452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01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pic>
        <p:nvPicPr>
          <p:cNvPr id="9" name="Picture 8" descr="hacker - 1 Free Vectors to Download | FreeVectors">
            <a:extLst>
              <a:ext uri="{FF2B5EF4-FFF2-40B4-BE49-F238E27FC236}">
                <a16:creationId xmlns:a16="http://schemas.microsoft.com/office/drawing/2014/main" id="{00801157-B8B1-3EC2-8FFC-FC9E20CDCF1B}"/>
              </a:ext>
            </a:extLst>
          </p:cNvPr>
          <p:cNvPicPr>
            <a:picLocks noChangeAspect="1" noChangeArrowheads="1"/>
          </p:cNvPicPr>
          <p:nvPr/>
        </p:nvPicPr>
        <p:blipFill rotWithShape="1">
          <a:blip r:embed="rId3">
            <a:alphaModFix amt="25000"/>
            <a:extLst>
              <a:ext uri="{28A0092B-C50C-407E-A947-70E740481C1C}">
                <a14:useLocalDpi xmlns:a14="http://schemas.microsoft.com/office/drawing/2010/main" val="0"/>
              </a:ext>
            </a:extLst>
          </a:blip>
          <a:srcRect l="522" t="15833" r="1869" b="21297"/>
          <a:stretch/>
        </p:blipFill>
        <p:spPr bwMode="auto">
          <a:xfrm>
            <a:off x="0" y="1214846"/>
            <a:ext cx="12192000" cy="51075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D082DA-A8D0-F741-C339-E1C2A366900F}"/>
              </a:ext>
            </a:extLst>
          </p:cNvPr>
          <p:cNvPicPr>
            <a:picLocks noChangeAspect="1"/>
          </p:cNvPicPr>
          <p:nvPr/>
        </p:nvPicPr>
        <p:blipFill>
          <a:blip r:embed="rId4"/>
          <a:stretch>
            <a:fillRect/>
          </a:stretch>
        </p:blipFill>
        <p:spPr>
          <a:xfrm>
            <a:off x="0" y="3053704"/>
            <a:ext cx="3935896" cy="2095646"/>
          </a:xfrm>
          <a:prstGeom prst="rect">
            <a:avLst/>
          </a:prstGeom>
        </p:spPr>
      </p:pic>
      <p:pic>
        <p:nvPicPr>
          <p:cNvPr id="13" name="Picture 12">
            <a:extLst>
              <a:ext uri="{FF2B5EF4-FFF2-40B4-BE49-F238E27FC236}">
                <a16:creationId xmlns:a16="http://schemas.microsoft.com/office/drawing/2014/main" id="{11A61CDC-677C-E265-00A2-8022EA29C895}"/>
              </a:ext>
            </a:extLst>
          </p:cNvPr>
          <p:cNvPicPr>
            <a:picLocks noChangeAspect="1"/>
          </p:cNvPicPr>
          <p:nvPr/>
        </p:nvPicPr>
        <p:blipFill>
          <a:blip r:embed="rId5"/>
          <a:stretch>
            <a:fillRect/>
          </a:stretch>
        </p:blipFill>
        <p:spPr>
          <a:xfrm>
            <a:off x="320318" y="1214845"/>
            <a:ext cx="3262585" cy="1847673"/>
          </a:xfrm>
          <a:prstGeom prst="rect">
            <a:avLst/>
          </a:prstGeom>
        </p:spPr>
      </p:pic>
      <p:pic>
        <p:nvPicPr>
          <p:cNvPr id="7" name="Picture 6">
            <a:extLst>
              <a:ext uri="{FF2B5EF4-FFF2-40B4-BE49-F238E27FC236}">
                <a16:creationId xmlns:a16="http://schemas.microsoft.com/office/drawing/2014/main" id="{40AACAA5-31E1-B0B2-E5A5-E2B147FEB507}"/>
              </a:ext>
            </a:extLst>
          </p:cNvPr>
          <p:cNvPicPr>
            <a:picLocks noChangeAspect="1"/>
          </p:cNvPicPr>
          <p:nvPr/>
        </p:nvPicPr>
        <p:blipFill>
          <a:blip r:embed="rId6"/>
          <a:stretch>
            <a:fillRect/>
          </a:stretch>
        </p:blipFill>
        <p:spPr>
          <a:xfrm>
            <a:off x="2928954" y="1703514"/>
            <a:ext cx="3540993" cy="1960743"/>
          </a:xfrm>
          <a:prstGeom prst="rect">
            <a:avLst/>
          </a:prstGeom>
        </p:spPr>
      </p:pic>
      <p:pic>
        <p:nvPicPr>
          <p:cNvPr id="8" name="Picture 7">
            <a:extLst>
              <a:ext uri="{FF2B5EF4-FFF2-40B4-BE49-F238E27FC236}">
                <a16:creationId xmlns:a16="http://schemas.microsoft.com/office/drawing/2014/main" id="{266214C6-EC98-7C23-784E-F0E598C9DA7C}"/>
              </a:ext>
            </a:extLst>
          </p:cNvPr>
          <p:cNvPicPr>
            <a:picLocks noChangeAspect="1"/>
          </p:cNvPicPr>
          <p:nvPr/>
        </p:nvPicPr>
        <p:blipFill>
          <a:blip r:embed="rId7"/>
          <a:stretch>
            <a:fillRect/>
          </a:stretch>
        </p:blipFill>
        <p:spPr>
          <a:xfrm>
            <a:off x="8651006" y="1173259"/>
            <a:ext cx="3540993" cy="2707818"/>
          </a:xfrm>
          <a:prstGeom prst="rect">
            <a:avLst/>
          </a:prstGeom>
        </p:spPr>
      </p:pic>
      <p:pic>
        <p:nvPicPr>
          <p:cNvPr id="11" name="Picture 10">
            <a:extLst>
              <a:ext uri="{FF2B5EF4-FFF2-40B4-BE49-F238E27FC236}">
                <a16:creationId xmlns:a16="http://schemas.microsoft.com/office/drawing/2014/main" id="{C36C12F8-777A-A788-E34B-6CC9099D800C}"/>
              </a:ext>
            </a:extLst>
          </p:cNvPr>
          <p:cNvPicPr>
            <a:picLocks noChangeAspect="1"/>
          </p:cNvPicPr>
          <p:nvPr/>
        </p:nvPicPr>
        <p:blipFill>
          <a:blip r:embed="rId8"/>
          <a:stretch>
            <a:fillRect/>
          </a:stretch>
        </p:blipFill>
        <p:spPr>
          <a:xfrm>
            <a:off x="4936451" y="2135800"/>
            <a:ext cx="4338320" cy="2402996"/>
          </a:xfrm>
          <a:prstGeom prst="rect">
            <a:avLst/>
          </a:prstGeom>
        </p:spPr>
      </p:pic>
      <p:pic>
        <p:nvPicPr>
          <p:cNvPr id="5" name="Picture 4">
            <a:extLst>
              <a:ext uri="{FF2B5EF4-FFF2-40B4-BE49-F238E27FC236}">
                <a16:creationId xmlns:a16="http://schemas.microsoft.com/office/drawing/2014/main" id="{38673EA4-6952-7309-25F3-F3228F96C5A8}"/>
              </a:ext>
            </a:extLst>
          </p:cNvPr>
          <p:cNvPicPr>
            <a:picLocks noChangeAspect="1"/>
          </p:cNvPicPr>
          <p:nvPr/>
        </p:nvPicPr>
        <p:blipFill>
          <a:blip r:embed="rId9"/>
          <a:stretch>
            <a:fillRect/>
          </a:stretch>
        </p:blipFill>
        <p:spPr>
          <a:xfrm>
            <a:off x="7858540" y="3717316"/>
            <a:ext cx="3336125" cy="2574170"/>
          </a:xfrm>
          <a:prstGeom prst="rect">
            <a:avLst/>
          </a:prstGeom>
        </p:spPr>
      </p:pic>
      <p:pic>
        <p:nvPicPr>
          <p:cNvPr id="3" name="Picture 2">
            <a:extLst>
              <a:ext uri="{FF2B5EF4-FFF2-40B4-BE49-F238E27FC236}">
                <a16:creationId xmlns:a16="http://schemas.microsoft.com/office/drawing/2014/main" id="{F07EC579-72B4-9EAF-09D3-304808152F1D}"/>
              </a:ext>
            </a:extLst>
          </p:cNvPr>
          <p:cNvPicPr>
            <a:picLocks noChangeAspect="1"/>
          </p:cNvPicPr>
          <p:nvPr/>
        </p:nvPicPr>
        <p:blipFill>
          <a:blip r:embed="rId10"/>
          <a:stretch>
            <a:fillRect/>
          </a:stretch>
        </p:blipFill>
        <p:spPr>
          <a:xfrm>
            <a:off x="2165399" y="3731988"/>
            <a:ext cx="3540993" cy="2544827"/>
          </a:xfrm>
          <a:prstGeom prst="rect">
            <a:avLst/>
          </a:prstGeom>
        </p:spPr>
      </p:pic>
    </p:spTree>
    <p:extLst>
      <p:ext uri="{BB962C8B-B14F-4D97-AF65-F5344CB8AC3E}">
        <p14:creationId xmlns:p14="http://schemas.microsoft.com/office/powerpoint/2010/main" val="2259923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pic>
        <p:nvPicPr>
          <p:cNvPr id="4" name="Picture 2" descr="The 'Don't Look Up' Thinking That Could Doom Us With AI | Time">
            <a:extLst>
              <a:ext uri="{FF2B5EF4-FFF2-40B4-BE49-F238E27FC236}">
                <a16:creationId xmlns:a16="http://schemas.microsoft.com/office/drawing/2014/main" id="{18C5FB93-B2F1-6FD7-C6C9-0A1A3547063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37277"/>
          <a:stretch/>
        </p:blipFill>
        <p:spPr bwMode="auto">
          <a:xfrm>
            <a:off x="0" y="1232451"/>
            <a:ext cx="12192000" cy="5098143"/>
          </a:xfrm>
          <a:prstGeom prst="rect">
            <a:avLst/>
          </a:prstGeom>
          <a:noFill/>
          <a:extLst>
            <a:ext uri="{909E8E84-426E-40DD-AFC4-6F175D3DCCD1}">
              <a14:hiddenFill xmlns:a14="http://schemas.microsoft.com/office/drawing/2010/main">
                <a:solidFill>
                  <a:srgbClr val="FFFFFF"/>
                </a:solidFill>
              </a14:hiddenFill>
            </a:ext>
          </a:extLst>
        </p:spPr>
      </p:pic>
      <p:sp>
        <p:nvSpPr>
          <p:cNvPr id="10" name="Vertical Text Placeholder 2">
            <a:extLst>
              <a:ext uri="{FF2B5EF4-FFF2-40B4-BE49-F238E27FC236}">
                <a16:creationId xmlns:a16="http://schemas.microsoft.com/office/drawing/2014/main" id="{8E5036EC-DFF8-E00A-EDD6-A6EC22BA822F}"/>
              </a:ext>
            </a:extLst>
          </p:cNvPr>
          <p:cNvSpPr txBox="1">
            <a:spLocks/>
          </p:cNvSpPr>
          <p:nvPr/>
        </p:nvSpPr>
        <p:spPr>
          <a:xfrm>
            <a:off x="1524000" y="2027582"/>
            <a:ext cx="9144000" cy="430301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sym typeface="Wingdings"/>
              </a:rPr>
              <a:t>AY 2023-24 – “New Normal” On-Campus and Online Activity in Flux</a:t>
            </a:r>
          </a:p>
          <a:p>
            <a:pPr marL="342900" indent="-342900" algn="l">
              <a:buFont typeface="Arial" panose="020B0604020202020204" pitchFamily="34" charset="0"/>
              <a:buChar char="•"/>
            </a:pPr>
            <a:r>
              <a:rPr lang="en-US" sz="2800" dirty="0">
                <a:sym typeface="Wingdings"/>
              </a:rPr>
              <a:t>Pressure on Enterprise Applications to be more responsive AND adaptable AND pretty AND Amazon-like</a:t>
            </a:r>
          </a:p>
          <a:p>
            <a:pPr marL="342900" indent="-342900" algn="l">
              <a:buFont typeface="Arial" panose="020B0604020202020204" pitchFamily="34" charset="0"/>
              <a:buChar char="•"/>
            </a:pPr>
            <a:r>
              <a:rPr lang="en-US" sz="2800" dirty="0">
                <a:sym typeface="Wingdings"/>
              </a:rPr>
              <a:t>Pressure on Infrastructure and Performance</a:t>
            </a:r>
          </a:p>
          <a:p>
            <a:pPr marL="342900" indent="-342900" algn="l">
              <a:buFont typeface="Arial" panose="020B0604020202020204" pitchFamily="34" charset="0"/>
              <a:buChar char="•"/>
            </a:pPr>
            <a:r>
              <a:rPr lang="en-US" sz="2800" dirty="0" err="1">
                <a:sym typeface="Wingdings"/>
              </a:rPr>
              <a:t>CyberSecurity</a:t>
            </a:r>
            <a:r>
              <a:rPr lang="en-US" sz="2800" dirty="0">
                <a:sym typeface="Wingdings"/>
              </a:rPr>
              <a:t> AND Compliance … Pressure!</a:t>
            </a:r>
          </a:p>
          <a:p>
            <a:pPr marL="800100" lvl="1" indent="-342900" algn="l">
              <a:buFont typeface="Arial" panose="020B0604020202020204" pitchFamily="34" charset="0"/>
              <a:buChar char="•"/>
            </a:pPr>
            <a:r>
              <a:rPr lang="en-US" sz="2800" dirty="0">
                <a:sym typeface="Wingdings"/>
              </a:rPr>
              <a:t>Increasing Global Threats – WHEN, NOT IF</a:t>
            </a:r>
          </a:p>
          <a:p>
            <a:pPr marL="800100" lvl="1" indent="-342900" algn="l">
              <a:buFont typeface="Arial" panose="020B0604020202020204" pitchFamily="34" charset="0"/>
              <a:buChar char="•"/>
            </a:pPr>
            <a:r>
              <a:rPr lang="en-US" sz="2800" dirty="0">
                <a:sym typeface="Wingdings"/>
              </a:rPr>
              <a:t>Increasing Compliance and Governance Requirements</a:t>
            </a:r>
          </a:p>
          <a:p>
            <a:pPr marL="800100" lvl="1" indent="-342900" algn="l">
              <a:buFont typeface="Arial" panose="020B0604020202020204" pitchFamily="34" charset="0"/>
              <a:buChar char="•"/>
            </a:pPr>
            <a:r>
              <a:rPr lang="en-US" sz="2800" dirty="0">
                <a:sym typeface="Wingdings"/>
              </a:rPr>
              <a:t>More in Jodi and Sandra’s Segment Towards the End of the Program</a:t>
            </a:r>
            <a:endParaRPr lang="en-US" sz="2800" dirty="0"/>
          </a:p>
          <a:p>
            <a:pPr algn="l"/>
            <a:endParaRPr lang="en-US" dirty="0"/>
          </a:p>
        </p:txBody>
      </p:sp>
      <p:sp>
        <p:nvSpPr>
          <p:cNvPr id="12" name="TextBox 11">
            <a:extLst>
              <a:ext uri="{FF2B5EF4-FFF2-40B4-BE49-F238E27FC236}">
                <a16:creationId xmlns:a16="http://schemas.microsoft.com/office/drawing/2014/main" id="{9DEF9A66-37DE-554E-CDFA-FFC8F9C4A8B8}"/>
              </a:ext>
            </a:extLst>
          </p:cNvPr>
          <p:cNvSpPr txBox="1"/>
          <p:nvPr/>
        </p:nvSpPr>
        <p:spPr>
          <a:xfrm>
            <a:off x="2048669" y="1306851"/>
            <a:ext cx="8094662" cy="646331"/>
          </a:xfrm>
          <a:prstGeom prst="rect">
            <a:avLst/>
          </a:prstGeom>
          <a:noFill/>
        </p:spPr>
        <p:txBody>
          <a:bodyPr wrap="square" rtlCol="0">
            <a:spAutoFit/>
          </a:bodyPr>
          <a:lstStyle/>
          <a:p>
            <a:pPr algn="ctr"/>
            <a:r>
              <a:rPr lang="en-US" sz="3600" dirty="0">
                <a:solidFill>
                  <a:schemeClr val="tx2"/>
                </a:solidFill>
                <a:latin typeface="Arial"/>
                <a:cs typeface="Arial"/>
              </a:rPr>
              <a:t>2023 – Post Pandemic “Normal”</a:t>
            </a:r>
          </a:p>
        </p:txBody>
      </p:sp>
    </p:spTree>
    <p:extLst>
      <p:ext uri="{BB962C8B-B14F-4D97-AF65-F5344CB8AC3E}">
        <p14:creationId xmlns:p14="http://schemas.microsoft.com/office/powerpoint/2010/main" val="383346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ssolve">
                                      <p:cBhvr>
                                        <p:cTn id="22" dur="500"/>
                                        <p:tgtEl>
                                          <p:spTgt spid="10">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dissolve">
                                      <p:cBhvr>
                                        <p:cTn id="25" dur="500"/>
                                        <p:tgtEl>
                                          <p:spTgt spid="10">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dissolve">
                                      <p:cBhvr>
                                        <p:cTn id="28" dur="500"/>
                                        <p:tgtEl>
                                          <p:spTgt spid="10">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dissolve">
                                      <p:cBhvr>
                                        <p:cTn id="3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pic>
        <p:nvPicPr>
          <p:cNvPr id="4" name="Picture 2" descr="The 'Don't Look Up' Thinking That Could Doom Us With AI | Time">
            <a:extLst>
              <a:ext uri="{FF2B5EF4-FFF2-40B4-BE49-F238E27FC236}">
                <a16:creationId xmlns:a16="http://schemas.microsoft.com/office/drawing/2014/main" id="{18C5FB93-B2F1-6FD7-C6C9-0A1A35470632}"/>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37277"/>
          <a:stretch/>
        </p:blipFill>
        <p:spPr bwMode="auto">
          <a:xfrm>
            <a:off x="0" y="1232451"/>
            <a:ext cx="12192000" cy="50981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DEF9A66-37DE-554E-CDFA-FFC8F9C4A8B8}"/>
              </a:ext>
            </a:extLst>
          </p:cNvPr>
          <p:cNvSpPr txBox="1"/>
          <p:nvPr/>
        </p:nvSpPr>
        <p:spPr>
          <a:xfrm>
            <a:off x="2048669" y="1306851"/>
            <a:ext cx="8094662" cy="646331"/>
          </a:xfrm>
          <a:prstGeom prst="rect">
            <a:avLst/>
          </a:prstGeom>
          <a:noFill/>
        </p:spPr>
        <p:txBody>
          <a:bodyPr wrap="square" rtlCol="0">
            <a:spAutoFit/>
          </a:bodyPr>
          <a:lstStyle/>
          <a:p>
            <a:pPr algn="ctr"/>
            <a:r>
              <a:rPr lang="en-US" sz="3600" dirty="0">
                <a:solidFill>
                  <a:schemeClr val="tx2"/>
                </a:solidFill>
                <a:latin typeface="Arial"/>
                <a:cs typeface="Arial"/>
              </a:rPr>
              <a:t>2023 – Post Pandemic “Normal”</a:t>
            </a:r>
          </a:p>
        </p:txBody>
      </p:sp>
      <p:sp>
        <p:nvSpPr>
          <p:cNvPr id="2" name="Vertical Text Placeholder 2">
            <a:extLst>
              <a:ext uri="{FF2B5EF4-FFF2-40B4-BE49-F238E27FC236}">
                <a16:creationId xmlns:a16="http://schemas.microsoft.com/office/drawing/2014/main" id="{2C6DD423-8125-1E82-CD9B-3F9372C0D336}"/>
              </a:ext>
            </a:extLst>
          </p:cNvPr>
          <p:cNvSpPr txBox="1">
            <a:spLocks/>
          </p:cNvSpPr>
          <p:nvPr/>
        </p:nvSpPr>
        <p:spPr>
          <a:xfrm>
            <a:off x="1569962" y="2027582"/>
            <a:ext cx="9654630" cy="3818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sym typeface="Wingdings"/>
              </a:rPr>
              <a:t>Changing Faces Throughout ITS, Campus IT and the IT Industry</a:t>
            </a:r>
          </a:p>
          <a:p>
            <a:pPr marL="342900" indent="-342900" algn="l">
              <a:buFont typeface="Arial" panose="020B0604020202020204" pitchFamily="34" charset="0"/>
              <a:buChar char="•"/>
            </a:pPr>
            <a:r>
              <a:rPr lang="en-US" sz="2800" dirty="0">
                <a:sym typeface="Wingdings"/>
              </a:rPr>
              <a:t>Future of Work and IT Workforce</a:t>
            </a:r>
          </a:p>
          <a:p>
            <a:pPr marL="342900" indent="-342900" algn="l">
              <a:buFont typeface="Arial" panose="020B0604020202020204" pitchFamily="34" charset="0"/>
              <a:buChar char="•"/>
            </a:pPr>
            <a:r>
              <a:rPr lang="en-US" sz="2800" dirty="0">
                <a:sym typeface="Wingdings"/>
              </a:rPr>
              <a:t>Growing Our Own UH Systemwide Talent Pipeline – Long-Term Solution</a:t>
            </a:r>
          </a:p>
          <a:p>
            <a:pPr marL="342900" indent="-342900" algn="l">
              <a:buFont typeface="Arial" panose="020B0604020202020204" pitchFamily="34" charset="0"/>
              <a:buChar char="•"/>
            </a:pPr>
            <a:r>
              <a:rPr lang="en-US" sz="2800" dirty="0">
                <a:sym typeface="Wingdings"/>
              </a:rPr>
              <a:t>Infrastructure + Enterprise + Research</a:t>
            </a:r>
          </a:p>
          <a:p>
            <a:pPr marL="342900" indent="-342900" algn="l">
              <a:buFont typeface="Arial" panose="020B0604020202020204" pitchFamily="34" charset="0"/>
              <a:buChar char="•"/>
            </a:pPr>
            <a:r>
              <a:rPr lang="en-US" sz="2800" dirty="0">
                <a:sym typeface="Wingdings"/>
              </a:rPr>
              <a:t>Keeping the Lights On</a:t>
            </a:r>
          </a:p>
          <a:p>
            <a:pPr marL="342900" indent="-342900" algn="l">
              <a:buFont typeface="Arial" panose="020B0604020202020204" pitchFamily="34" charset="0"/>
              <a:buChar char="•"/>
            </a:pPr>
            <a:r>
              <a:rPr lang="en-US" sz="2800" dirty="0">
                <a:sym typeface="Wingdings"/>
              </a:rPr>
              <a:t>And Just In Case There’s Not Enough to Do … AI</a:t>
            </a:r>
          </a:p>
          <a:p>
            <a:pPr algn="l"/>
            <a:endParaRPr lang="en-US" sz="2000" dirty="0">
              <a:sym typeface="Wingdings"/>
            </a:endParaRPr>
          </a:p>
        </p:txBody>
      </p:sp>
    </p:spTree>
    <p:extLst>
      <p:ext uri="{BB962C8B-B14F-4D97-AF65-F5344CB8AC3E}">
        <p14:creationId xmlns:p14="http://schemas.microsoft.com/office/powerpoint/2010/main" val="39772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FFC2DD-BC80-0FC9-4AC0-7C221270ADDB}"/>
              </a:ext>
            </a:extLst>
          </p:cNvPr>
          <p:cNvPicPr>
            <a:picLocks noChangeAspect="1"/>
          </p:cNvPicPr>
          <p:nvPr/>
        </p:nvPicPr>
        <p:blipFill>
          <a:blip r:embed="rId3">
            <a:alphaModFix amt="25000"/>
          </a:blip>
          <a:stretch>
            <a:fillRect/>
          </a:stretch>
        </p:blipFill>
        <p:spPr>
          <a:xfrm>
            <a:off x="0" y="1232450"/>
            <a:ext cx="12192000" cy="5086857"/>
          </a:xfrm>
          <a:prstGeom prst="rect">
            <a:avLst/>
          </a:prstGeom>
        </p:spPr>
      </p:pic>
      <p:sp>
        <p:nvSpPr>
          <p:cNvPr id="6" name="TextBox 5">
            <a:extLst>
              <a:ext uri="{FF2B5EF4-FFF2-40B4-BE49-F238E27FC236}">
                <a16:creationId xmlns:a16="http://schemas.microsoft.com/office/drawing/2014/main" id="{36F402DC-BF3B-555C-8F15-0F22724D2312}"/>
              </a:ext>
            </a:extLst>
          </p:cNvPr>
          <p:cNvSpPr txBox="1"/>
          <p:nvPr/>
        </p:nvSpPr>
        <p:spPr>
          <a:xfrm>
            <a:off x="164123" y="128954"/>
            <a:ext cx="4295920" cy="369332"/>
          </a:xfrm>
          <a:prstGeom prst="rect">
            <a:avLst/>
          </a:prstGeom>
          <a:noFill/>
        </p:spPr>
        <p:txBody>
          <a:bodyPr wrap="none" rtlCol="0">
            <a:spAutoFit/>
          </a:bodyPr>
          <a:lstStyle/>
          <a:p>
            <a:r>
              <a:rPr lang="en-US" dirty="0" err="1">
                <a:solidFill>
                  <a:schemeClr val="bg1"/>
                </a:solidFill>
                <a:latin typeface="+mj-lt"/>
              </a:rPr>
              <a:t>Hawai</a:t>
            </a:r>
            <a:r>
              <a:rPr lang="en-US" dirty="0" err="1">
                <a:solidFill>
                  <a:schemeClr val="bg1"/>
                </a:solidFill>
              </a:rPr>
              <a:t>ʻ</a:t>
            </a:r>
            <a:r>
              <a:rPr lang="en-US" dirty="0" err="1">
                <a:solidFill>
                  <a:schemeClr val="bg1"/>
                </a:solidFill>
                <a:latin typeface="+mj-lt"/>
              </a:rPr>
              <a:t>i’s</a:t>
            </a:r>
            <a:r>
              <a:rPr lang="en-US" dirty="0">
                <a:solidFill>
                  <a:schemeClr val="bg1"/>
                </a:solidFill>
                <a:latin typeface="+mj-lt"/>
              </a:rPr>
              <a:t> University for Today and Tomorrow</a:t>
            </a:r>
          </a:p>
        </p:txBody>
      </p:sp>
      <p:sp>
        <p:nvSpPr>
          <p:cNvPr id="12" name="TextBox 11">
            <a:extLst>
              <a:ext uri="{FF2B5EF4-FFF2-40B4-BE49-F238E27FC236}">
                <a16:creationId xmlns:a16="http://schemas.microsoft.com/office/drawing/2014/main" id="{9DEF9A66-37DE-554E-CDFA-FFC8F9C4A8B8}"/>
              </a:ext>
            </a:extLst>
          </p:cNvPr>
          <p:cNvSpPr txBox="1"/>
          <p:nvPr/>
        </p:nvSpPr>
        <p:spPr>
          <a:xfrm>
            <a:off x="2048669" y="1306851"/>
            <a:ext cx="8094662" cy="646331"/>
          </a:xfrm>
          <a:prstGeom prst="rect">
            <a:avLst/>
          </a:prstGeom>
          <a:noFill/>
        </p:spPr>
        <p:txBody>
          <a:bodyPr wrap="square" rtlCol="0">
            <a:spAutoFit/>
          </a:bodyPr>
          <a:lstStyle/>
          <a:p>
            <a:pPr algn="ctr"/>
            <a:r>
              <a:rPr lang="en-US" sz="3600" dirty="0">
                <a:solidFill>
                  <a:schemeClr val="tx2"/>
                </a:solidFill>
                <a:latin typeface="Arial"/>
                <a:cs typeface="Arial"/>
              </a:rPr>
              <a:t>2024 – Looking Forward</a:t>
            </a:r>
          </a:p>
        </p:txBody>
      </p:sp>
      <p:sp>
        <p:nvSpPr>
          <p:cNvPr id="2" name="Vertical Text Placeholder 2">
            <a:extLst>
              <a:ext uri="{FF2B5EF4-FFF2-40B4-BE49-F238E27FC236}">
                <a16:creationId xmlns:a16="http://schemas.microsoft.com/office/drawing/2014/main" id="{2C6DD423-8125-1E82-CD9B-3F9372C0D336}"/>
              </a:ext>
            </a:extLst>
          </p:cNvPr>
          <p:cNvSpPr txBox="1">
            <a:spLocks/>
          </p:cNvSpPr>
          <p:nvPr/>
        </p:nvSpPr>
        <p:spPr>
          <a:xfrm>
            <a:off x="1730617" y="2122006"/>
            <a:ext cx="9056653" cy="381862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ym typeface="Wingdings"/>
              </a:rPr>
              <a:t>Focus + Value + Alignment</a:t>
            </a:r>
          </a:p>
          <a:p>
            <a:pPr marL="342900" indent="-342900" algn="l">
              <a:buFont typeface="Arial" panose="020B0604020202020204" pitchFamily="34" charset="0"/>
              <a:buChar char="•"/>
            </a:pPr>
            <a:r>
              <a:rPr lang="en-US" dirty="0">
                <a:sym typeface="Wingdings"/>
              </a:rPr>
              <a:t>Invest in Talent – INTERNAL + ENTRY LEVEL + STATEWIDE POOL</a:t>
            </a:r>
            <a:br>
              <a:rPr lang="en-US" dirty="0">
                <a:sym typeface="Wingdings"/>
              </a:rPr>
            </a:br>
            <a:r>
              <a:rPr lang="en-US" dirty="0">
                <a:sym typeface="Wingdings"/>
              </a:rPr>
              <a:t>(Remember Succession Planning!)</a:t>
            </a:r>
          </a:p>
          <a:p>
            <a:pPr marL="342900" indent="-342900" algn="l">
              <a:buFont typeface="Arial" panose="020B0604020202020204" pitchFamily="34" charset="0"/>
              <a:buChar char="•"/>
            </a:pPr>
            <a:r>
              <a:rPr lang="en-US" dirty="0">
                <a:sym typeface="Wingdings"/>
              </a:rPr>
              <a:t>Mission Critical 2024 NEW Projects</a:t>
            </a:r>
          </a:p>
          <a:p>
            <a:pPr marL="800100" lvl="1" indent="-342900" algn="l">
              <a:buFont typeface="Arial" panose="020B0604020202020204" pitchFamily="34" charset="0"/>
              <a:buChar char="•"/>
            </a:pPr>
            <a:r>
              <a:rPr lang="en-US" dirty="0">
                <a:sym typeface="Wingdings"/>
              </a:rPr>
              <a:t>LMS – It’s Time!</a:t>
            </a:r>
          </a:p>
          <a:p>
            <a:pPr marL="800100" lvl="1" indent="-342900" algn="l">
              <a:buFont typeface="Arial" panose="020B0604020202020204" pitchFamily="34" charset="0"/>
              <a:buChar char="•"/>
            </a:pPr>
            <a:r>
              <a:rPr lang="en-US" dirty="0">
                <a:sym typeface="Wingdings"/>
              </a:rPr>
              <a:t>Baselining Banner, Migration for KFS and ODS</a:t>
            </a:r>
          </a:p>
          <a:p>
            <a:pPr marL="800100" lvl="1" indent="-342900" algn="l">
              <a:buFont typeface="Arial" panose="020B0604020202020204" pitchFamily="34" charset="0"/>
              <a:buChar char="•"/>
            </a:pPr>
            <a:r>
              <a:rPr lang="en-US" dirty="0">
                <a:sym typeface="Wingdings"/>
              </a:rPr>
              <a:t>Expanding Research Engagement</a:t>
            </a:r>
          </a:p>
          <a:p>
            <a:pPr marL="800100" lvl="1" indent="-342900" algn="l">
              <a:buFont typeface="Arial" panose="020B0604020202020204" pitchFamily="34" charset="0"/>
              <a:buChar char="•"/>
            </a:pPr>
            <a:r>
              <a:rPr lang="en-US" dirty="0">
                <a:sym typeface="Wingdings"/>
              </a:rPr>
              <a:t>Working with the “new” Google</a:t>
            </a:r>
          </a:p>
          <a:p>
            <a:pPr marL="800100" lvl="1" indent="-342900" algn="l">
              <a:buFont typeface="Arial" panose="020B0604020202020204" pitchFamily="34" charset="0"/>
              <a:buChar char="•"/>
            </a:pPr>
            <a:r>
              <a:rPr lang="en-US" dirty="0">
                <a:sym typeface="Wingdings"/>
              </a:rPr>
              <a:t>Infrastructure Mixed Private Cloud</a:t>
            </a:r>
          </a:p>
          <a:p>
            <a:pPr marL="800100" lvl="1" indent="-342900" algn="l">
              <a:buFont typeface="Arial" panose="020B0604020202020204" pitchFamily="34" charset="0"/>
              <a:buChar char="•"/>
            </a:pPr>
            <a:r>
              <a:rPr lang="en-US" dirty="0">
                <a:sym typeface="Wingdings"/>
              </a:rPr>
              <a:t>Institutional AI – Building Talent and Resource Pool</a:t>
            </a:r>
          </a:p>
          <a:p>
            <a:pPr marL="800100" lvl="1" indent="-342900" algn="l">
              <a:buFont typeface="Arial" panose="020B0604020202020204" pitchFamily="34" charset="0"/>
              <a:buChar char="•"/>
            </a:pPr>
            <a:r>
              <a:rPr lang="en-US" dirty="0">
                <a:sym typeface="Wingdings"/>
              </a:rPr>
              <a:t>Security-Security-Security + Compliance</a:t>
            </a:r>
          </a:p>
          <a:p>
            <a:pPr marL="342900" indent="-342900" algn="l">
              <a:buFont typeface="Arial" panose="020B0604020202020204" pitchFamily="34" charset="0"/>
              <a:buChar char="•"/>
            </a:pPr>
            <a:r>
              <a:rPr lang="en-US" dirty="0">
                <a:sym typeface="Wingdings"/>
              </a:rPr>
              <a:t>AND, Continuing to Keep the Lights On + Our SECOND Decade @ ITC</a:t>
            </a:r>
          </a:p>
          <a:p>
            <a:pPr algn="l"/>
            <a:endParaRPr lang="en-US" sz="2000" dirty="0">
              <a:sym typeface="Wingdings"/>
            </a:endParaRPr>
          </a:p>
        </p:txBody>
      </p:sp>
    </p:spTree>
    <p:extLst>
      <p:ext uri="{BB962C8B-B14F-4D97-AF65-F5344CB8AC3E}">
        <p14:creationId xmlns:p14="http://schemas.microsoft.com/office/powerpoint/2010/main" val="6282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dissolve">
                                      <p:cBhvr>
                                        <p:cTn id="20" dur="500"/>
                                        <p:tgtEl>
                                          <p:spTgt spid="2">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dissolve">
                                      <p:cBhvr>
                                        <p:cTn id="26" dur="500"/>
                                        <p:tgtEl>
                                          <p:spTgt spid="2">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dissolve">
                                      <p:cBhvr>
                                        <p:cTn id="29" dur="500"/>
                                        <p:tgtEl>
                                          <p:spTgt spid="2">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dissolve">
                                      <p:cBhvr>
                                        <p:cTn id="32" dur="500"/>
                                        <p:tgtEl>
                                          <p:spTgt spid="2">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dissolve">
                                      <p:cBhvr>
                                        <p:cTn id="35" dur="500"/>
                                        <p:tgtEl>
                                          <p:spTgt spid="2">
                                            <p:txEl>
                                              <p:pRg st="8" end="8"/>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dissolve">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dissolve">
                                      <p:cBhvr>
                                        <p:cTn id="4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17618</TotalTime>
  <Words>1901</Words>
  <Application>Microsoft Macintosh PowerPoint</Application>
  <PresentationFormat>Widescreen</PresentationFormat>
  <Paragraphs>209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Roboto</vt:lpstr>
      <vt:lpstr>Wingdings</vt:lpstr>
      <vt:lpstr>Office Theme</vt:lpstr>
      <vt:lpstr>Welcome! University of Hawaiʻi State of ITS 2024 Mid-Year ITACW</vt:lpstr>
      <vt:lpstr>2024 State-of-ITS and Mid-Year ITACW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Forum – Q&amp;A  Drop questions in the Q&amp;A box We’ll try to keep up!</vt:lpstr>
      <vt:lpstr>LMS Migration Dr. Gloria Niles, Director, Online Learning  Drum Roll Please …</vt:lpstr>
      <vt:lpstr>Projected Brightspace by D2L Implementation Strategy</vt:lpstr>
      <vt:lpstr>10 Minute Break</vt:lpstr>
      <vt:lpstr>UH System Strategic Plan https://www.hawaii.edu/strategic-plan/</vt:lpstr>
      <vt:lpstr>PowerPoint Presentation</vt:lpstr>
      <vt:lpstr>ITS Strategy – Align</vt:lpstr>
      <vt:lpstr>ITS Strategy – Align and Execute</vt:lpstr>
      <vt:lpstr>Shared ITS Strategy Collaboration  https://docs.google.com/document/d/1vP0qxi15AdHQEdtavx9PILtRwooc-tZCVhJrWB1pRG0/edit?usp=sharing  Please Join Us in the Document</vt:lpstr>
      <vt:lpstr>InfoSec + Data Governance</vt:lpstr>
      <vt:lpstr>PowerPoint Presentation</vt:lpstr>
      <vt:lpstr>PowerPoint Presentation</vt:lpstr>
      <vt:lpstr>ITS Strategic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University of Hawai`i IT All-Campus Workshop</dc:title>
  <dc:creator>Microsoft Office User</dc:creator>
  <cp:lastModifiedBy>Microsoft Office User</cp:lastModifiedBy>
  <cp:revision>20</cp:revision>
  <cp:lastPrinted>2023-07-28T03:38:30Z</cp:lastPrinted>
  <dcterms:created xsi:type="dcterms:W3CDTF">2023-07-19T18:48:23Z</dcterms:created>
  <dcterms:modified xsi:type="dcterms:W3CDTF">2024-01-23T04:04:13Z</dcterms:modified>
</cp:coreProperties>
</file>