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2192000" cy="6858000"/>
  <p:notesSz cx="6858000" cy="9144000"/>
  <p:embeddedFontLst>
    <p:embeddedFont>
      <p:font typeface="Inter" panose="02000503000000020004" pitchFamily="2" charset="0"/>
      <p:regular r:id="rId64"/>
      <p:bold r:id="rId65"/>
    </p:embeddedFont>
    <p:embeddedFont>
      <p:font typeface="Inter Black" panose="02000503000000020004" pitchFamily="2" charset="0"/>
      <p:bold r:id="rId66"/>
    </p:embeddedFont>
    <p:embeddedFont>
      <p:font typeface="Montserrat" pitchFamily="2" charset="77"/>
      <p:regular r:id="rId67"/>
      <p:bold r:id="rId68"/>
      <p:italic r:id="rId69"/>
      <p:boldItalic r:id="rId70"/>
    </p:embeddedFont>
    <p:embeddedFont>
      <p:font typeface="Nunito Sans" pitchFamily="2" charset="77"/>
      <p:regular r:id="rId71"/>
      <p:bold r:id="rId72"/>
      <p:boldItalic r:id="rId73"/>
    </p:embeddedFont>
    <p:embeddedFont>
      <p:font typeface="Roboto" panose="02000000000000000000" pitchFamily="2" charset="0"/>
      <p:regular r:id="rId74"/>
      <p:bold r:id="rId75"/>
      <p:italic r:id="rId76"/>
      <p:boldItalic r:id="rId77"/>
    </p:embeddedFont>
    <p:embeddedFont>
      <p:font typeface="Tahoma" panose="020B0604030504040204" pitchFamily="34" charset="0"/>
      <p:regular r:id="rId78"/>
      <p:bold r:id="rId79"/>
    </p:embeddedFont>
    <p:embeddedFont>
      <p:font typeface="Verdana" panose="020B060403050404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jQdfDqDpm9SVJgJ5LF/+sV8yYw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D146F8-4324-4FD6-9224-D054F5F7342E}">
  <a:tblStyle styleId="{D4D146F8-4324-4FD6-9224-D054F5F7342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30"/>
  </p:normalViewPr>
  <p:slideViewPr>
    <p:cSldViewPr snapToGrid="0">
      <p:cViewPr varScale="1">
        <p:scale>
          <a:sx n="118" d="100"/>
          <a:sy n="118" d="100"/>
        </p:scale>
        <p:origin x="6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de8fbb0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ede8fbb0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88dc2a3fd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788dc2a3fd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88dc2a3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788dc2a3f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c95a803e24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c95a803e24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Ron End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95a803e24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c95a803e24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9e9ed76fc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19e9ed76fc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95a803e24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c95a803e24_1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ee4e7b606d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ee4e7b606d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ee4e7b606d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ee4e7b606d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2ee4e7b606d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de8fbb0be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ede8fbb0be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787fec043b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787fec043b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ee4e7b606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ee4e7b606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ee4e7b606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ee4e7b606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ee4e7b606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ee4e7b606d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ee4e7b606d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ee4e7b606d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88dc2a3fd_0_2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788dc2a3fd_0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88dc2a3fd_0_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2788dc2a3fd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788dc2a3fd_0_2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2788dc2a3fd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788dc2a3fd_0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2788dc2a3fd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788dc2a3fd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788dc2a3fd_0_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788dc2a3fd_0_3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2788dc2a3fd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788dc2a3fd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g2788dc2a3fd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88dc2a3fd_0_4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2788dc2a3fd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788dc2a3fd_0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2788dc2a3fd_0_4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Play"/>
              <a:buAutoNum type="arabicPeriod"/>
            </a:pPr>
            <a:r>
              <a:rPr lang="en"/>
              <a:t>Shows how the members in each of the themes are distributed at multiple locations and islands</a:t>
            </a:r>
            <a:endParaRPr/>
          </a:p>
          <a:p>
            <a:pPr marL="228600" lvl="0" indent="-228600" algn="l" rtl="0">
              <a:spcBef>
                <a:spcPts val="0"/>
              </a:spcBef>
              <a:spcAft>
                <a:spcPts val="0"/>
              </a:spcAft>
              <a:buClr>
                <a:schemeClr val="dk1"/>
              </a:buClr>
              <a:buSzPts val="1200"/>
              <a:buFont typeface="Play"/>
              <a:buAutoNum type="arabicPeriod"/>
            </a:pPr>
            <a:r>
              <a:rPr lang="en"/>
              <a:t>This is necessary to ensure weʻre building capacity for all of Hawaiʻi not just Oahu</a:t>
            </a:r>
            <a:endParaRPr/>
          </a:p>
          <a:p>
            <a:pPr marL="228600" lvl="0" indent="-228600" algn="l" rtl="0">
              <a:spcBef>
                <a:spcPts val="0"/>
              </a:spcBef>
              <a:spcAft>
                <a:spcPts val="0"/>
              </a:spcAft>
              <a:buClr>
                <a:schemeClr val="dk1"/>
              </a:buClr>
              <a:buSzPts val="1200"/>
              <a:buFont typeface="Play"/>
              <a:buAutoNum type="arabicPeriod"/>
            </a:pPr>
            <a:r>
              <a:rPr lang="en"/>
              <a:t>Also these islands are where we are deploying sensors so that we are able paint a clearer picture of how climate change will impact us</a:t>
            </a:r>
            <a:endParaRPr/>
          </a:p>
          <a:p>
            <a:pPr marL="228600" lvl="0" indent="-152400" algn="l" rtl="0">
              <a:spcBef>
                <a:spcPts val="0"/>
              </a:spcBef>
              <a:spcAft>
                <a:spcPts val="0"/>
              </a:spcAft>
              <a:buClr>
                <a:schemeClr val="dk1"/>
              </a:buClr>
              <a:buSzPts val="1200"/>
              <a:buFont typeface="Play"/>
              <a:buNone/>
            </a:pPr>
            <a:endParaRPr/>
          </a:p>
          <a:p>
            <a:pPr marL="228600" lvl="0" indent="-228600" algn="l" rtl="0">
              <a:spcBef>
                <a:spcPts val="0"/>
              </a:spcBef>
              <a:spcAft>
                <a:spcPts val="0"/>
              </a:spcAft>
              <a:buClr>
                <a:schemeClr val="dk1"/>
              </a:buClr>
              <a:buSzPts val="1200"/>
              <a:buFont typeface="Play"/>
              <a:buAutoNum type="arabicPeriod"/>
            </a:pPr>
            <a:r>
              <a:rPr lang="en"/>
              <a:t>But this picture does not capture the fact that we are the most isolated populated land mass in the world.</a:t>
            </a:r>
            <a:endParaRPr/>
          </a:p>
          <a:p>
            <a:pPr marL="228600" lvl="0" indent="-228600" algn="l" rtl="0">
              <a:spcBef>
                <a:spcPts val="0"/>
              </a:spcBef>
              <a:spcAft>
                <a:spcPts val="0"/>
              </a:spcAft>
              <a:buClr>
                <a:schemeClr val="dk1"/>
              </a:buClr>
              <a:buSzPts val="1200"/>
              <a:buFont typeface="Play"/>
              <a:buAutoNum type="arabicPeriod"/>
            </a:pPr>
            <a:r>
              <a:rPr lang="en"/>
              <a:t>That means when things go bad due to climate change we don’t have much in the way of a plan B.</a:t>
            </a:r>
            <a:endParaRPr/>
          </a:p>
          <a:p>
            <a:pPr marL="228600" lvl="0" indent="-228600" algn="l" rtl="0">
              <a:spcBef>
                <a:spcPts val="0"/>
              </a:spcBef>
              <a:spcAft>
                <a:spcPts val="0"/>
              </a:spcAft>
              <a:buClr>
                <a:schemeClr val="dk1"/>
              </a:buClr>
              <a:buSzPts val="1200"/>
              <a:buFont typeface="Play"/>
              <a:buAutoNum type="arabicPeriod"/>
            </a:pPr>
            <a:r>
              <a:rPr lang="en"/>
              <a:t>Hawaiʻi has no redundant energy systems like on the mainland.</a:t>
            </a:r>
            <a:endParaRPr/>
          </a:p>
          <a:p>
            <a:pPr marL="228600" lvl="0" indent="-228600" algn="l" rtl="0">
              <a:spcBef>
                <a:spcPts val="0"/>
              </a:spcBef>
              <a:spcAft>
                <a:spcPts val="0"/>
              </a:spcAft>
              <a:buClr>
                <a:schemeClr val="dk1"/>
              </a:buClr>
              <a:buSzPts val="1200"/>
              <a:buFont typeface="Play"/>
              <a:buAutoNum type="arabicPeriod"/>
            </a:pPr>
            <a:r>
              <a:rPr lang="en"/>
              <a:t>If a tsunami or a hurricane knocks out our port we only have 1 week of food.</a:t>
            </a:r>
            <a:endParaRPr/>
          </a:p>
          <a:p>
            <a:pPr marL="228600" lvl="0" indent="-228600" algn="l" rtl="0">
              <a:spcBef>
                <a:spcPts val="0"/>
              </a:spcBef>
              <a:spcAft>
                <a:spcPts val="0"/>
              </a:spcAft>
              <a:buClr>
                <a:schemeClr val="dk1"/>
              </a:buClr>
              <a:buSzPts val="1200"/>
              <a:buFont typeface="Play"/>
              <a:buAutoNum type="arabicPeriod"/>
            </a:pPr>
            <a:r>
              <a:rPr lang="en"/>
              <a:t>Even though we are surrounded by ocean, most of our freshwater comes from aquifers. And surprising to most, Hawaiʻi is currently facing drought conditions.</a:t>
            </a:r>
            <a:endParaRPr/>
          </a:p>
          <a:p>
            <a:pPr marL="228600" lvl="0" indent="-228600" algn="l" rtl="0">
              <a:spcBef>
                <a:spcPts val="0"/>
              </a:spcBef>
              <a:spcAft>
                <a:spcPts val="0"/>
              </a:spcAft>
              <a:buClr>
                <a:schemeClr val="dk1"/>
              </a:buClr>
              <a:buSzPts val="1200"/>
              <a:buFont typeface="Play"/>
              <a:buAutoNum type="arabicPeriod"/>
            </a:pPr>
            <a:r>
              <a:rPr lang="en"/>
              <a:t>So the change HI project really comes at a pivotal moment for Hawaiʻi, where critical research, training and outreach is necessary to help us deal with climate change.</a:t>
            </a:r>
            <a:endParaRPr/>
          </a:p>
          <a:p>
            <a:pPr marL="228600" lvl="0" indent="-152400" algn="l" rtl="0">
              <a:spcBef>
                <a:spcPts val="0"/>
              </a:spcBef>
              <a:spcAft>
                <a:spcPts val="0"/>
              </a:spcAft>
              <a:buClr>
                <a:schemeClr val="dk1"/>
              </a:buClr>
              <a:buSzPts val="1200"/>
              <a:buFont typeface="Play"/>
              <a:buNone/>
            </a:pPr>
            <a:endParaRPr/>
          </a:p>
          <a:p>
            <a:pPr marL="228600" lvl="0" indent="-152400" algn="l" rtl="0">
              <a:spcBef>
                <a:spcPts val="0"/>
              </a:spcBef>
              <a:spcAft>
                <a:spcPts val="0"/>
              </a:spcAft>
              <a:buClr>
                <a:schemeClr val="dk1"/>
              </a:buClr>
              <a:buSzPts val="1200"/>
              <a:buFont typeface="Play"/>
              <a:buNone/>
            </a:pPr>
            <a:endParaRPr/>
          </a:p>
        </p:txBody>
      </p:sp>
      <p:sp>
        <p:nvSpPr>
          <p:cNvPr id="566" name="Google Shape;566;g2788dc2a3fd_0_4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788dc2a3fd_0_4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g2788dc2a3fd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788dc2a3fd_0_8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g2788dc2a3fd_0_8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788dc2a3fd_0_8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2788dc2a3fd_0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788dc2a3fd_0_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788dc2a3fd_0_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2788dc2a3fd_0_8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788dc2a3fd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788dc2a3fd_0_8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2788dc2a3fd_0_8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ee4e7b606d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ee4e7b606d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g2ee4e7b606d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e4e7b606d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ee4e7b606d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ee4e7b606d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ee4e7b606d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2ee4e7b606d_0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788dc2a3fd_0_6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g2788dc2a3fd_0_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ee4e7b606d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ee4e7b606d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g2ee4e7b606d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c9907c666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2c9907c666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29a13fc88e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229a13fc88e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788dc2a3fd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788dc2a3fd_0_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788dc2a3fd_0_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788dc2a3fd_0_7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787fec043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2787fec043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ee4e7b606d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2ee4e7b606d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787fec043b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2787fec043b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ee4e7b606d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ee4e7b606d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ee4e7b606d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ee4e7b606d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2ee4e7b606d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787fec043b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2787fec043b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788dc2a3fd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g2788dc2a3fd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788dc2a3fd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2788dc2a3fd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788dc2a3f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2788dc2a3fd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788dc2a3fd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2788dc2a3fd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788dc2a3f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2788dc2a3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ede8fbb0be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2ede8fbb0be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29a13fc88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g229a13fc88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788dc2a3fd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2788dc2a3fd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2788dc2a3fd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g2788dc2a3fd_0_9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788dc2a3fd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2788dc2a3fd_0_9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787fec043b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2787fec043b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95a803e24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c95a803e24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787fec043b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2787fec043b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a:spLocks noGrp="1"/>
          </p:cNvSpPr>
          <p:nvPr>
            <p:ph type="pic" idx="2"/>
          </p:nvPr>
        </p:nvSpPr>
        <p:spPr>
          <a:xfrm>
            <a:off x="5183188" y="987425"/>
            <a:ext cx="6172200" cy="4873625"/>
          </a:xfrm>
          <a:prstGeom prst="rect">
            <a:avLst/>
          </a:prstGeom>
          <a:noFill/>
          <a:ln>
            <a:noFill/>
          </a:ln>
        </p:spPr>
      </p:sp>
      <p:sp>
        <p:nvSpPr>
          <p:cNvPr id="77" name="Google Shape;77;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24" name="Google Shape;24;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28" name="Google Shape;28;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29" name="Google Shape;29;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jetstream-cloud.org/" TargetMode="External"/><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access-ci.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hawaii.edu/hcdp" TargetMode="External"/><Relationship Id="rId5" Type="http://schemas.openxmlformats.org/officeDocument/2006/relationships/hyperlink" Target="https://bh808.hawaii.gov/"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hyperlink" Target="https://www.hawaii.edu/news/2023/10/02/nsf-rapid-grants-maui/"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energy.gov/articles/doe-announces-264-million-basic-research-support-energy-earthshotstm"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pisale.bitbucket.io/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35.png"/><Relationship Id="rId12"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9.jpg"/><Relationship Id="rId5" Type="http://schemas.openxmlformats.org/officeDocument/2006/relationships/image" Target="../media/image46.png"/><Relationship Id="rId10" Type="http://schemas.openxmlformats.org/officeDocument/2006/relationships/image" Target="../media/image48.jpg"/><Relationship Id="rId4" Type="http://schemas.openxmlformats.org/officeDocument/2006/relationships/image" Target="../media/image45.png"/><Relationship Id="rId9" Type="http://schemas.openxmlformats.org/officeDocument/2006/relationships/image" Target="../media/image4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52.png"/><Relationship Id="rId7"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35.png"/><Relationship Id="rId10" Type="http://schemas.openxmlformats.org/officeDocument/2006/relationships/image" Target="../media/image50.jpg"/><Relationship Id="rId4" Type="http://schemas.openxmlformats.org/officeDocument/2006/relationships/image" Target="../media/image38.png"/><Relationship Id="rId9" Type="http://schemas.openxmlformats.org/officeDocument/2006/relationships/image" Target="../media/image47.jpg"/></Relationships>
</file>

<file path=ppt/slides/_rels/slide3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4.png"/><Relationship Id="rId11" Type="http://schemas.openxmlformats.org/officeDocument/2006/relationships/image" Target="../media/image50.jpg"/><Relationship Id="rId5" Type="http://schemas.openxmlformats.org/officeDocument/2006/relationships/image" Target="../media/image43.png"/><Relationship Id="rId10" Type="http://schemas.openxmlformats.org/officeDocument/2006/relationships/image" Target="../media/image49.jpg"/><Relationship Id="rId4" Type="http://schemas.openxmlformats.org/officeDocument/2006/relationships/image" Target="../media/image35.png"/><Relationship Id="rId9" Type="http://schemas.openxmlformats.org/officeDocument/2006/relationships/image" Target="../media/image48.jp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8.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43.png"/><Relationship Id="rId10" Type="http://schemas.openxmlformats.org/officeDocument/2006/relationships/image" Target="../media/image60.png"/><Relationship Id="rId4" Type="http://schemas.openxmlformats.org/officeDocument/2006/relationships/image" Target="../media/image35.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hyperlink" Target="http://hawaii.edu/epscor" TargetMode="External"/><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hyperlink" Target="https://change-hi.github.io/archive-2022-2023/modules/" TargetMode="External"/><Relationship Id="rId4" Type="http://schemas.openxmlformats.org/officeDocument/2006/relationships/hyperlink" Target="https://www.hawaii.edu/climate-data-porta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datascience.hawaii.edu/news-2/"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hyperlink" Target="https://go.hawaii.edu/3LF" TargetMode="External"/><Relationship Id="rId4" Type="http://schemas.openxmlformats.org/officeDocument/2006/relationships/hyperlink" Target="https://www.youtube.com/@hawaiidatascienceinstitute6736"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edu.google.com/programs/credits/training/?modal_active=none"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datascience.hawaii.edu"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go.hawaii.edu/G6V" TargetMode="External"/><Relationship Id="rId4" Type="http://schemas.openxmlformats.org/officeDocument/2006/relationships/hyperlink" Target="mailto:itsci@hawaii.edu"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p:cNvPicPr preferRelativeResize="0"/>
          <p:nvPr/>
        </p:nvPicPr>
        <p:blipFill rotWithShape="1">
          <a:blip r:embed="rId3">
            <a:alphaModFix amt="48000"/>
          </a:blip>
          <a:srcRect t="8751" b="6852"/>
          <a:stretch/>
        </p:blipFill>
        <p:spPr>
          <a:xfrm>
            <a:off x="0" y="-6359"/>
            <a:ext cx="12192004" cy="6858001"/>
          </a:xfrm>
          <a:prstGeom prst="rect">
            <a:avLst/>
          </a:prstGeom>
          <a:noFill/>
          <a:ln>
            <a:noFill/>
          </a:ln>
        </p:spPr>
      </p:pic>
      <p:sp>
        <p:nvSpPr>
          <p:cNvPr id="98" name="Google Shape;98;p1"/>
          <p:cNvSpPr/>
          <p:nvPr/>
        </p:nvSpPr>
        <p:spPr>
          <a:xfrm>
            <a:off x="0" y="2539584"/>
            <a:ext cx="12192000" cy="17128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9" name="Google Shape;99;p1"/>
          <p:cNvSpPr txBox="1">
            <a:spLocks noGrp="1"/>
          </p:cNvSpPr>
          <p:nvPr>
            <p:ph type="ctrTitle"/>
          </p:nvPr>
        </p:nvSpPr>
        <p:spPr>
          <a:xfrm>
            <a:off x="0" y="2539475"/>
            <a:ext cx="12192000" cy="1712700"/>
          </a:xfrm>
          <a:prstGeom prst="rect">
            <a:avLst/>
          </a:prstGeom>
          <a:noFill/>
          <a:ln>
            <a:noFill/>
          </a:ln>
        </p:spPr>
        <p:txBody>
          <a:bodyPr spcFirstLastPara="1" wrap="square" lIns="121900" tIns="121900" rIns="121900" bIns="121900" anchor="ctr" anchorCtr="0">
            <a:normAutofit/>
          </a:bodyPr>
          <a:lstStyle/>
          <a:p>
            <a:pPr marL="0" lvl="0" indent="0" algn="ctr" rtl="0">
              <a:lnSpc>
                <a:spcPct val="115000"/>
              </a:lnSpc>
              <a:spcBef>
                <a:spcPts val="0"/>
              </a:spcBef>
              <a:spcAft>
                <a:spcPts val="0"/>
              </a:spcAft>
              <a:buClr>
                <a:srgbClr val="073763"/>
              </a:buClr>
              <a:buSzPts val="3600"/>
              <a:buFont typeface="Montserrat"/>
              <a:buNone/>
            </a:pPr>
            <a:r>
              <a:rPr lang="en" sz="3600" b="1">
                <a:solidFill>
                  <a:srgbClr val="073763"/>
                </a:solidFill>
                <a:latin typeface="Montserrat"/>
                <a:ea typeface="Montserrat"/>
                <a:cs typeface="Montserrat"/>
                <a:sym typeface="Montserrat"/>
              </a:rPr>
              <a:t>Information Technology Services</a:t>
            </a:r>
            <a:br>
              <a:rPr lang="en" sz="4533" b="1">
                <a:solidFill>
                  <a:srgbClr val="1C4587"/>
                </a:solidFill>
                <a:latin typeface="Montserrat"/>
                <a:ea typeface="Montserrat"/>
                <a:cs typeface="Montserrat"/>
                <a:sym typeface="Montserrat"/>
              </a:rPr>
            </a:br>
            <a:r>
              <a:rPr lang="en" sz="4533" b="1">
                <a:solidFill>
                  <a:srgbClr val="1C4587"/>
                </a:solidFill>
                <a:latin typeface="Montserrat"/>
                <a:ea typeface="Montserrat"/>
                <a:cs typeface="Montserrat"/>
                <a:sym typeface="Montserrat"/>
              </a:rPr>
              <a:t>CYBERINFRASTRUCTURE</a:t>
            </a:r>
            <a:endParaRPr sz="2933" b="1">
              <a:solidFill>
                <a:srgbClr val="073763"/>
              </a:solidFill>
            </a:endParaRPr>
          </a:p>
        </p:txBody>
      </p:sp>
      <p:sp>
        <p:nvSpPr>
          <p:cNvPr id="100" name="Google Shape;100;p1"/>
          <p:cNvSpPr txBox="1">
            <a:spLocks noGrp="1"/>
          </p:cNvSpPr>
          <p:nvPr>
            <p:ph type="subTitle" idx="1"/>
          </p:nvPr>
        </p:nvSpPr>
        <p:spPr>
          <a:xfrm>
            <a:off x="2311600" y="4648050"/>
            <a:ext cx="7568700" cy="1485600"/>
          </a:xfrm>
          <a:prstGeom prst="rect">
            <a:avLst/>
          </a:prstGeom>
          <a:solidFill>
            <a:srgbClr val="ECECEB"/>
          </a:solid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100"/>
              <a:buNone/>
            </a:pPr>
            <a:r>
              <a:rPr lang="en" sz="2300" b="1">
                <a:solidFill>
                  <a:srgbClr val="1C4587"/>
                </a:solidFill>
              </a:rPr>
              <a:t>Dr. Sean Cleveland</a:t>
            </a:r>
            <a:endParaRPr sz="2300" b="1">
              <a:solidFill>
                <a:srgbClr val="1C4587"/>
              </a:solidFill>
            </a:endParaRPr>
          </a:p>
          <a:p>
            <a:pPr marL="0" lvl="0" indent="0" algn="ctr" rtl="0">
              <a:lnSpc>
                <a:spcPct val="90000"/>
              </a:lnSpc>
              <a:spcBef>
                <a:spcPts val="0"/>
              </a:spcBef>
              <a:spcAft>
                <a:spcPts val="0"/>
              </a:spcAft>
              <a:buClr>
                <a:srgbClr val="1C4587"/>
              </a:buClr>
              <a:buSzPts val="2267"/>
              <a:buNone/>
            </a:pPr>
            <a:r>
              <a:rPr lang="en" sz="2300" b="1" u="sng">
                <a:solidFill>
                  <a:srgbClr val="1C4587"/>
                </a:solidFill>
              </a:rPr>
              <a:t>Acting Director of Cyberinfrastructure </a:t>
            </a:r>
            <a:endParaRPr sz="2300" b="1" u="sng">
              <a:solidFill>
                <a:srgbClr val="1C4587"/>
              </a:solidFill>
            </a:endParaRPr>
          </a:p>
          <a:p>
            <a:pPr marL="0" lvl="0" indent="0" algn="ctr" rtl="0">
              <a:lnSpc>
                <a:spcPct val="90000"/>
              </a:lnSpc>
              <a:spcBef>
                <a:spcPts val="0"/>
              </a:spcBef>
              <a:spcAft>
                <a:spcPts val="0"/>
              </a:spcAft>
              <a:buClr>
                <a:srgbClr val="1C4587"/>
              </a:buClr>
              <a:buSzPts val="2267"/>
              <a:buNone/>
            </a:pPr>
            <a:endParaRPr sz="2300" b="1">
              <a:solidFill>
                <a:srgbClr val="1C4587"/>
              </a:solidFill>
            </a:endParaRPr>
          </a:p>
        </p:txBody>
      </p:sp>
      <p:pic>
        <p:nvPicPr>
          <p:cNvPr id="101" name="Google Shape;101;p1"/>
          <p:cNvPicPr preferRelativeResize="0"/>
          <p:nvPr/>
        </p:nvPicPr>
        <p:blipFill rotWithShape="1">
          <a:blip r:embed="rId4">
            <a:alphaModFix/>
          </a:blip>
          <a:srcRect/>
          <a:stretch/>
        </p:blipFill>
        <p:spPr>
          <a:xfrm>
            <a:off x="5233987" y="238910"/>
            <a:ext cx="1724025" cy="190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ede8fbb0be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188" name="Google Shape;188;g2ede8fbb0be_0_0"/>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89" name="Google Shape;189;g2ede8fbb0be_0_0"/>
          <p:cNvSpPr txBox="1">
            <a:spLocks noGrp="1"/>
          </p:cNvSpPr>
          <p:nvPr>
            <p:ph type="title"/>
          </p:nvPr>
        </p:nvSpPr>
        <p:spPr>
          <a:xfrm>
            <a:off x="415600" y="514800"/>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4000" b="1">
                <a:solidFill>
                  <a:srgbClr val="1C4587"/>
                </a:solidFill>
                <a:latin typeface="Montserrat"/>
                <a:ea typeface="Montserrat"/>
                <a:cs typeface="Montserrat"/>
                <a:sym typeface="Montserrat"/>
              </a:rPr>
              <a:t>We Support Science</a:t>
            </a:r>
            <a:endParaRPr sz="3866" b="1">
              <a:solidFill>
                <a:srgbClr val="1C4587"/>
              </a:solidFill>
              <a:latin typeface="Montserrat"/>
              <a:ea typeface="Montserrat"/>
              <a:cs typeface="Montserrat"/>
              <a:sym typeface="Montserrat"/>
            </a:endParaRPr>
          </a:p>
        </p:txBody>
      </p:sp>
      <p:sp>
        <p:nvSpPr>
          <p:cNvPr id="190" name="Google Shape;190;g2ede8fbb0be_0_0"/>
          <p:cNvSpPr txBox="1">
            <a:spLocks noGrp="1"/>
          </p:cNvSpPr>
          <p:nvPr>
            <p:ph type="body" idx="4294967295"/>
          </p:nvPr>
        </p:nvSpPr>
        <p:spPr>
          <a:xfrm>
            <a:off x="160725" y="1590000"/>
            <a:ext cx="11807700" cy="4872600"/>
          </a:xfrm>
          <a:prstGeom prst="rect">
            <a:avLst/>
          </a:prstGeom>
          <a:noFill/>
          <a:ln>
            <a:noFill/>
          </a:ln>
        </p:spPr>
        <p:txBody>
          <a:bodyPr spcFirstLastPara="1" wrap="square" lIns="121900" tIns="121900" rIns="121900" bIns="121900" anchor="t" anchorCtr="0">
            <a:noAutofit/>
          </a:bodyPr>
          <a:lstStyle/>
          <a:p>
            <a:pPr marL="914400" lvl="1" indent="-497395" algn="l" rtl="0">
              <a:lnSpc>
                <a:spcPct val="115000"/>
              </a:lnSpc>
              <a:spcBef>
                <a:spcPts val="0"/>
              </a:spcBef>
              <a:spcAft>
                <a:spcPts val="0"/>
              </a:spcAft>
              <a:buSzPts val="4233"/>
              <a:buChar char="•"/>
            </a:pPr>
            <a:r>
              <a:rPr lang="en" sz="4233" b="1"/>
              <a:t>435 </a:t>
            </a:r>
            <a:r>
              <a:rPr lang="en" sz="4233"/>
              <a:t>Active Researchers last year used Mana to support their science</a:t>
            </a:r>
            <a:endParaRPr sz="4233"/>
          </a:p>
          <a:p>
            <a:pPr marL="914400" lvl="1" indent="-497395" algn="l" rtl="0">
              <a:lnSpc>
                <a:spcPct val="115000"/>
              </a:lnSpc>
              <a:spcBef>
                <a:spcPts val="0"/>
              </a:spcBef>
              <a:spcAft>
                <a:spcPts val="0"/>
              </a:spcAft>
              <a:buSzPts val="4233"/>
              <a:buChar char="•"/>
            </a:pPr>
            <a:r>
              <a:rPr lang="en" sz="4233"/>
              <a:t>From </a:t>
            </a:r>
            <a:r>
              <a:rPr lang="en" sz="4233" b="1"/>
              <a:t>128 </a:t>
            </a:r>
            <a:r>
              <a:rPr lang="en" sz="4233"/>
              <a:t>Departments across </a:t>
            </a:r>
            <a:r>
              <a:rPr lang="en" sz="4233" b="1"/>
              <a:t>8 </a:t>
            </a:r>
            <a:r>
              <a:rPr lang="en" sz="4233"/>
              <a:t>Disciplines and </a:t>
            </a:r>
            <a:r>
              <a:rPr lang="en" sz="4233" b="1"/>
              <a:t>6</a:t>
            </a:r>
            <a:r>
              <a:rPr lang="en" sz="4233"/>
              <a:t> Campuses</a:t>
            </a:r>
            <a:endParaRPr sz="4233"/>
          </a:p>
          <a:p>
            <a:pPr marL="914400" lvl="1" indent="-497395" algn="l" rtl="0">
              <a:lnSpc>
                <a:spcPct val="115000"/>
              </a:lnSpc>
              <a:spcBef>
                <a:spcPts val="0"/>
              </a:spcBef>
              <a:spcAft>
                <a:spcPts val="0"/>
              </a:spcAft>
              <a:buSzPts val="4233"/>
              <a:buChar char="•"/>
            </a:pPr>
            <a:r>
              <a:rPr lang="en" sz="4233" b="1"/>
              <a:t>&gt; 88</a:t>
            </a:r>
            <a:r>
              <a:rPr lang="en" sz="4233"/>
              <a:t> research papers acknowledge Mana in enabling the research</a:t>
            </a:r>
            <a:endParaRPr sz="4233"/>
          </a:p>
          <a:p>
            <a:pPr marL="0" lvl="0" indent="0" algn="l" rtl="0">
              <a:lnSpc>
                <a:spcPct val="115000"/>
              </a:lnSpc>
              <a:spcBef>
                <a:spcPts val="0"/>
              </a:spcBef>
              <a:spcAft>
                <a:spcPts val="0"/>
              </a:spcAft>
              <a:buNone/>
            </a:pPr>
            <a:endParaRPr sz="2533"/>
          </a:p>
        </p:txBody>
      </p:sp>
      <p:pic>
        <p:nvPicPr>
          <p:cNvPr id="191" name="Google Shape;191;g2ede8fbb0be_0_0"/>
          <p:cNvPicPr preferRelativeResize="0"/>
          <p:nvPr/>
        </p:nvPicPr>
        <p:blipFill rotWithShape="1">
          <a:blip r:embed="rId3">
            <a:alphaModFix/>
          </a:blip>
          <a:srcRect/>
          <a:stretch/>
        </p:blipFill>
        <p:spPr>
          <a:xfrm>
            <a:off x="10656275" y="5627500"/>
            <a:ext cx="1447375" cy="1085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788dc2a3fd_0_82"/>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197" name="Google Shape;197;g2788dc2a3fd_0_8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198" name="Google Shape;198;g2788dc2a3fd_0_82"/>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2788dc2a3fd_0_82"/>
          <p:cNvSpPr txBox="1">
            <a:spLocks noGrp="1"/>
          </p:cNvSpPr>
          <p:nvPr>
            <p:ph type="body" idx="2"/>
          </p:nvPr>
        </p:nvSpPr>
        <p:spPr>
          <a:xfrm>
            <a:off x="120400" y="2200225"/>
            <a:ext cx="5453400" cy="4535400"/>
          </a:xfrm>
          <a:prstGeom prst="rect">
            <a:avLst/>
          </a:prstGeom>
          <a:noFill/>
          <a:ln>
            <a:noFill/>
          </a:ln>
        </p:spPr>
        <p:txBody>
          <a:bodyPr spcFirstLastPara="1" wrap="square" lIns="91425" tIns="91425" rIns="91425" bIns="91425" anchor="t" anchorCtr="0">
            <a:noAutofit/>
          </a:bodyPr>
          <a:lstStyle/>
          <a:p>
            <a:pPr marL="285750" lvl="0" indent="-279400" algn="l" rtl="0">
              <a:lnSpc>
                <a:spcPct val="115000"/>
              </a:lnSpc>
              <a:spcBef>
                <a:spcPts val="0"/>
              </a:spcBef>
              <a:spcAft>
                <a:spcPts val="0"/>
              </a:spcAft>
              <a:buClr>
                <a:srgbClr val="1C4587"/>
              </a:buClr>
              <a:buSzPts val="1700"/>
              <a:buChar char="●"/>
            </a:pPr>
            <a:r>
              <a:rPr lang="en" sz="3200">
                <a:solidFill>
                  <a:srgbClr val="1C4587"/>
                </a:solidFill>
              </a:rPr>
              <a:t>Shutdown 108 Cray Compute Servers/Nodes</a:t>
            </a:r>
            <a:endParaRPr sz="3200">
              <a:solidFill>
                <a:srgbClr val="1C4587"/>
              </a:solidFill>
            </a:endParaRPr>
          </a:p>
          <a:p>
            <a:pPr marL="285750" lvl="0" indent="-254000" algn="l" rtl="0">
              <a:lnSpc>
                <a:spcPct val="115000"/>
              </a:lnSpc>
              <a:spcBef>
                <a:spcPts val="0"/>
              </a:spcBef>
              <a:spcAft>
                <a:spcPts val="0"/>
              </a:spcAft>
              <a:buClr>
                <a:srgbClr val="1C4587"/>
              </a:buClr>
              <a:buSzPts val="1300"/>
              <a:buChar char="●"/>
            </a:pPr>
            <a:r>
              <a:rPr lang="en" sz="3200">
                <a:solidFill>
                  <a:srgbClr val="1C4587"/>
                </a:solidFill>
              </a:rPr>
              <a:t>Retired the MANA name</a:t>
            </a:r>
            <a:r>
              <a:rPr lang="en" sz="4300" b="1">
                <a:solidFill>
                  <a:srgbClr val="1C4587"/>
                </a:solidFill>
              </a:rPr>
              <a:t>	</a:t>
            </a:r>
            <a:endParaRPr sz="5000" b="1">
              <a:solidFill>
                <a:srgbClr val="1C4587"/>
              </a:solidFill>
            </a:endParaRPr>
          </a:p>
          <a:p>
            <a:pPr marL="609600" lvl="0" indent="0" algn="l" rtl="0">
              <a:lnSpc>
                <a:spcPct val="115000"/>
              </a:lnSpc>
              <a:spcBef>
                <a:spcPts val="1600"/>
              </a:spcBef>
              <a:spcAft>
                <a:spcPts val="0"/>
              </a:spcAft>
              <a:buSzPts val="1400"/>
              <a:buNone/>
            </a:pPr>
            <a:endParaRPr sz="1700">
              <a:solidFill>
                <a:srgbClr val="1C4587"/>
              </a:solidFill>
            </a:endParaRPr>
          </a:p>
          <a:p>
            <a:pPr marL="0" lvl="0" indent="0" algn="l" rtl="0">
              <a:lnSpc>
                <a:spcPct val="115000"/>
              </a:lnSpc>
              <a:spcBef>
                <a:spcPts val="0"/>
              </a:spcBef>
              <a:spcAft>
                <a:spcPts val="0"/>
              </a:spcAft>
              <a:buNone/>
            </a:pPr>
            <a:r>
              <a:rPr lang="en" sz="2800">
                <a:solidFill>
                  <a:srgbClr val="1C4587"/>
                </a:solidFill>
              </a:rPr>
              <a:t>Will retire more of the legacy Cray infrastructure this year. </a:t>
            </a:r>
            <a:endParaRPr>
              <a:solidFill>
                <a:srgbClr val="1C4587"/>
              </a:solidFill>
            </a:endParaRPr>
          </a:p>
        </p:txBody>
      </p:sp>
      <p:sp>
        <p:nvSpPr>
          <p:cNvPr id="200" name="Google Shape;200;g2788dc2a3fd_0_82"/>
          <p:cNvSpPr txBox="1">
            <a:spLocks noGrp="1"/>
          </p:cNvSpPr>
          <p:nvPr>
            <p:ph type="title"/>
          </p:nvPr>
        </p:nvSpPr>
        <p:spPr>
          <a:xfrm>
            <a:off x="415600" y="57600"/>
            <a:ext cx="11360700" cy="1422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Compute Services</a:t>
            </a:r>
            <a:endParaRPr sz="48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2024 Cray Retirement</a:t>
            </a:r>
            <a:endParaRPr sz="4800" b="1">
              <a:solidFill>
                <a:srgbClr val="1C4587"/>
              </a:solidFill>
              <a:latin typeface="Montserrat"/>
              <a:ea typeface="Montserrat"/>
              <a:cs typeface="Montserrat"/>
              <a:sym typeface="Montserrat"/>
            </a:endParaRPr>
          </a:p>
        </p:txBody>
      </p:sp>
      <p:pic>
        <p:nvPicPr>
          <p:cNvPr id="201" name="Google Shape;201;g2788dc2a3fd_0_82"/>
          <p:cNvPicPr preferRelativeResize="0"/>
          <p:nvPr/>
        </p:nvPicPr>
        <p:blipFill rotWithShape="1">
          <a:blip r:embed="rId3">
            <a:alphaModFix/>
          </a:blip>
          <a:srcRect/>
          <a:stretch/>
        </p:blipFill>
        <p:spPr>
          <a:xfrm>
            <a:off x="6237594" y="2646119"/>
            <a:ext cx="5453400" cy="4089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788dc2a3fd_0_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207" name="Google Shape;207;g2788dc2a3fd_0_0"/>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788dc2a3fd_0_0"/>
          <p:cNvSpPr txBox="1">
            <a:spLocks noGrp="1"/>
          </p:cNvSpPr>
          <p:nvPr>
            <p:ph type="title"/>
          </p:nvPr>
        </p:nvSpPr>
        <p:spPr>
          <a:xfrm>
            <a:off x="415600" y="60150"/>
            <a:ext cx="11360700" cy="14697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Compute Services</a:t>
            </a:r>
            <a:endParaRPr sz="48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2024 Highlights</a:t>
            </a:r>
            <a:endParaRPr sz="4800" b="1">
              <a:solidFill>
                <a:srgbClr val="1C4587"/>
              </a:solidFill>
              <a:latin typeface="Montserrat"/>
              <a:ea typeface="Montserrat"/>
              <a:cs typeface="Montserrat"/>
              <a:sym typeface="Montserrat"/>
            </a:endParaRPr>
          </a:p>
        </p:txBody>
      </p:sp>
      <p:sp>
        <p:nvSpPr>
          <p:cNvPr id="209" name="Google Shape;209;g2788dc2a3fd_0_0"/>
          <p:cNvSpPr/>
          <p:nvPr/>
        </p:nvSpPr>
        <p:spPr>
          <a:xfrm>
            <a:off x="719250" y="1793524"/>
            <a:ext cx="2517600" cy="2196300"/>
          </a:xfrm>
          <a:prstGeom prst="roundRect">
            <a:avLst>
              <a:gd name="adj" fmla="val 16667"/>
            </a:avLst>
          </a:prstGeom>
          <a:solidFill>
            <a:srgbClr val="E9EF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0" name="Google Shape;210;g2788dc2a3fd_0_0"/>
          <p:cNvSpPr txBox="1"/>
          <p:nvPr/>
        </p:nvSpPr>
        <p:spPr>
          <a:xfrm>
            <a:off x="719250" y="1794974"/>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Total Users</a:t>
            </a:r>
            <a:endParaRPr sz="2800" b="1">
              <a:solidFill>
                <a:schemeClr val="dk1"/>
              </a:solidFill>
              <a:latin typeface="Calibri"/>
              <a:ea typeface="Calibri"/>
              <a:cs typeface="Calibri"/>
              <a:sym typeface="Calibri"/>
            </a:endParaRPr>
          </a:p>
        </p:txBody>
      </p:sp>
      <p:sp>
        <p:nvSpPr>
          <p:cNvPr id="211" name="Google Shape;211;g2788dc2a3fd_0_0"/>
          <p:cNvSpPr txBox="1"/>
          <p:nvPr/>
        </p:nvSpPr>
        <p:spPr>
          <a:xfrm>
            <a:off x="719250" y="2559853"/>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1,390</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12" name="Google Shape;212;g2788dc2a3fd_0_0"/>
          <p:cNvSpPr/>
          <p:nvPr/>
        </p:nvSpPr>
        <p:spPr>
          <a:xfrm>
            <a:off x="1122557" y="3260982"/>
            <a:ext cx="403500" cy="5217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3" name="Google Shape;213;g2788dc2a3fd_0_0"/>
          <p:cNvSpPr txBox="1"/>
          <p:nvPr/>
        </p:nvSpPr>
        <p:spPr>
          <a:xfrm>
            <a:off x="1622006" y="3261051"/>
            <a:ext cx="11130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12.3%</a:t>
            </a:r>
            <a:endParaRPr sz="2000">
              <a:solidFill>
                <a:schemeClr val="dk1"/>
              </a:solidFill>
              <a:latin typeface="Calibri"/>
              <a:ea typeface="Calibri"/>
              <a:cs typeface="Calibri"/>
              <a:sym typeface="Calibri"/>
            </a:endParaRPr>
          </a:p>
        </p:txBody>
      </p:sp>
      <p:sp>
        <p:nvSpPr>
          <p:cNvPr id="214" name="Google Shape;214;g2788dc2a3fd_0_0"/>
          <p:cNvSpPr/>
          <p:nvPr/>
        </p:nvSpPr>
        <p:spPr>
          <a:xfrm>
            <a:off x="4837199" y="1794974"/>
            <a:ext cx="2517600" cy="2196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5" name="Google Shape;215;g2788dc2a3fd_0_0"/>
          <p:cNvSpPr txBox="1"/>
          <p:nvPr/>
        </p:nvSpPr>
        <p:spPr>
          <a:xfrm>
            <a:off x="4837199" y="1796424"/>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en" sz="2800" b="1">
                <a:solidFill>
                  <a:schemeClr val="dk1"/>
                </a:solidFill>
                <a:latin typeface="Calibri"/>
                <a:ea typeface="Calibri"/>
                <a:cs typeface="Calibri"/>
                <a:sym typeface="Calibri"/>
              </a:rPr>
              <a:t>CPU Hrs Used</a:t>
            </a:r>
            <a:endParaRPr sz="2800" b="1">
              <a:solidFill>
                <a:schemeClr val="dk1"/>
              </a:solidFill>
              <a:latin typeface="Calibri"/>
              <a:ea typeface="Calibri"/>
              <a:cs typeface="Calibri"/>
              <a:sym typeface="Calibri"/>
            </a:endParaRPr>
          </a:p>
        </p:txBody>
      </p:sp>
      <p:sp>
        <p:nvSpPr>
          <p:cNvPr id="216" name="Google Shape;216;g2788dc2a3fd_0_0"/>
          <p:cNvSpPr txBox="1"/>
          <p:nvPr/>
        </p:nvSpPr>
        <p:spPr>
          <a:xfrm>
            <a:off x="4837199" y="2576628"/>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35.1M</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17" name="Google Shape;217;g2788dc2a3fd_0_0"/>
          <p:cNvSpPr/>
          <p:nvPr/>
        </p:nvSpPr>
        <p:spPr>
          <a:xfrm>
            <a:off x="5240506" y="3262432"/>
            <a:ext cx="403500" cy="5217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8" name="Google Shape;218;g2788dc2a3fd_0_0"/>
          <p:cNvSpPr txBox="1"/>
          <p:nvPr/>
        </p:nvSpPr>
        <p:spPr>
          <a:xfrm>
            <a:off x="5739956" y="3262501"/>
            <a:ext cx="11130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10.7%</a:t>
            </a:r>
            <a:endParaRPr sz="2000">
              <a:solidFill>
                <a:schemeClr val="dk1"/>
              </a:solidFill>
              <a:latin typeface="Calibri"/>
              <a:ea typeface="Calibri"/>
              <a:cs typeface="Calibri"/>
              <a:sym typeface="Calibri"/>
            </a:endParaRPr>
          </a:p>
        </p:txBody>
      </p:sp>
      <p:sp>
        <p:nvSpPr>
          <p:cNvPr id="219" name="Google Shape;219;g2788dc2a3fd_0_0"/>
          <p:cNvSpPr/>
          <p:nvPr/>
        </p:nvSpPr>
        <p:spPr>
          <a:xfrm>
            <a:off x="4837199" y="4397354"/>
            <a:ext cx="2517600" cy="2196300"/>
          </a:xfrm>
          <a:prstGeom prst="roundRect">
            <a:avLst>
              <a:gd name="adj" fmla="val 1666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0" name="Google Shape;220;g2788dc2a3fd_0_0"/>
          <p:cNvSpPr txBox="1"/>
          <p:nvPr/>
        </p:nvSpPr>
        <p:spPr>
          <a:xfrm>
            <a:off x="4837199" y="4398805"/>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GPU Hrs Used</a:t>
            </a:r>
            <a:endParaRPr sz="2800" b="1">
              <a:solidFill>
                <a:schemeClr val="dk1"/>
              </a:solidFill>
              <a:latin typeface="Calibri"/>
              <a:ea typeface="Calibri"/>
              <a:cs typeface="Calibri"/>
              <a:sym typeface="Calibri"/>
            </a:endParaRPr>
          </a:p>
        </p:txBody>
      </p:sp>
      <p:sp>
        <p:nvSpPr>
          <p:cNvPr id="221" name="Google Shape;221;g2788dc2a3fd_0_0"/>
          <p:cNvSpPr txBox="1"/>
          <p:nvPr/>
        </p:nvSpPr>
        <p:spPr>
          <a:xfrm>
            <a:off x="4837199" y="5077233"/>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608K</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22" name="Google Shape;222;g2788dc2a3fd_0_0"/>
          <p:cNvSpPr/>
          <p:nvPr/>
        </p:nvSpPr>
        <p:spPr>
          <a:xfrm>
            <a:off x="5240506" y="5864813"/>
            <a:ext cx="403500" cy="5217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3" name="Google Shape;223;g2788dc2a3fd_0_0"/>
          <p:cNvSpPr txBox="1"/>
          <p:nvPr/>
        </p:nvSpPr>
        <p:spPr>
          <a:xfrm>
            <a:off x="5739956" y="5864882"/>
            <a:ext cx="11130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54.4%</a:t>
            </a:r>
            <a:endParaRPr sz="2000">
              <a:solidFill>
                <a:schemeClr val="dk1"/>
              </a:solidFill>
              <a:latin typeface="Calibri"/>
              <a:ea typeface="Calibri"/>
              <a:cs typeface="Calibri"/>
              <a:sym typeface="Calibri"/>
            </a:endParaRPr>
          </a:p>
        </p:txBody>
      </p:sp>
      <p:sp>
        <p:nvSpPr>
          <p:cNvPr id="224" name="Google Shape;224;g2788dc2a3fd_0_0"/>
          <p:cNvSpPr/>
          <p:nvPr/>
        </p:nvSpPr>
        <p:spPr>
          <a:xfrm>
            <a:off x="8909150" y="4397350"/>
            <a:ext cx="2517600" cy="2188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5" name="Google Shape;225;g2788dc2a3fd_0_0"/>
          <p:cNvSpPr txBox="1"/>
          <p:nvPr/>
        </p:nvSpPr>
        <p:spPr>
          <a:xfrm>
            <a:off x="8909150" y="4398795"/>
            <a:ext cx="2517600" cy="68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Publications</a:t>
            </a:r>
            <a:endParaRPr sz="2800" b="1">
              <a:solidFill>
                <a:schemeClr val="dk1"/>
              </a:solidFill>
              <a:latin typeface="Calibri"/>
              <a:ea typeface="Calibri"/>
              <a:cs typeface="Calibri"/>
              <a:sym typeface="Calibri"/>
            </a:endParaRPr>
          </a:p>
        </p:txBody>
      </p:sp>
      <p:sp>
        <p:nvSpPr>
          <p:cNvPr id="226" name="Google Shape;226;g2788dc2a3fd_0_0"/>
          <p:cNvSpPr txBox="1"/>
          <p:nvPr/>
        </p:nvSpPr>
        <p:spPr>
          <a:xfrm>
            <a:off x="8909150" y="5076985"/>
            <a:ext cx="2517600" cy="68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36</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27" name="Google Shape;227;g2788dc2a3fd_0_0"/>
          <p:cNvSpPr/>
          <p:nvPr/>
        </p:nvSpPr>
        <p:spPr>
          <a:xfrm>
            <a:off x="9312489" y="5859698"/>
            <a:ext cx="403200" cy="5199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8" name="Google Shape;228;g2788dc2a3fd_0_0"/>
          <p:cNvSpPr txBox="1"/>
          <p:nvPr/>
        </p:nvSpPr>
        <p:spPr>
          <a:xfrm>
            <a:off x="9811979" y="5859767"/>
            <a:ext cx="11127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176%</a:t>
            </a:r>
            <a:endParaRPr sz="2000">
              <a:solidFill>
                <a:schemeClr val="dk1"/>
              </a:solidFill>
              <a:latin typeface="Calibri"/>
              <a:ea typeface="Calibri"/>
              <a:cs typeface="Calibri"/>
              <a:sym typeface="Calibri"/>
            </a:endParaRPr>
          </a:p>
        </p:txBody>
      </p:sp>
      <p:sp>
        <p:nvSpPr>
          <p:cNvPr id="229" name="Google Shape;229;g2788dc2a3fd_0_0"/>
          <p:cNvSpPr/>
          <p:nvPr/>
        </p:nvSpPr>
        <p:spPr>
          <a:xfrm>
            <a:off x="8909146" y="1757962"/>
            <a:ext cx="2517600" cy="21963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0" name="Google Shape;230;g2788dc2a3fd_0_0"/>
          <p:cNvSpPr txBox="1"/>
          <p:nvPr/>
        </p:nvSpPr>
        <p:spPr>
          <a:xfrm>
            <a:off x="8909146" y="1759412"/>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Avg Job Wait </a:t>
            </a:r>
            <a:endParaRPr sz="2800" b="1">
              <a:solidFill>
                <a:schemeClr val="dk1"/>
              </a:solidFill>
              <a:latin typeface="Calibri"/>
              <a:ea typeface="Calibri"/>
              <a:cs typeface="Calibri"/>
              <a:sym typeface="Calibri"/>
            </a:endParaRPr>
          </a:p>
        </p:txBody>
      </p:sp>
      <p:sp>
        <p:nvSpPr>
          <p:cNvPr id="231" name="Google Shape;231;g2788dc2a3fd_0_0"/>
          <p:cNvSpPr txBox="1"/>
          <p:nvPr/>
        </p:nvSpPr>
        <p:spPr>
          <a:xfrm>
            <a:off x="8909146" y="2492766"/>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9.5hrs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32" name="Google Shape;232;g2788dc2a3fd_0_0"/>
          <p:cNvSpPr/>
          <p:nvPr/>
        </p:nvSpPr>
        <p:spPr>
          <a:xfrm rot="10800000">
            <a:off x="9311877" y="3226139"/>
            <a:ext cx="403800" cy="5211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3" name="Google Shape;233;g2788dc2a3fd_0_0"/>
          <p:cNvSpPr txBox="1"/>
          <p:nvPr/>
        </p:nvSpPr>
        <p:spPr>
          <a:xfrm>
            <a:off x="9811902" y="3225489"/>
            <a:ext cx="11130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-4.7%</a:t>
            </a:r>
            <a:endParaRPr sz="2000">
              <a:solidFill>
                <a:schemeClr val="dk1"/>
              </a:solidFill>
              <a:latin typeface="Calibri"/>
              <a:ea typeface="Calibri"/>
              <a:cs typeface="Calibri"/>
              <a:sym typeface="Calibri"/>
            </a:endParaRPr>
          </a:p>
        </p:txBody>
      </p:sp>
      <p:sp>
        <p:nvSpPr>
          <p:cNvPr id="234" name="Google Shape;234;g2788dc2a3fd_0_0"/>
          <p:cNvSpPr/>
          <p:nvPr/>
        </p:nvSpPr>
        <p:spPr>
          <a:xfrm>
            <a:off x="719250" y="4389718"/>
            <a:ext cx="2517600" cy="21963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5" name="Google Shape;235;g2788dc2a3fd_0_0"/>
          <p:cNvSpPr txBox="1"/>
          <p:nvPr/>
        </p:nvSpPr>
        <p:spPr>
          <a:xfrm>
            <a:off x="719250" y="4391168"/>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Active Users</a:t>
            </a:r>
            <a:endParaRPr sz="2800" b="1">
              <a:solidFill>
                <a:schemeClr val="dk1"/>
              </a:solidFill>
              <a:latin typeface="Calibri"/>
              <a:ea typeface="Calibri"/>
              <a:cs typeface="Calibri"/>
              <a:sym typeface="Calibri"/>
            </a:endParaRPr>
          </a:p>
        </p:txBody>
      </p:sp>
      <p:sp>
        <p:nvSpPr>
          <p:cNvPr id="236" name="Google Shape;236;g2788dc2a3fd_0_0"/>
          <p:cNvSpPr txBox="1"/>
          <p:nvPr/>
        </p:nvSpPr>
        <p:spPr>
          <a:xfrm>
            <a:off x="719250" y="5156046"/>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435</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37" name="Google Shape;237;g2788dc2a3fd_0_0"/>
          <p:cNvSpPr/>
          <p:nvPr/>
        </p:nvSpPr>
        <p:spPr>
          <a:xfrm>
            <a:off x="1122557" y="5857176"/>
            <a:ext cx="403500" cy="5217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8" name="Google Shape;238;g2788dc2a3fd_0_0"/>
          <p:cNvSpPr txBox="1"/>
          <p:nvPr/>
        </p:nvSpPr>
        <p:spPr>
          <a:xfrm>
            <a:off x="1622006" y="5857245"/>
            <a:ext cx="11130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15.3%</a:t>
            </a:r>
            <a:endParaRPr sz="20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c95a803e24_1_28"/>
          <p:cNvSpPr txBox="1">
            <a:spLocks noGrp="1"/>
          </p:cNvSpPr>
          <p:nvPr>
            <p:ph type="title"/>
          </p:nvPr>
        </p:nvSpPr>
        <p:spPr>
          <a:xfrm>
            <a:off x="554133" y="791156"/>
            <a:ext cx="15147600" cy="10179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244" name="Google Shape;244;g2c95a803e24_1_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245" name="Google Shape;245;g2c95a803e24_1_28"/>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1C4587"/>
              </a:buClr>
              <a:buSzPts val="2800"/>
              <a:buFont typeface="Montserrat"/>
              <a:buNone/>
            </a:pPr>
            <a:r>
              <a:rPr lang="en" sz="4800" b="1" i="0" u="none" strike="noStrike" cap="none">
                <a:solidFill>
                  <a:srgbClr val="1C4587"/>
                </a:solidFill>
                <a:latin typeface="Montserrat"/>
                <a:ea typeface="Montserrat"/>
                <a:cs typeface="Montserrat"/>
                <a:sym typeface="Montserrat"/>
              </a:rPr>
              <a:t>Compute Services</a:t>
            </a:r>
            <a:endParaRPr sz="4800" b="1" i="0" u="none" strike="noStrike" cap="none">
              <a:solidFill>
                <a:srgbClr val="1C4587"/>
              </a:solidFill>
              <a:latin typeface="Montserrat"/>
              <a:ea typeface="Montserrat"/>
              <a:cs typeface="Montserrat"/>
              <a:sym typeface="Montserrat"/>
            </a:endParaRPr>
          </a:p>
        </p:txBody>
      </p:sp>
      <p:pic>
        <p:nvPicPr>
          <p:cNvPr id="246" name="Google Shape;246;g2c95a803e24_1_28"/>
          <p:cNvPicPr preferRelativeResize="0"/>
          <p:nvPr/>
        </p:nvPicPr>
        <p:blipFill rotWithShape="1">
          <a:blip r:embed="rId3">
            <a:alphaModFix/>
          </a:blip>
          <a:srcRect/>
          <a:stretch/>
        </p:blipFill>
        <p:spPr>
          <a:xfrm>
            <a:off x="1070125" y="1716276"/>
            <a:ext cx="10458724" cy="5062175"/>
          </a:xfrm>
          <a:prstGeom prst="rect">
            <a:avLst/>
          </a:prstGeom>
          <a:noFill/>
          <a:ln>
            <a:noFill/>
          </a:ln>
        </p:spPr>
      </p:pic>
      <p:pic>
        <p:nvPicPr>
          <p:cNvPr id="247" name="Google Shape;247;g2c95a803e24_1_28"/>
          <p:cNvPicPr preferRelativeResize="0"/>
          <p:nvPr/>
        </p:nvPicPr>
        <p:blipFill rotWithShape="1">
          <a:blip r:embed="rId4">
            <a:alphaModFix/>
          </a:blip>
          <a:srcRect/>
          <a:stretch/>
        </p:blipFill>
        <p:spPr>
          <a:xfrm>
            <a:off x="314703" y="1587657"/>
            <a:ext cx="3108216" cy="902263"/>
          </a:xfrm>
          <a:prstGeom prst="rect">
            <a:avLst/>
          </a:prstGeom>
          <a:noFill/>
          <a:ln>
            <a:noFill/>
          </a:ln>
        </p:spPr>
      </p:pic>
      <p:sp>
        <p:nvSpPr>
          <p:cNvPr id="248" name="Google Shape;248;g2c95a803e24_1_28"/>
          <p:cNvSpPr/>
          <p:nvPr/>
        </p:nvSpPr>
        <p:spPr>
          <a:xfrm rot="2700000">
            <a:off x="-33998" y="2759945"/>
            <a:ext cx="1486621" cy="1121330"/>
          </a:xfrm>
          <a:prstGeom prst="rightArrow">
            <a:avLst>
              <a:gd name="adj1" fmla="val 50000"/>
              <a:gd name="adj2" fmla="val 50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9"/>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254" name="Google Shape;254;p9"/>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255" name="Google Shape;255;p9"/>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56" name="Google Shape;256;p9"/>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Compute Services</a:t>
            </a:r>
            <a:endParaRPr sz="48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National Resources</a:t>
            </a:r>
            <a:endParaRPr sz="4800" b="1">
              <a:solidFill>
                <a:srgbClr val="1C4587"/>
              </a:solidFill>
              <a:latin typeface="Montserrat"/>
              <a:ea typeface="Montserrat"/>
              <a:cs typeface="Montserrat"/>
              <a:sym typeface="Montserrat"/>
            </a:endParaRPr>
          </a:p>
        </p:txBody>
      </p:sp>
      <p:sp>
        <p:nvSpPr>
          <p:cNvPr id="257" name="Google Shape;257;p9"/>
          <p:cNvSpPr txBox="1">
            <a:spLocks noGrp="1"/>
          </p:cNvSpPr>
          <p:nvPr>
            <p:ph type="body" idx="2"/>
          </p:nvPr>
        </p:nvSpPr>
        <p:spPr>
          <a:xfrm>
            <a:off x="287100" y="1759876"/>
            <a:ext cx="10707300" cy="4871100"/>
          </a:xfrm>
          <a:prstGeom prst="rect">
            <a:avLst/>
          </a:prstGeom>
          <a:noFill/>
          <a:ln>
            <a:noFill/>
          </a:ln>
        </p:spPr>
        <p:txBody>
          <a:bodyPr spcFirstLastPara="1" wrap="square" lIns="121900" tIns="121900" rIns="121900" bIns="121900" anchor="t" anchorCtr="0">
            <a:noAutofit/>
          </a:bodyPr>
          <a:lstStyle/>
          <a:p>
            <a:pPr marL="609584" lvl="0" indent="0" algn="l" rtl="0">
              <a:lnSpc>
                <a:spcPct val="90000"/>
              </a:lnSpc>
              <a:spcBef>
                <a:spcPts val="0"/>
              </a:spcBef>
              <a:spcAft>
                <a:spcPts val="0"/>
              </a:spcAft>
              <a:buSzPts val="1400"/>
              <a:buNone/>
            </a:pPr>
            <a:endParaRPr sz="3067"/>
          </a:p>
          <a:p>
            <a:pPr marL="609584" lvl="0" indent="0" algn="l" rtl="0">
              <a:lnSpc>
                <a:spcPct val="90000"/>
              </a:lnSpc>
              <a:spcBef>
                <a:spcPts val="0"/>
              </a:spcBef>
              <a:spcAft>
                <a:spcPts val="0"/>
              </a:spcAft>
              <a:buSzPts val="1400"/>
              <a:buNone/>
            </a:pPr>
            <a:endParaRPr sz="3067"/>
          </a:p>
          <a:p>
            <a:pPr marL="567264" lvl="0" indent="-457200" algn="l" rtl="0">
              <a:lnSpc>
                <a:spcPct val="90000"/>
              </a:lnSpc>
              <a:spcBef>
                <a:spcPts val="0"/>
              </a:spcBef>
              <a:spcAft>
                <a:spcPts val="0"/>
              </a:spcAft>
              <a:buClr>
                <a:srgbClr val="1C4587"/>
              </a:buClr>
              <a:buSzPts val="2300"/>
              <a:buChar char="●"/>
            </a:pPr>
            <a:r>
              <a:rPr lang="en" sz="3067">
                <a:solidFill>
                  <a:srgbClr val="1C4587"/>
                </a:solidFill>
              </a:rPr>
              <a:t>National NSF cloud computing - Jetstream2</a:t>
            </a:r>
            <a:endParaRPr sz="3067">
              <a:solidFill>
                <a:srgbClr val="1C4587"/>
              </a:solidFill>
            </a:endParaRPr>
          </a:p>
          <a:p>
            <a:pPr marL="1176849" lvl="1" indent="-457200" algn="l" rtl="0">
              <a:lnSpc>
                <a:spcPct val="90000"/>
              </a:lnSpc>
              <a:spcBef>
                <a:spcPts val="0"/>
              </a:spcBef>
              <a:spcAft>
                <a:spcPts val="0"/>
              </a:spcAft>
              <a:buClr>
                <a:srgbClr val="1C4587"/>
              </a:buClr>
              <a:buSzPts val="2300"/>
              <a:buChar char="○"/>
            </a:pPr>
            <a:r>
              <a:rPr lang="en" sz="3067">
                <a:solidFill>
                  <a:srgbClr val="1C4587"/>
                </a:solidFill>
              </a:rPr>
              <a:t>UH has a regional portion of the Jetstream2 Cloud </a:t>
            </a:r>
            <a:endParaRPr>
              <a:solidFill>
                <a:srgbClr val="1C4587"/>
              </a:solidFill>
            </a:endParaRPr>
          </a:p>
          <a:p>
            <a:pPr marL="1176849" lvl="1" indent="-457200" algn="l" rtl="0">
              <a:lnSpc>
                <a:spcPct val="90000"/>
              </a:lnSpc>
              <a:spcBef>
                <a:spcPts val="0"/>
              </a:spcBef>
              <a:spcAft>
                <a:spcPts val="0"/>
              </a:spcAft>
              <a:buClr>
                <a:srgbClr val="1C4587"/>
              </a:buClr>
              <a:buSzPts val="2300"/>
              <a:buChar char="○"/>
            </a:pPr>
            <a:r>
              <a:rPr lang="en" sz="3067" u="sng">
                <a:solidFill>
                  <a:srgbClr val="1C4587"/>
                </a:solidFill>
                <a:hlinkClick r:id="rId3">
                  <a:extLst>
                    <a:ext uri="{A12FA001-AC4F-418D-AE19-62706E023703}">
                      <ahyp:hlinkClr xmlns:ahyp="http://schemas.microsoft.com/office/drawing/2018/hyperlinkcolor" val="tx"/>
                    </a:ext>
                  </a:extLst>
                </a:hlinkClick>
              </a:rPr>
              <a:t>https://jetstream-cloud.org/</a:t>
            </a:r>
            <a:endParaRPr sz="3067">
              <a:solidFill>
                <a:srgbClr val="1C4587"/>
              </a:solidFill>
            </a:endParaRPr>
          </a:p>
          <a:p>
            <a:pPr marL="1219169" lvl="0" indent="0" algn="l" rtl="0">
              <a:lnSpc>
                <a:spcPct val="90000"/>
              </a:lnSpc>
              <a:spcBef>
                <a:spcPts val="0"/>
              </a:spcBef>
              <a:spcAft>
                <a:spcPts val="0"/>
              </a:spcAft>
              <a:buSzPts val="1400"/>
              <a:buNone/>
            </a:pPr>
            <a:endParaRPr sz="3966">
              <a:solidFill>
                <a:srgbClr val="1C4587"/>
              </a:solidFill>
            </a:endParaRPr>
          </a:p>
          <a:p>
            <a:pPr marL="0" lvl="0" indent="0" algn="l" rtl="0">
              <a:lnSpc>
                <a:spcPct val="90000"/>
              </a:lnSpc>
              <a:spcBef>
                <a:spcPts val="0"/>
              </a:spcBef>
              <a:spcAft>
                <a:spcPts val="0"/>
              </a:spcAft>
              <a:buSzPts val="1400"/>
              <a:buNone/>
            </a:pPr>
            <a:endParaRPr sz="3067">
              <a:solidFill>
                <a:srgbClr val="1C4587"/>
              </a:solidFill>
            </a:endParaRPr>
          </a:p>
          <a:p>
            <a:pPr marL="567264" lvl="0" indent="-457200" algn="l" rtl="0">
              <a:lnSpc>
                <a:spcPct val="90000"/>
              </a:lnSpc>
              <a:spcBef>
                <a:spcPts val="0"/>
              </a:spcBef>
              <a:spcAft>
                <a:spcPts val="0"/>
              </a:spcAft>
              <a:buClr>
                <a:srgbClr val="1C4587"/>
              </a:buClr>
              <a:buSzPts val="2300"/>
              <a:buChar char="●"/>
            </a:pPr>
            <a:r>
              <a:rPr lang="en" sz="3067">
                <a:solidFill>
                  <a:srgbClr val="1C4587"/>
                </a:solidFill>
              </a:rPr>
              <a:t>National HPC resources - ACCESS</a:t>
            </a:r>
            <a:endParaRPr sz="3067">
              <a:solidFill>
                <a:srgbClr val="1C4587"/>
              </a:solidFill>
            </a:endParaRPr>
          </a:p>
          <a:p>
            <a:pPr marL="1176849" lvl="1" indent="-457200" algn="l" rtl="0">
              <a:lnSpc>
                <a:spcPct val="90000"/>
              </a:lnSpc>
              <a:spcBef>
                <a:spcPts val="0"/>
              </a:spcBef>
              <a:spcAft>
                <a:spcPts val="0"/>
              </a:spcAft>
              <a:buClr>
                <a:srgbClr val="1C4587"/>
              </a:buClr>
              <a:buSzPts val="2300"/>
              <a:buChar char="○"/>
            </a:pPr>
            <a:r>
              <a:rPr lang="en" sz="3067">
                <a:solidFill>
                  <a:srgbClr val="1C4587"/>
                </a:solidFill>
              </a:rPr>
              <a:t>We help with initial access and getting allocations to these resources and helping researcher get their codes running</a:t>
            </a:r>
            <a:endParaRPr>
              <a:solidFill>
                <a:srgbClr val="1C4587"/>
              </a:solidFill>
            </a:endParaRPr>
          </a:p>
          <a:p>
            <a:pPr marL="1176849" lvl="1" indent="-457200" algn="l" rtl="0">
              <a:lnSpc>
                <a:spcPct val="90000"/>
              </a:lnSpc>
              <a:spcBef>
                <a:spcPts val="0"/>
              </a:spcBef>
              <a:spcAft>
                <a:spcPts val="0"/>
              </a:spcAft>
              <a:buClr>
                <a:srgbClr val="1C4587"/>
              </a:buClr>
              <a:buSzPts val="2300"/>
              <a:buChar char="○"/>
            </a:pPr>
            <a:r>
              <a:rPr lang="en" sz="3067" u="sng">
                <a:solidFill>
                  <a:srgbClr val="1C4587"/>
                </a:solidFill>
                <a:hlinkClick r:id="rId4">
                  <a:extLst>
                    <a:ext uri="{A12FA001-AC4F-418D-AE19-62706E023703}">
                      <ahyp:hlinkClr xmlns:ahyp="http://schemas.microsoft.com/office/drawing/2018/hyperlinkcolor" val="tx"/>
                    </a:ext>
                  </a:extLst>
                </a:hlinkClick>
              </a:rPr>
              <a:t>https://access-ci.org/</a:t>
            </a:r>
            <a:endParaRPr sz="3067">
              <a:solidFill>
                <a:srgbClr val="1C4587"/>
              </a:solidFill>
            </a:endParaRPr>
          </a:p>
        </p:txBody>
      </p:sp>
      <p:pic>
        <p:nvPicPr>
          <p:cNvPr id="258" name="Google Shape;258;p9"/>
          <p:cNvPicPr preferRelativeResize="0"/>
          <p:nvPr/>
        </p:nvPicPr>
        <p:blipFill rotWithShape="1">
          <a:blip r:embed="rId5">
            <a:alphaModFix/>
          </a:blip>
          <a:srcRect/>
          <a:stretch/>
        </p:blipFill>
        <p:spPr>
          <a:xfrm>
            <a:off x="10994397" y="5496834"/>
            <a:ext cx="941801" cy="946736"/>
          </a:xfrm>
          <a:prstGeom prst="rect">
            <a:avLst/>
          </a:prstGeom>
          <a:noFill/>
          <a:ln>
            <a:noFill/>
          </a:ln>
        </p:spPr>
      </p:pic>
      <p:pic>
        <p:nvPicPr>
          <p:cNvPr id="259" name="Google Shape;259;p9">
            <a:hlinkClick r:id="rId4"/>
          </p:cNvPr>
          <p:cNvPicPr preferRelativeResize="0"/>
          <p:nvPr/>
        </p:nvPicPr>
        <p:blipFill rotWithShape="1">
          <a:blip r:embed="rId6">
            <a:alphaModFix/>
          </a:blip>
          <a:srcRect/>
          <a:stretch/>
        </p:blipFill>
        <p:spPr>
          <a:xfrm>
            <a:off x="415610" y="4342346"/>
            <a:ext cx="4187524" cy="586251"/>
          </a:xfrm>
          <a:prstGeom prst="rect">
            <a:avLst/>
          </a:prstGeom>
          <a:noFill/>
          <a:ln>
            <a:noFill/>
          </a:ln>
        </p:spPr>
      </p:pic>
      <p:pic>
        <p:nvPicPr>
          <p:cNvPr id="260" name="Google Shape;260;p9"/>
          <p:cNvPicPr preferRelativeResize="0"/>
          <p:nvPr/>
        </p:nvPicPr>
        <p:blipFill rotWithShape="1">
          <a:blip r:embed="rId7">
            <a:alphaModFix/>
          </a:blip>
          <a:srcRect/>
          <a:stretch/>
        </p:blipFill>
        <p:spPr>
          <a:xfrm>
            <a:off x="415606" y="1801612"/>
            <a:ext cx="3108219" cy="9022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c95a803e24_1_6"/>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266" name="Google Shape;266;g2c95a803e24_1_6"/>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267" name="Google Shape;267;g2c95a803e24_1_6"/>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c95a803e24_1_6"/>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Data</a:t>
            </a:r>
            <a:endParaRPr sz="48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Storage Services </a:t>
            </a:r>
            <a:endParaRPr sz="4800" b="1">
              <a:solidFill>
                <a:srgbClr val="1C4587"/>
              </a:solidFill>
              <a:latin typeface="Montserrat"/>
              <a:ea typeface="Montserrat"/>
              <a:cs typeface="Montserrat"/>
              <a:sym typeface="Montserrat"/>
            </a:endParaRPr>
          </a:p>
        </p:txBody>
      </p:sp>
      <p:sp>
        <p:nvSpPr>
          <p:cNvPr id="269" name="Google Shape;269;g2c95a803e24_1_6"/>
          <p:cNvSpPr txBox="1">
            <a:spLocks noGrp="1"/>
          </p:cNvSpPr>
          <p:nvPr>
            <p:ph type="body" idx="2"/>
          </p:nvPr>
        </p:nvSpPr>
        <p:spPr>
          <a:xfrm>
            <a:off x="57488" y="2126323"/>
            <a:ext cx="12077100" cy="11199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0"/>
              </a:spcBef>
              <a:spcAft>
                <a:spcPts val="0"/>
              </a:spcAft>
              <a:buClr>
                <a:srgbClr val="1C4587"/>
              </a:buClr>
              <a:buSzPts val="2400"/>
              <a:buChar char="●"/>
            </a:pPr>
            <a:r>
              <a:rPr lang="en" sz="2400">
                <a:solidFill>
                  <a:srgbClr val="1C4587"/>
                </a:solidFill>
              </a:rPr>
              <a:t>A cheap and deep scalable storage system to meet researcher storage demands</a:t>
            </a:r>
            <a:endParaRPr sz="24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200">
                <a:solidFill>
                  <a:srgbClr val="1C4587"/>
                </a:solidFill>
              </a:rPr>
              <a:t>Appropriate for research data that is not classified as UH Protected data</a:t>
            </a:r>
            <a:endParaRPr sz="2200">
              <a:solidFill>
                <a:srgbClr val="1C4587"/>
              </a:solidFill>
            </a:endParaRPr>
          </a:p>
          <a:p>
            <a:pPr marL="457200" lvl="0" indent="-368300" algn="l" rtl="0">
              <a:lnSpc>
                <a:spcPct val="90000"/>
              </a:lnSpc>
              <a:spcBef>
                <a:spcPts val="0"/>
              </a:spcBef>
              <a:spcAft>
                <a:spcPts val="0"/>
              </a:spcAft>
              <a:buClr>
                <a:srgbClr val="1C4587"/>
              </a:buClr>
              <a:buSzPts val="2200"/>
              <a:buChar char="●"/>
            </a:pPr>
            <a:r>
              <a:rPr lang="en" sz="2200">
                <a:solidFill>
                  <a:srgbClr val="1C4587"/>
                </a:solidFill>
              </a:rPr>
              <a:t>Current capacity: 6+ PB</a:t>
            </a:r>
            <a:endParaRPr sz="2200">
              <a:solidFill>
                <a:srgbClr val="1C4587"/>
              </a:solidFill>
            </a:endParaRPr>
          </a:p>
        </p:txBody>
      </p:sp>
      <p:sp>
        <p:nvSpPr>
          <p:cNvPr id="270" name="Google Shape;270;g2c95a803e24_1_6"/>
          <p:cNvSpPr txBox="1"/>
          <p:nvPr/>
        </p:nvSpPr>
        <p:spPr>
          <a:xfrm>
            <a:off x="38" y="3205862"/>
            <a:ext cx="121920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 sz="3000" b="1">
                <a:solidFill>
                  <a:srgbClr val="1C4587"/>
                </a:solidFill>
                <a:latin typeface="Montserrat"/>
                <a:ea typeface="Montserrat"/>
                <a:cs typeface="Montserrat"/>
                <a:sym typeface="Montserrat"/>
              </a:rPr>
              <a:t>New in 2024 - </a:t>
            </a:r>
            <a:r>
              <a:rPr lang="en" sz="3000" b="1" i="0" u="none" strike="noStrike" cap="none">
                <a:solidFill>
                  <a:srgbClr val="1C4587"/>
                </a:solidFill>
                <a:latin typeface="Montserrat"/>
                <a:ea typeface="Montserrat"/>
                <a:cs typeface="Montserrat"/>
                <a:sym typeface="Montserrat"/>
              </a:rPr>
              <a:t>Served in </a:t>
            </a:r>
            <a:r>
              <a:rPr lang="en" sz="3000" b="1">
                <a:solidFill>
                  <a:srgbClr val="1C4587"/>
                </a:solidFill>
                <a:latin typeface="Montserrat"/>
                <a:ea typeface="Montserrat"/>
                <a:cs typeface="Montserrat"/>
                <a:sym typeface="Montserrat"/>
              </a:rPr>
              <a:t>T</a:t>
            </a:r>
            <a:r>
              <a:rPr lang="en" sz="3000" b="1" i="0" u="none" strike="noStrike" cap="none">
                <a:solidFill>
                  <a:srgbClr val="1C4587"/>
                </a:solidFill>
                <a:latin typeface="Montserrat"/>
                <a:ea typeface="Montserrat"/>
                <a:cs typeface="Montserrat"/>
                <a:sym typeface="Montserrat"/>
              </a:rPr>
              <a:t>wo </a:t>
            </a:r>
            <a:r>
              <a:rPr lang="en" sz="3000" b="1">
                <a:solidFill>
                  <a:srgbClr val="1C4587"/>
                </a:solidFill>
                <a:latin typeface="Montserrat"/>
                <a:ea typeface="Montserrat"/>
                <a:cs typeface="Montserrat"/>
                <a:sym typeface="Montserrat"/>
              </a:rPr>
              <a:t>F</a:t>
            </a:r>
            <a:r>
              <a:rPr lang="en" sz="3000" b="1" i="0" u="none" strike="noStrike" cap="none">
                <a:solidFill>
                  <a:srgbClr val="1C4587"/>
                </a:solidFill>
                <a:latin typeface="Montserrat"/>
                <a:ea typeface="Montserrat"/>
                <a:cs typeface="Montserrat"/>
                <a:sym typeface="Montserrat"/>
              </a:rPr>
              <a:t>lavors</a:t>
            </a:r>
            <a:endParaRPr sz="3000" b="0" i="0" u="none" strike="noStrike" cap="none">
              <a:solidFill>
                <a:srgbClr val="1C4587"/>
              </a:solidFill>
              <a:latin typeface="Montserrat"/>
              <a:ea typeface="Montserrat"/>
              <a:cs typeface="Montserrat"/>
              <a:sym typeface="Montserrat"/>
            </a:endParaRPr>
          </a:p>
        </p:txBody>
      </p:sp>
      <p:sp>
        <p:nvSpPr>
          <p:cNvPr id="271" name="Google Shape;271;g2c95a803e24_1_6"/>
          <p:cNvSpPr txBox="1"/>
          <p:nvPr/>
        </p:nvSpPr>
        <p:spPr>
          <a:xfrm>
            <a:off x="38" y="1566383"/>
            <a:ext cx="121920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 sz="3000" b="1" i="0" u="none" strike="noStrike" cap="none">
                <a:solidFill>
                  <a:srgbClr val="1C4587"/>
                </a:solidFill>
                <a:latin typeface="Montserrat"/>
                <a:ea typeface="Montserrat"/>
                <a:cs typeface="Montserrat"/>
                <a:sym typeface="Montserrat"/>
              </a:rPr>
              <a:t>Koa Research Storage</a:t>
            </a:r>
            <a:endParaRPr sz="3000" b="0" i="0" u="none" strike="noStrike" cap="none">
              <a:solidFill>
                <a:srgbClr val="000000"/>
              </a:solidFill>
              <a:latin typeface="Montserrat"/>
              <a:ea typeface="Montserrat"/>
              <a:cs typeface="Montserrat"/>
              <a:sym typeface="Montserrat"/>
            </a:endParaRPr>
          </a:p>
        </p:txBody>
      </p:sp>
      <p:pic>
        <p:nvPicPr>
          <p:cNvPr id="272" name="Google Shape;272;g2c95a803e24_1_6"/>
          <p:cNvPicPr preferRelativeResize="0"/>
          <p:nvPr/>
        </p:nvPicPr>
        <p:blipFill rotWithShape="1">
          <a:blip r:embed="rId3">
            <a:alphaModFix/>
          </a:blip>
          <a:srcRect t="-6302"/>
          <a:stretch/>
        </p:blipFill>
        <p:spPr>
          <a:xfrm>
            <a:off x="358474" y="5280500"/>
            <a:ext cx="1420057" cy="1514699"/>
          </a:xfrm>
          <a:prstGeom prst="rect">
            <a:avLst/>
          </a:prstGeom>
          <a:noFill/>
          <a:ln>
            <a:noFill/>
          </a:ln>
        </p:spPr>
      </p:pic>
      <p:sp>
        <p:nvSpPr>
          <p:cNvPr id="273" name="Google Shape;273;g2c95a803e24_1_6"/>
          <p:cNvSpPr txBox="1"/>
          <p:nvPr/>
        </p:nvSpPr>
        <p:spPr>
          <a:xfrm>
            <a:off x="209896" y="3765802"/>
            <a:ext cx="5832000" cy="1514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1C4587"/>
                </a:solidFill>
                <a:latin typeface="Montserrat"/>
                <a:ea typeface="Montserrat"/>
                <a:cs typeface="Montserrat"/>
                <a:sym typeface="Montserrat"/>
              </a:rPr>
              <a:t>KoaCloud:</a:t>
            </a:r>
            <a:endParaRPr sz="3000" b="1" i="0" u="none" strike="noStrike" cap="none">
              <a:solidFill>
                <a:srgbClr val="1C4587"/>
              </a:solidFill>
              <a:latin typeface="Montserrat"/>
              <a:ea typeface="Montserrat"/>
              <a:cs typeface="Montserrat"/>
              <a:sym typeface="Montserrat"/>
            </a:endParaRPr>
          </a:p>
          <a:p>
            <a:pPr marL="457200" marR="0" lvl="0" indent="-368300" algn="l" rtl="0">
              <a:lnSpc>
                <a:spcPct val="90000"/>
              </a:lnSpc>
              <a:spcBef>
                <a:spcPts val="0"/>
              </a:spcBef>
              <a:spcAft>
                <a:spcPts val="0"/>
              </a:spcAft>
              <a:buClr>
                <a:srgbClr val="1C4587"/>
              </a:buClr>
              <a:buSzPts val="2200"/>
              <a:buFont typeface="Arial"/>
              <a:buChar char="●"/>
            </a:pPr>
            <a:r>
              <a:rPr lang="en" sz="2200" b="0" i="0" u="none" strike="noStrike" cap="none">
                <a:solidFill>
                  <a:srgbClr val="1C4587"/>
                </a:solidFill>
                <a:latin typeface="Calibri"/>
                <a:ea typeface="Calibri"/>
                <a:cs typeface="Calibri"/>
                <a:sym typeface="Calibri"/>
              </a:rPr>
              <a:t>Dropbox like storage powered by Nextcloud</a:t>
            </a:r>
            <a:endParaRPr sz="2200" b="0" i="0" u="none" strike="noStrike" cap="none">
              <a:solidFill>
                <a:srgbClr val="1C4587"/>
              </a:solidFill>
              <a:latin typeface="Calibri"/>
              <a:ea typeface="Calibri"/>
              <a:cs typeface="Calibri"/>
              <a:sym typeface="Calibri"/>
            </a:endParaRPr>
          </a:p>
          <a:p>
            <a:pPr marL="457200" marR="0" lvl="0" indent="-368300" algn="l" rtl="0">
              <a:lnSpc>
                <a:spcPct val="90000"/>
              </a:lnSpc>
              <a:spcBef>
                <a:spcPts val="0"/>
              </a:spcBef>
              <a:spcAft>
                <a:spcPts val="0"/>
              </a:spcAft>
              <a:buClr>
                <a:srgbClr val="1C4587"/>
              </a:buClr>
              <a:buSzPts val="2200"/>
              <a:buFont typeface="Arial"/>
              <a:buChar char="●"/>
            </a:pPr>
            <a:r>
              <a:rPr lang="en" sz="2200" b="0" i="0" u="none" strike="noStrike" cap="none">
                <a:solidFill>
                  <a:srgbClr val="1C4587"/>
                </a:solidFill>
                <a:latin typeface="Calibri"/>
                <a:ea typeface="Calibri"/>
                <a:cs typeface="Calibri"/>
                <a:sym typeface="Calibri"/>
              </a:rPr>
              <a:t>Remote network share, sync and web client</a:t>
            </a:r>
            <a:endParaRPr sz="2200" b="0" i="0" u="none" strike="noStrike" cap="none">
              <a:solidFill>
                <a:srgbClr val="1C4587"/>
              </a:solidFill>
              <a:latin typeface="Calibri"/>
              <a:ea typeface="Calibri"/>
              <a:cs typeface="Calibri"/>
              <a:sym typeface="Calibri"/>
            </a:endParaRPr>
          </a:p>
          <a:p>
            <a:pPr marL="457200" marR="0" lvl="0" indent="-368300" algn="l" rtl="0">
              <a:lnSpc>
                <a:spcPct val="90000"/>
              </a:lnSpc>
              <a:spcBef>
                <a:spcPts val="0"/>
              </a:spcBef>
              <a:spcAft>
                <a:spcPts val="0"/>
              </a:spcAft>
              <a:buClr>
                <a:srgbClr val="1C4587"/>
              </a:buClr>
              <a:buSzPts val="2200"/>
              <a:buFont typeface="Arial"/>
              <a:buChar char="●"/>
            </a:pPr>
            <a:r>
              <a:rPr lang="en" sz="2200" b="0" i="0" u="none" strike="noStrike" cap="none">
                <a:solidFill>
                  <a:srgbClr val="1C4587"/>
                </a:solidFill>
                <a:latin typeface="Calibri"/>
                <a:ea typeface="Calibri"/>
                <a:cs typeface="Calibri"/>
                <a:sym typeface="Calibri"/>
              </a:rPr>
              <a:t>Leased in 1 year increments at $55/TB/yr</a:t>
            </a:r>
            <a:endParaRPr sz="2200" b="0" i="0" u="none" strike="noStrike" cap="none">
              <a:solidFill>
                <a:srgbClr val="1C4587"/>
              </a:solidFill>
              <a:latin typeface="Calibri"/>
              <a:ea typeface="Calibri"/>
              <a:cs typeface="Calibri"/>
              <a:sym typeface="Calibri"/>
            </a:endParaRPr>
          </a:p>
        </p:txBody>
      </p:sp>
      <p:sp>
        <p:nvSpPr>
          <p:cNvPr id="274" name="Google Shape;274;g2c95a803e24_1_6"/>
          <p:cNvSpPr txBox="1"/>
          <p:nvPr/>
        </p:nvSpPr>
        <p:spPr>
          <a:xfrm>
            <a:off x="6150179" y="3765802"/>
            <a:ext cx="58320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000"/>
              <a:buFont typeface="Arial"/>
              <a:buNone/>
            </a:pPr>
            <a:r>
              <a:rPr lang="en" sz="3000" b="1" i="0" u="none" strike="noStrike" cap="none">
                <a:solidFill>
                  <a:srgbClr val="1C4587"/>
                </a:solidFill>
                <a:latin typeface="Montserrat"/>
                <a:ea typeface="Montserrat"/>
                <a:cs typeface="Montserrat"/>
                <a:sym typeface="Montserrat"/>
              </a:rPr>
              <a:t>KoaStore:</a:t>
            </a:r>
            <a:endParaRPr sz="3000" b="1" i="0" u="none" strike="noStrike" cap="none">
              <a:solidFill>
                <a:srgbClr val="1C4587"/>
              </a:solidFill>
              <a:latin typeface="Montserrat"/>
              <a:ea typeface="Montserrat"/>
              <a:cs typeface="Montserrat"/>
              <a:sym typeface="Montserrat"/>
            </a:endParaRPr>
          </a:p>
          <a:p>
            <a:pPr marL="457200" marR="0" lvl="0" indent="-368300" algn="l" rtl="0">
              <a:lnSpc>
                <a:spcPct val="90000"/>
              </a:lnSpc>
              <a:spcBef>
                <a:spcPts val="0"/>
              </a:spcBef>
              <a:spcAft>
                <a:spcPts val="0"/>
              </a:spcAft>
              <a:buClr>
                <a:srgbClr val="1C4587"/>
              </a:buClr>
              <a:buSzPts val="2200"/>
              <a:buFont typeface="Calibri"/>
              <a:buChar char="●"/>
            </a:pPr>
            <a:r>
              <a:rPr lang="en" sz="2200" b="0" i="0" u="none" strike="noStrike" cap="none">
                <a:solidFill>
                  <a:srgbClr val="1C4587"/>
                </a:solidFill>
                <a:latin typeface="Calibri"/>
                <a:ea typeface="Calibri"/>
                <a:cs typeface="Calibri"/>
                <a:sym typeface="Calibri"/>
              </a:rPr>
              <a:t>Additional permanent storage for use on Koa</a:t>
            </a:r>
            <a:endParaRPr sz="2200" b="0" i="0" u="none" strike="noStrike" cap="none">
              <a:solidFill>
                <a:srgbClr val="1C4587"/>
              </a:solidFill>
              <a:latin typeface="Calibri"/>
              <a:ea typeface="Calibri"/>
              <a:cs typeface="Calibri"/>
              <a:sym typeface="Calibri"/>
            </a:endParaRPr>
          </a:p>
          <a:p>
            <a:pPr marL="457200" marR="0" lvl="0" indent="-368300" algn="l" rtl="0">
              <a:lnSpc>
                <a:spcPct val="90000"/>
              </a:lnSpc>
              <a:spcBef>
                <a:spcPts val="0"/>
              </a:spcBef>
              <a:spcAft>
                <a:spcPts val="0"/>
              </a:spcAft>
              <a:buClr>
                <a:srgbClr val="1C4587"/>
              </a:buClr>
              <a:buSzPts val="2200"/>
              <a:buFont typeface="Arial"/>
              <a:buChar char="●"/>
            </a:pPr>
            <a:r>
              <a:rPr lang="en" sz="2200" b="0" i="0" u="none" strike="noStrike" cap="none">
                <a:solidFill>
                  <a:srgbClr val="1C4587"/>
                </a:solidFill>
                <a:latin typeface="Calibri"/>
                <a:ea typeface="Calibri"/>
                <a:cs typeface="Calibri"/>
                <a:sym typeface="Calibri"/>
              </a:rPr>
              <a:t>Leased in 1 year increments at $50/TB/yr</a:t>
            </a:r>
            <a:endParaRPr sz="1400" b="0" i="0" u="none" strike="noStrike" cap="none">
              <a:solidFill>
                <a:srgbClr val="000000"/>
              </a:solidFill>
              <a:latin typeface="Arial"/>
              <a:ea typeface="Arial"/>
              <a:cs typeface="Arial"/>
              <a:sym typeface="Arial"/>
            </a:endParaRPr>
          </a:p>
        </p:txBody>
      </p:sp>
      <p:sp>
        <p:nvSpPr>
          <p:cNvPr id="275" name="Google Shape;275;g2c95a803e24_1_6"/>
          <p:cNvSpPr txBox="1"/>
          <p:nvPr/>
        </p:nvSpPr>
        <p:spPr>
          <a:xfrm>
            <a:off x="2068025" y="5434475"/>
            <a:ext cx="3552900" cy="11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solidFill>
                  <a:schemeClr val="dk1"/>
                </a:solidFill>
                <a:latin typeface="Calibri"/>
                <a:ea typeface="Calibri"/>
                <a:cs typeface="Calibri"/>
                <a:sym typeface="Calibri"/>
              </a:rPr>
              <a:t>0.6 PB Allocated</a:t>
            </a:r>
            <a:endParaRPr sz="3700" b="1">
              <a:solidFill>
                <a:schemeClr val="dk1"/>
              </a:solidFill>
              <a:latin typeface="Calibri"/>
              <a:ea typeface="Calibri"/>
              <a:cs typeface="Calibri"/>
              <a:sym typeface="Calibri"/>
            </a:endParaRPr>
          </a:p>
        </p:txBody>
      </p:sp>
      <p:cxnSp>
        <p:nvCxnSpPr>
          <p:cNvPr id="276" name="Google Shape;276;g2c95a803e24_1_6"/>
          <p:cNvCxnSpPr/>
          <p:nvPr/>
        </p:nvCxnSpPr>
        <p:spPr>
          <a:xfrm>
            <a:off x="6015875" y="3830200"/>
            <a:ext cx="0" cy="2821200"/>
          </a:xfrm>
          <a:prstGeom prst="straightConnector1">
            <a:avLst/>
          </a:prstGeom>
          <a:noFill/>
          <a:ln w="38100" cap="flat" cmpd="sng">
            <a:solidFill>
              <a:schemeClr val="dk2"/>
            </a:solidFill>
            <a:prstDash val="solid"/>
            <a:round/>
            <a:headEnd type="none" w="med" len="med"/>
            <a:tailEnd type="none" w="med" len="med"/>
          </a:ln>
        </p:spPr>
      </p:cxnSp>
      <p:sp>
        <p:nvSpPr>
          <p:cNvPr id="277" name="Google Shape;277;g2c95a803e24_1_6"/>
          <p:cNvSpPr txBox="1"/>
          <p:nvPr/>
        </p:nvSpPr>
        <p:spPr>
          <a:xfrm>
            <a:off x="7289725" y="5422000"/>
            <a:ext cx="3552900" cy="11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solidFill>
                  <a:schemeClr val="dk1"/>
                </a:solidFill>
                <a:latin typeface="Calibri"/>
                <a:ea typeface="Calibri"/>
                <a:cs typeface="Calibri"/>
                <a:sym typeface="Calibri"/>
              </a:rPr>
              <a:t>1.7 PB Allocated</a:t>
            </a:r>
            <a:endParaRPr sz="3700" b="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283" name="Google Shape;283;p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284" name="Google Shape;284;p8"/>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85" name="Google Shape;285;p8"/>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000" b="1">
                <a:solidFill>
                  <a:srgbClr val="1C4587"/>
                </a:solidFill>
                <a:latin typeface="Montserrat"/>
                <a:ea typeface="Montserrat"/>
                <a:cs typeface="Montserrat"/>
                <a:sym typeface="Montserrat"/>
              </a:rPr>
              <a:t>Data </a:t>
            </a:r>
            <a:endParaRPr sz="40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000" b="1">
                <a:solidFill>
                  <a:srgbClr val="1C4587"/>
                </a:solidFill>
                <a:latin typeface="Montserrat"/>
                <a:ea typeface="Montserrat"/>
                <a:cs typeface="Montserrat"/>
                <a:sym typeface="Montserrat"/>
              </a:rPr>
              <a:t>Transfer Services</a:t>
            </a:r>
            <a:endParaRPr sz="3866" b="1">
              <a:solidFill>
                <a:srgbClr val="1C4587"/>
              </a:solidFill>
              <a:latin typeface="Montserrat"/>
              <a:ea typeface="Montserrat"/>
              <a:cs typeface="Montserrat"/>
              <a:sym typeface="Montserrat"/>
            </a:endParaRPr>
          </a:p>
        </p:txBody>
      </p:sp>
      <p:sp>
        <p:nvSpPr>
          <p:cNvPr id="286" name="Google Shape;286;p8"/>
          <p:cNvSpPr txBox="1">
            <a:spLocks noGrp="1"/>
          </p:cNvSpPr>
          <p:nvPr>
            <p:ph type="body" idx="2"/>
          </p:nvPr>
        </p:nvSpPr>
        <p:spPr>
          <a:xfrm>
            <a:off x="0" y="1590000"/>
            <a:ext cx="12192000" cy="4707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1400"/>
              <a:buNone/>
            </a:pPr>
            <a:r>
              <a:rPr lang="en" sz="3000" b="1">
                <a:solidFill>
                  <a:srgbClr val="1C4587"/>
                </a:solidFill>
                <a:latin typeface="Montserrat"/>
                <a:ea typeface="Montserrat"/>
                <a:cs typeface="Montserrat"/>
                <a:sym typeface="Montserrat"/>
              </a:rPr>
              <a:t>Help Researchers:</a:t>
            </a:r>
            <a:endParaRPr sz="3000" b="1">
              <a:solidFill>
                <a:srgbClr val="1C4587"/>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2000" b="1">
              <a:solidFill>
                <a:srgbClr val="1C4587"/>
              </a:solidFill>
              <a:latin typeface="Montserrat"/>
              <a:ea typeface="Montserrat"/>
              <a:cs typeface="Montserrat"/>
              <a:sym typeface="Montserrat"/>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Trouble moving data?</a:t>
            </a:r>
            <a:endParaRPr sz="24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Data transfers slow?</a:t>
            </a:r>
            <a:endParaRPr sz="24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Need to move a lot of data?</a:t>
            </a:r>
            <a:br>
              <a:rPr lang="en" sz="2400">
                <a:solidFill>
                  <a:srgbClr val="1C4587"/>
                </a:solidFill>
              </a:rPr>
            </a:br>
            <a:br>
              <a:rPr lang="en" sz="2400">
                <a:solidFill>
                  <a:srgbClr val="1C4587"/>
                </a:solidFill>
              </a:rPr>
            </a:br>
            <a:endParaRPr sz="2400">
              <a:solidFill>
                <a:srgbClr val="1C4587"/>
              </a:solidFill>
            </a:endParaRPr>
          </a:p>
          <a:p>
            <a:pPr marL="0" lvl="0" indent="0" algn="l" rtl="0">
              <a:lnSpc>
                <a:spcPct val="90000"/>
              </a:lnSpc>
              <a:spcBef>
                <a:spcPts val="0"/>
              </a:spcBef>
              <a:spcAft>
                <a:spcPts val="0"/>
              </a:spcAft>
              <a:buSzPts val="1400"/>
              <a:buNone/>
            </a:pPr>
            <a:r>
              <a:rPr lang="en" sz="3000" b="1">
                <a:solidFill>
                  <a:srgbClr val="1C4587"/>
                </a:solidFill>
                <a:latin typeface="Montserrat"/>
                <a:ea typeface="Montserrat"/>
                <a:cs typeface="Montserrat"/>
                <a:sym typeface="Montserrat"/>
              </a:rPr>
              <a:t>Globus</a:t>
            </a:r>
            <a:endParaRPr sz="3000" b="1">
              <a:solidFill>
                <a:srgbClr val="1C4587"/>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2000" b="1">
              <a:solidFill>
                <a:srgbClr val="1C4587"/>
              </a:solidFill>
              <a:latin typeface="Montserrat"/>
              <a:ea typeface="Montserrat"/>
              <a:cs typeface="Montserrat"/>
              <a:sym typeface="Montserrat"/>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UH System has a subscription for additional features</a:t>
            </a:r>
            <a:endParaRPr sz="2400">
              <a:solidFill>
                <a:srgbClr val="1C4587"/>
              </a:solidFill>
            </a:endParaRPr>
          </a:p>
          <a:p>
            <a:pPr marL="914400" lvl="1" indent="-381000" algn="l" rtl="0">
              <a:lnSpc>
                <a:spcPct val="90000"/>
              </a:lnSpc>
              <a:spcBef>
                <a:spcPts val="0"/>
              </a:spcBef>
              <a:spcAft>
                <a:spcPts val="0"/>
              </a:spcAft>
              <a:buClr>
                <a:srgbClr val="1C4587"/>
              </a:buClr>
              <a:buSzPts val="2400"/>
              <a:buChar char="○"/>
            </a:pPr>
            <a:r>
              <a:rPr lang="en" sz="2400">
                <a:solidFill>
                  <a:srgbClr val="1C4587"/>
                </a:solidFill>
              </a:rPr>
              <a:t>Access granted for free upon request</a:t>
            </a:r>
            <a:endParaRPr sz="2400">
              <a:solidFill>
                <a:srgbClr val="1C4587"/>
              </a:solidFill>
            </a:endParaRPr>
          </a:p>
          <a:p>
            <a:pPr marL="914400" lvl="1" indent="-381000" algn="l" rtl="0">
              <a:lnSpc>
                <a:spcPct val="90000"/>
              </a:lnSpc>
              <a:spcBef>
                <a:spcPts val="0"/>
              </a:spcBef>
              <a:spcAft>
                <a:spcPts val="0"/>
              </a:spcAft>
              <a:buClr>
                <a:srgbClr val="1C4587"/>
              </a:buClr>
              <a:buSzPts val="2400"/>
              <a:buChar char="○"/>
            </a:pPr>
            <a:r>
              <a:rPr lang="en" sz="2400">
                <a:solidFill>
                  <a:srgbClr val="1C4587"/>
                </a:solidFill>
              </a:rPr>
              <a:t>Enables the ability to share files/folder on your laptop with other Globus users</a:t>
            </a:r>
            <a:endParaRPr sz="24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Robust data transfer - can resume large transfers</a:t>
            </a:r>
            <a:endParaRPr sz="24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Can transfer from laptop to Koa, or other major resources NCAR/ACCESS etc</a:t>
            </a:r>
            <a:endParaRPr sz="2533">
              <a:solidFill>
                <a:srgbClr val="1C4587"/>
              </a:solidFill>
            </a:endParaRPr>
          </a:p>
        </p:txBody>
      </p:sp>
      <p:pic>
        <p:nvPicPr>
          <p:cNvPr id="287" name="Google Shape;287;p8"/>
          <p:cNvPicPr preferRelativeResize="0"/>
          <p:nvPr/>
        </p:nvPicPr>
        <p:blipFill rotWithShape="1">
          <a:blip r:embed="rId3">
            <a:alphaModFix/>
          </a:blip>
          <a:srcRect/>
          <a:stretch/>
        </p:blipFill>
        <p:spPr>
          <a:xfrm>
            <a:off x="8862400" y="4111602"/>
            <a:ext cx="2983399" cy="1243075"/>
          </a:xfrm>
          <a:prstGeom prst="rect">
            <a:avLst/>
          </a:prstGeom>
          <a:noFill/>
          <a:ln>
            <a:noFill/>
          </a:ln>
        </p:spPr>
      </p:pic>
      <p:pic>
        <p:nvPicPr>
          <p:cNvPr id="288" name="Google Shape;288;p8"/>
          <p:cNvPicPr preferRelativeResize="0"/>
          <p:nvPr/>
        </p:nvPicPr>
        <p:blipFill rotWithShape="1">
          <a:blip r:embed="rId4">
            <a:alphaModFix/>
          </a:blip>
          <a:srcRect t="26562"/>
          <a:stretch/>
        </p:blipFill>
        <p:spPr>
          <a:xfrm>
            <a:off x="6370225" y="1643225"/>
            <a:ext cx="5917575" cy="2468375"/>
          </a:xfrm>
          <a:prstGeom prst="rect">
            <a:avLst/>
          </a:prstGeom>
          <a:noFill/>
          <a:ln>
            <a:noFill/>
          </a:ln>
        </p:spPr>
      </p:pic>
      <p:sp>
        <p:nvSpPr>
          <p:cNvPr id="289" name="Google Shape;289;p8"/>
          <p:cNvSpPr txBox="1"/>
          <p:nvPr/>
        </p:nvSpPr>
        <p:spPr>
          <a:xfrm>
            <a:off x="9232925" y="1897529"/>
            <a:ext cx="660900" cy="359400"/>
          </a:xfrm>
          <a:prstGeom prst="rect">
            <a:avLst/>
          </a:prstGeom>
          <a:solidFill>
            <a:srgbClr val="A5ADB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Cloud</a:t>
            </a:r>
            <a:endParaRPr>
              <a:latin typeface="Calibri"/>
              <a:ea typeface="Calibri"/>
              <a:cs typeface="Calibri"/>
              <a:sym typeface="Calibri"/>
            </a:endParaRPr>
          </a:p>
        </p:txBody>
      </p:sp>
      <p:pic>
        <p:nvPicPr>
          <p:cNvPr id="290" name="Google Shape;290;p8"/>
          <p:cNvPicPr preferRelativeResize="0"/>
          <p:nvPr/>
        </p:nvPicPr>
        <p:blipFill rotWithShape="1">
          <a:blip r:embed="rId5">
            <a:alphaModFix/>
          </a:blip>
          <a:srcRect/>
          <a:stretch/>
        </p:blipFill>
        <p:spPr>
          <a:xfrm>
            <a:off x="7415020" y="2825104"/>
            <a:ext cx="1447375" cy="1369090"/>
          </a:xfrm>
          <a:prstGeom prst="rect">
            <a:avLst/>
          </a:prstGeom>
          <a:noFill/>
          <a:ln>
            <a:noFill/>
          </a:ln>
          <a:effectLst>
            <a:outerShdw blurRad="57150" dist="19050" dir="5400000" algn="bl" rotWithShape="0">
              <a:srgbClr val="000000">
                <a:alpha val="49800"/>
              </a:srgbClr>
            </a:outerShdw>
          </a:effectLst>
        </p:spPr>
      </p:pic>
      <p:sp>
        <p:nvSpPr>
          <p:cNvPr id="291" name="Google Shape;291;p8"/>
          <p:cNvSpPr/>
          <p:nvPr/>
        </p:nvSpPr>
        <p:spPr>
          <a:xfrm>
            <a:off x="4376850" y="1717324"/>
            <a:ext cx="2517600" cy="21963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2" name="Google Shape;292;p8"/>
          <p:cNvSpPr txBox="1"/>
          <p:nvPr/>
        </p:nvSpPr>
        <p:spPr>
          <a:xfrm>
            <a:off x="4376850" y="1718774"/>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latin typeface="Calibri"/>
                <a:ea typeface="Calibri"/>
                <a:cs typeface="Calibri"/>
                <a:sym typeface="Calibri"/>
              </a:rPr>
              <a:t>Data Transfered</a:t>
            </a:r>
            <a:endParaRPr sz="2800" b="1">
              <a:solidFill>
                <a:schemeClr val="dk1"/>
              </a:solidFill>
              <a:latin typeface="Calibri"/>
              <a:ea typeface="Calibri"/>
              <a:cs typeface="Calibri"/>
              <a:sym typeface="Calibri"/>
            </a:endParaRPr>
          </a:p>
        </p:txBody>
      </p:sp>
      <p:sp>
        <p:nvSpPr>
          <p:cNvPr id="293" name="Google Shape;293;p8"/>
          <p:cNvSpPr txBox="1"/>
          <p:nvPr/>
        </p:nvSpPr>
        <p:spPr>
          <a:xfrm>
            <a:off x="4376850" y="2483653"/>
            <a:ext cx="2517600" cy="6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dk1"/>
                </a:solidFill>
                <a:latin typeface="Calibri"/>
                <a:ea typeface="Calibri"/>
                <a:cs typeface="Calibri"/>
                <a:sym typeface="Calibri"/>
              </a:rPr>
              <a:t>627TB</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4" name="Google Shape;294;p8"/>
          <p:cNvSpPr/>
          <p:nvPr/>
        </p:nvSpPr>
        <p:spPr>
          <a:xfrm>
            <a:off x="4780157" y="3184782"/>
            <a:ext cx="403500" cy="5217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5" name="Google Shape;295;p8"/>
          <p:cNvSpPr txBox="1"/>
          <p:nvPr/>
        </p:nvSpPr>
        <p:spPr>
          <a:xfrm>
            <a:off x="5279606" y="3184851"/>
            <a:ext cx="1113000" cy="5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44.7%</a:t>
            </a: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9e9ed76fc3_0_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01" name="Google Shape;301;g19e9ed76fc3_0_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02" name="Google Shape;302;g19e9ed76fc3_0_13"/>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03" name="Google Shape;303;g19e9ed76fc3_0_13"/>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Software Engineering &amp; </a:t>
            </a:r>
            <a:endParaRPr sz="48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Data Science Services</a:t>
            </a:r>
            <a:endParaRPr sz="4800" b="1">
              <a:solidFill>
                <a:srgbClr val="1C4587"/>
              </a:solidFill>
              <a:latin typeface="Montserrat"/>
              <a:ea typeface="Montserrat"/>
              <a:cs typeface="Montserrat"/>
              <a:sym typeface="Montserrat"/>
            </a:endParaRPr>
          </a:p>
        </p:txBody>
      </p:sp>
      <p:sp>
        <p:nvSpPr>
          <p:cNvPr id="304" name="Google Shape;304;g19e9ed76fc3_0_13"/>
          <p:cNvSpPr txBox="1">
            <a:spLocks noGrp="1"/>
          </p:cNvSpPr>
          <p:nvPr>
            <p:ph type="body" idx="2"/>
          </p:nvPr>
        </p:nvSpPr>
        <p:spPr>
          <a:xfrm>
            <a:off x="53700" y="1653600"/>
            <a:ext cx="12138300" cy="1216200"/>
          </a:xfrm>
          <a:prstGeom prst="rect">
            <a:avLst/>
          </a:prstGeom>
          <a:noFill/>
          <a:ln>
            <a:noFill/>
          </a:ln>
        </p:spPr>
        <p:txBody>
          <a:bodyPr spcFirstLastPara="1" wrap="square" lIns="121900" tIns="121900" rIns="121900" bIns="121900" anchor="t" anchorCtr="0">
            <a:noAutofit/>
          </a:bodyPr>
          <a:lstStyle/>
          <a:p>
            <a:pPr marL="457200" lvl="0" indent="-381000" algn="l" rtl="0">
              <a:lnSpc>
                <a:spcPct val="115000"/>
              </a:lnSpc>
              <a:spcBef>
                <a:spcPts val="0"/>
              </a:spcBef>
              <a:spcAft>
                <a:spcPts val="0"/>
              </a:spcAft>
              <a:buClr>
                <a:srgbClr val="1C4587"/>
              </a:buClr>
              <a:buSzPts val="2400"/>
              <a:buChar char="●"/>
            </a:pPr>
            <a:r>
              <a:rPr lang="en" sz="2400">
                <a:solidFill>
                  <a:srgbClr val="1C4587"/>
                </a:solidFill>
              </a:rPr>
              <a:t>Access professional research software engineers &amp; data scientists</a:t>
            </a:r>
            <a:endParaRPr sz="2400">
              <a:solidFill>
                <a:srgbClr val="1C4587"/>
              </a:solidFill>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Access graduate data fellows</a:t>
            </a:r>
            <a:endParaRPr sz="2533">
              <a:solidFill>
                <a:srgbClr val="1C4587"/>
              </a:solidFill>
            </a:endParaRPr>
          </a:p>
          <a:p>
            <a:pPr marL="1219169" lvl="0" indent="0" algn="l" rtl="0">
              <a:lnSpc>
                <a:spcPct val="115000"/>
              </a:lnSpc>
              <a:spcBef>
                <a:spcPts val="0"/>
              </a:spcBef>
              <a:spcAft>
                <a:spcPts val="0"/>
              </a:spcAft>
              <a:buSzPts val="1400"/>
              <a:buNone/>
            </a:pPr>
            <a:endParaRPr sz="2533">
              <a:solidFill>
                <a:srgbClr val="1C4587"/>
              </a:solidFill>
            </a:endParaRPr>
          </a:p>
        </p:txBody>
      </p:sp>
      <p:pic>
        <p:nvPicPr>
          <p:cNvPr id="305" name="Google Shape;305;g19e9ed76fc3_0_13"/>
          <p:cNvPicPr preferRelativeResize="0"/>
          <p:nvPr/>
        </p:nvPicPr>
        <p:blipFill rotWithShape="1">
          <a:blip r:embed="rId3">
            <a:alphaModFix/>
          </a:blip>
          <a:srcRect/>
          <a:stretch/>
        </p:blipFill>
        <p:spPr>
          <a:xfrm>
            <a:off x="415600" y="4056225"/>
            <a:ext cx="5541909" cy="2692299"/>
          </a:xfrm>
          <a:prstGeom prst="rect">
            <a:avLst/>
          </a:prstGeom>
          <a:noFill/>
          <a:ln>
            <a:noFill/>
          </a:ln>
        </p:spPr>
      </p:pic>
      <p:pic>
        <p:nvPicPr>
          <p:cNvPr id="306" name="Google Shape;306;g19e9ed76fc3_0_13"/>
          <p:cNvPicPr preferRelativeResize="0"/>
          <p:nvPr/>
        </p:nvPicPr>
        <p:blipFill rotWithShape="1">
          <a:blip r:embed="rId4">
            <a:alphaModFix/>
          </a:blip>
          <a:srcRect/>
          <a:stretch/>
        </p:blipFill>
        <p:spPr>
          <a:xfrm>
            <a:off x="6163549" y="4019725"/>
            <a:ext cx="5401677" cy="2728800"/>
          </a:xfrm>
          <a:prstGeom prst="rect">
            <a:avLst/>
          </a:prstGeom>
          <a:noFill/>
          <a:ln>
            <a:noFill/>
          </a:ln>
        </p:spPr>
      </p:pic>
      <p:sp>
        <p:nvSpPr>
          <p:cNvPr id="307" name="Google Shape;307;g19e9ed76fc3_0_13"/>
          <p:cNvSpPr txBox="1"/>
          <p:nvPr/>
        </p:nvSpPr>
        <p:spPr>
          <a:xfrm>
            <a:off x="434700" y="3343950"/>
            <a:ext cx="5337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4587"/>
                </a:solidFill>
                <a:latin typeface="Calibri"/>
                <a:ea typeface="Calibri"/>
                <a:cs typeface="Calibri"/>
                <a:sym typeface="Calibri"/>
              </a:rPr>
              <a:t>State of Hawaiʻi Behavioral Health Dashboard</a:t>
            </a:r>
            <a:endParaRPr sz="1800" b="1" i="0" u="none" strike="noStrike" cap="none">
              <a:solidFill>
                <a:srgbClr val="1C458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Calibri"/>
                <a:ea typeface="Calibri"/>
                <a:cs typeface="Calibri"/>
                <a:sym typeface="Calibri"/>
                <a:hlinkClick r:id="rId5"/>
              </a:rPr>
              <a:t>https://bh808.hawaii.gov/</a:t>
            </a:r>
            <a:endParaRPr sz="1800" b="0" i="0" u="none" strike="noStrike" cap="none">
              <a:solidFill>
                <a:srgbClr val="000000"/>
              </a:solidFill>
              <a:latin typeface="Calibri"/>
              <a:ea typeface="Calibri"/>
              <a:cs typeface="Calibri"/>
              <a:sym typeface="Calibri"/>
            </a:endParaRPr>
          </a:p>
        </p:txBody>
      </p:sp>
      <p:sp>
        <p:nvSpPr>
          <p:cNvPr id="308" name="Google Shape;308;g19e9ed76fc3_0_13"/>
          <p:cNvSpPr txBox="1"/>
          <p:nvPr/>
        </p:nvSpPr>
        <p:spPr>
          <a:xfrm>
            <a:off x="6293300" y="3343950"/>
            <a:ext cx="52011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1C4587"/>
                </a:solidFill>
                <a:latin typeface="Calibri"/>
                <a:ea typeface="Calibri"/>
                <a:cs typeface="Calibri"/>
                <a:sym typeface="Calibri"/>
              </a:rPr>
              <a:t>Hawaiʻi Climate Data Portal</a:t>
            </a:r>
            <a:endParaRPr sz="1800" b="1" i="0" u="none" strike="noStrike" cap="none">
              <a:solidFill>
                <a:srgbClr val="1C458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Calibri"/>
                <a:ea typeface="Calibri"/>
                <a:cs typeface="Calibri"/>
                <a:sym typeface="Calibri"/>
                <a:hlinkClick r:id="rId6"/>
              </a:rPr>
              <a:t>https://hawaii.edu/hcdp</a:t>
            </a:r>
            <a:endParaRPr sz="1800" b="0" i="0" u="none" strike="noStrike" cap="none">
              <a:solidFill>
                <a:srgbClr val="000000"/>
              </a:solidFill>
              <a:latin typeface="Calibri"/>
              <a:ea typeface="Calibri"/>
              <a:cs typeface="Calibri"/>
              <a:sym typeface="Calibri"/>
            </a:endParaRPr>
          </a:p>
        </p:txBody>
      </p:sp>
      <p:sp>
        <p:nvSpPr>
          <p:cNvPr id="309" name="Google Shape;309;g19e9ed76fc3_0_13"/>
          <p:cNvSpPr txBox="1"/>
          <p:nvPr/>
        </p:nvSpPr>
        <p:spPr>
          <a:xfrm>
            <a:off x="53700" y="2800375"/>
            <a:ext cx="121383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 sz="3000" b="1" i="0" u="none" strike="noStrike" cap="none">
                <a:solidFill>
                  <a:srgbClr val="1C4587"/>
                </a:solidFill>
                <a:latin typeface="Montserrat"/>
                <a:ea typeface="Montserrat"/>
                <a:cs typeface="Montserrat"/>
                <a:sym typeface="Montserrat"/>
              </a:rPr>
              <a:t>Highlighted Projects</a:t>
            </a:r>
            <a:endParaRPr sz="3000" b="0" i="0" u="none" strike="noStrike" cap="none">
              <a:solidFill>
                <a:srgbClr val="1C4587"/>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c95a803e24_1_1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15" name="Google Shape;315;g2c95a803e24_1_1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16" name="Google Shape;316;g2c95a803e24_1_126"/>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17" name="Google Shape;317;g2c95a803e24_1_126"/>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Software Services</a:t>
            </a:r>
            <a:endParaRPr sz="4800" b="1">
              <a:solidFill>
                <a:srgbClr val="1C4587"/>
              </a:solidFill>
              <a:latin typeface="Montserrat"/>
              <a:ea typeface="Montserrat"/>
              <a:cs typeface="Montserrat"/>
              <a:sym typeface="Montserrat"/>
            </a:endParaRPr>
          </a:p>
        </p:txBody>
      </p:sp>
      <p:sp>
        <p:nvSpPr>
          <p:cNvPr id="318" name="Google Shape;318;g2c95a803e24_1_126"/>
          <p:cNvSpPr txBox="1">
            <a:spLocks noGrp="1"/>
          </p:cNvSpPr>
          <p:nvPr>
            <p:ph type="body" idx="2"/>
          </p:nvPr>
        </p:nvSpPr>
        <p:spPr>
          <a:xfrm>
            <a:off x="100" y="1590000"/>
            <a:ext cx="84336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400"/>
              <a:buNone/>
            </a:pPr>
            <a:r>
              <a:rPr lang="en" sz="3000" b="1">
                <a:solidFill>
                  <a:srgbClr val="1C4587"/>
                </a:solidFill>
                <a:latin typeface="Montserrat"/>
                <a:ea typeface="Montserrat"/>
                <a:cs typeface="Montserrat"/>
                <a:sym typeface="Montserrat"/>
              </a:rPr>
              <a:t>Science Gateways</a:t>
            </a:r>
            <a:endParaRPr sz="3000">
              <a:solidFill>
                <a:srgbClr val="1C4587"/>
              </a:solidFill>
              <a:latin typeface="Montserrat"/>
              <a:ea typeface="Montserrat"/>
              <a:cs typeface="Montserrat"/>
              <a:sym typeface="Montserrat"/>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Bringing together data, software and resources related to domains or communities</a:t>
            </a:r>
            <a:endParaRPr sz="2400">
              <a:solidFill>
                <a:srgbClr val="1C4587"/>
              </a:solidFill>
            </a:endParaRPr>
          </a:p>
          <a:p>
            <a:pPr marL="914400" lvl="0" indent="0" algn="l" rtl="0">
              <a:lnSpc>
                <a:spcPct val="115000"/>
              </a:lnSpc>
              <a:spcBef>
                <a:spcPts val="0"/>
              </a:spcBef>
              <a:spcAft>
                <a:spcPts val="0"/>
              </a:spcAft>
              <a:buSzPts val="1400"/>
              <a:buNone/>
            </a:pPr>
            <a:endParaRPr sz="2400">
              <a:solidFill>
                <a:srgbClr val="1C4587"/>
              </a:solidFill>
            </a:endParaRPr>
          </a:p>
          <a:p>
            <a:pPr marL="0" lvl="0" indent="0" algn="l" rtl="0">
              <a:lnSpc>
                <a:spcPct val="115000"/>
              </a:lnSpc>
              <a:spcBef>
                <a:spcPts val="0"/>
              </a:spcBef>
              <a:spcAft>
                <a:spcPts val="0"/>
              </a:spcAft>
              <a:buSzPts val="1400"/>
              <a:buNone/>
            </a:pPr>
            <a:r>
              <a:rPr lang="en" sz="3000" b="1">
                <a:solidFill>
                  <a:srgbClr val="1C4587"/>
                </a:solidFill>
                <a:latin typeface="Montserrat"/>
                <a:ea typeface="Montserrat"/>
                <a:cs typeface="Montserrat"/>
                <a:sym typeface="Montserrat"/>
              </a:rPr>
              <a:t>Help with Data Management Plans</a:t>
            </a:r>
            <a:endParaRPr sz="3000" b="1">
              <a:solidFill>
                <a:srgbClr val="1C4587"/>
              </a:solidFill>
              <a:latin typeface="Montserrat"/>
              <a:ea typeface="Montserrat"/>
              <a:cs typeface="Montserrat"/>
              <a:sym typeface="Montserrat"/>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Making data FAIR: </a:t>
            </a:r>
            <a:br>
              <a:rPr lang="en" sz="2400">
                <a:solidFill>
                  <a:srgbClr val="1C4587"/>
                </a:solidFill>
              </a:rPr>
            </a:br>
            <a:r>
              <a:rPr lang="en" sz="2400" b="1">
                <a:solidFill>
                  <a:srgbClr val="1C4587"/>
                </a:solidFill>
              </a:rPr>
              <a:t>F</a:t>
            </a:r>
            <a:r>
              <a:rPr lang="en" sz="2400">
                <a:solidFill>
                  <a:srgbClr val="1C4587"/>
                </a:solidFill>
              </a:rPr>
              <a:t>indable, </a:t>
            </a:r>
            <a:r>
              <a:rPr lang="en" sz="2400" b="1">
                <a:solidFill>
                  <a:srgbClr val="1C4587"/>
                </a:solidFill>
              </a:rPr>
              <a:t>A</a:t>
            </a:r>
            <a:r>
              <a:rPr lang="en" sz="2400">
                <a:solidFill>
                  <a:srgbClr val="1C4587"/>
                </a:solidFill>
              </a:rPr>
              <a:t>ccessible, </a:t>
            </a:r>
            <a:r>
              <a:rPr lang="en" sz="2400" b="1">
                <a:solidFill>
                  <a:srgbClr val="1C4587"/>
                </a:solidFill>
              </a:rPr>
              <a:t>I</a:t>
            </a:r>
            <a:r>
              <a:rPr lang="en" sz="2400">
                <a:solidFill>
                  <a:srgbClr val="1C4587"/>
                </a:solidFill>
              </a:rPr>
              <a:t>nteroperable, </a:t>
            </a:r>
            <a:r>
              <a:rPr lang="en" sz="2400" b="1">
                <a:solidFill>
                  <a:srgbClr val="1C4587"/>
                </a:solidFill>
              </a:rPr>
              <a:t>R</a:t>
            </a:r>
            <a:r>
              <a:rPr lang="en" sz="2400">
                <a:solidFill>
                  <a:srgbClr val="1C4587"/>
                </a:solidFill>
              </a:rPr>
              <a:t>e-usable</a:t>
            </a:r>
            <a:endParaRPr sz="2400">
              <a:solidFill>
                <a:srgbClr val="1C4587"/>
              </a:solidFill>
            </a:endParaRPr>
          </a:p>
          <a:p>
            <a:pPr marL="914400" lvl="0" indent="0" algn="l" rtl="0">
              <a:lnSpc>
                <a:spcPct val="115000"/>
              </a:lnSpc>
              <a:spcBef>
                <a:spcPts val="0"/>
              </a:spcBef>
              <a:spcAft>
                <a:spcPts val="0"/>
              </a:spcAft>
              <a:buSzPts val="1400"/>
              <a:buNone/>
            </a:pPr>
            <a:endParaRPr sz="2400">
              <a:solidFill>
                <a:srgbClr val="1C4587"/>
              </a:solidFill>
            </a:endParaRPr>
          </a:p>
          <a:p>
            <a:pPr marL="0" lvl="0" indent="0" algn="l" rtl="0">
              <a:lnSpc>
                <a:spcPct val="115000"/>
              </a:lnSpc>
              <a:spcBef>
                <a:spcPts val="0"/>
              </a:spcBef>
              <a:spcAft>
                <a:spcPts val="0"/>
              </a:spcAft>
              <a:buSzPts val="1400"/>
              <a:buNone/>
            </a:pPr>
            <a:r>
              <a:rPr lang="en" sz="3000" b="1">
                <a:solidFill>
                  <a:srgbClr val="1C4587"/>
                </a:solidFill>
                <a:latin typeface="Montserrat"/>
                <a:ea typeface="Montserrat"/>
                <a:cs typeface="Montserrat"/>
                <a:sym typeface="Montserrat"/>
              </a:rPr>
              <a:t>Help with Reproducibility</a:t>
            </a:r>
            <a:endParaRPr sz="3000" b="1">
              <a:solidFill>
                <a:srgbClr val="1C4587"/>
              </a:solidFill>
              <a:latin typeface="Montserrat"/>
              <a:ea typeface="Montserrat"/>
              <a:cs typeface="Montserrat"/>
              <a:sym typeface="Montserrat"/>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Scientific container environments to combine dependencies, data, code and results </a:t>
            </a:r>
            <a:endParaRPr sz="2400">
              <a:solidFill>
                <a:srgbClr val="1C4587"/>
              </a:solidFill>
            </a:endParaRPr>
          </a:p>
          <a:p>
            <a:pPr marL="0" lvl="0" indent="0" algn="l" rtl="0">
              <a:lnSpc>
                <a:spcPct val="115000"/>
              </a:lnSpc>
              <a:spcBef>
                <a:spcPts val="0"/>
              </a:spcBef>
              <a:spcAft>
                <a:spcPts val="0"/>
              </a:spcAft>
              <a:buSzPts val="1400"/>
              <a:buNone/>
            </a:pPr>
            <a:endParaRPr sz="2400">
              <a:solidFill>
                <a:srgbClr val="1C4587"/>
              </a:solidFill>
            </a:endParaRPr>
          </a:p>
          <a:p>
            <a:pPr marL="457200" lvl="0" indent="0" algn="l" rtl="0">
              <a:lnSpc>
                <a:spcPct val="115000"/>
              </a:lnSpc>
              <a:spcBef>
                <a:spcPts val="0"/>
              </a:spcBef>
              <a:spcAft>
                <a:spcPts val="0"/>
              </a:spcAft>
              <a:buSzPts val="1400"/>
              <a:buNone/>
            </a:pPr>
            <a:endParaRPr sz="3000" b="1">
              <a:solidFill>
                <a:srgbClr val="1C4587"/>
              </a:solidFill>
            </a:endParaRPr>
          </a:p>
          <a:p>
            <a:pPr marL="0" lvl="0" indent="0" algn="l" rtl="0">
              <a:lnSpc>
                <a:spcPct val="115000"/>
              </a:lnSpc>
              <a:spcBef>
                <a:spcPts val="0"/>
              </a:spcBef>
              <a:spcAft>
                <a:spcPts val="0"/>
              </a:spcAft>
              <a:buSzPts val="1400"/>
              <a:buNone/>
            </a:pPr>
            <a:endParaRPr sz="2533">
              <a:solidFill>
                <a:srgbClr val="1C4587"/>
              </a:solidFill>
            </a:endParaRPr>
          </a:p>
        </p:txBody>
      </p:sp>
      <p:pic>
        <p:nvPicPr>
          <p:cNvPr id="319" name="Google Shape;319;g2c95a803e24_1_126"/>
          <p:cNvPicPr preferRelativeResize="0"/>
          <p:nvPr/>
        </p:nvPicPr>
        <p:blipFill rotWithShape="1">
          <a:blip r:embed="rId3">
            <a:alphaModFix/>
          </a:blip>
          <a:srcRect/>
          <a:stretch/>
        </p:blipFill>
        <p:spPr>
          <a:xfrm>
            <a:off x="8770175" y="1700050"/>
            <a:ext cx="3075500" cy="1406150"/>
          </a:xfrm>
          <a:prstGeom prst="rect">
            <a:avLst/>
          </a:prstGeom>
          <a:noFill/>
          <a:ln>
            <a:noFill/>
          </a:ln>
        </p:spPr>
      </p:pic>
      <p:pic>
        <p:nvPicPr>
          <p:cNvPr id="320" name="Google Shape;320;g2c95a803e24_1_126"/>
          <p:cNvPicPr preferRelativeResize="0"/>
          <p:nvPr/>
        </p:nvPicPr>
        <p:blipFill rotWithShape="1">
          <a:blip r:embed="rId4">
            <a:alphaModFix/>
          </a:blip>
          <a:srcRect/>
          <a:stretch/>
        </p:blipFill>
        <p:spPr>
          <a:xfrm>
            <a:off x="8770175" y="3694780"/>
            <a:ext cx="2345500" cy="654025"/>
          </a:xfrm>
          <a:prstGeom prst="rect">
            <a:avLst/>
          </a:prstGeom>
          <a:noFill/>
          <a:ln>
            <a:noFill/>
          </a:ln>
        </p:spPr>
      </p:pic>
      <p:grpSp>
        <p:nvGrpSpPr>
          <p:cNvPr id="321" name="Google Shape;321;g2c95a803e24_1_126"/>
          <p:cNvGrpSpPr/>
          <p:nvPr/>
        </p:nvGrpSpPr>
        <p:grpSpPr>
          <a:xfrm>
            <a:off x="8770175" y="5529826"/>
            <a:ext cx="3207194" cy="949414"/>
            <a:chOff x="7351750" y="5006638"/>
            <a:chExt cx="4675209" cy="1312615"/>
          </a:xfrm>
        </p:grpSpPr>
        <p:pic>
          <p:nvPicPr>
            <p:cNvPr id="322" name="Google Shape;322;g2c95a803e24_1_126"/>
            <p:cNvPicPr preferRelativeResize="0"/>
            <p:nvPr/>
          </p:nvPicPr>
          <p:blipFill rotWithShape="1">
            <a:blip r:embed="rId5">
              <a:alphaModFix/>
            </a:blip>
            <a:srcRect/>
            <a:stretch/>
          </p:blipFill>
          <p:spPr>
            <a:xfrm>
              <a:off x="7351750" y="5006638"/>
              <a:ext cx="1269166" cy="1301850"/>
            </a:xfrm>
            <a:prstGeom prst="rect">
              <a:avLst/>
            </a:prstGeom>
            <a:noFill/>
            <a:ln>
              <a:noFill/>
            </a:ln>
          </p:spPr>
        </p:pic>
        <p:pic>
          <p:nvPicPr>
            <p:cNvPr id="323" name="Google Shape;323;g2c95a803e24_1_126"/>
            <p:cNvPicPr preferRelativeResize="0"/>
            <p:nvPr/>
          </p:nvPicPr>
          <p:blipFill rotWithShape="1">
            <a:blip r:embed="rId6">
              <a:alphaModFix/>
            </a:blip>
            <a:srcRect/>
            <a:stretch/>
          </p:blipFill>
          <p:spPr>
            <a:xfrm>
              <a:off x="10588875" y="5017400"/>
              <a:ext cx="1438084" cy="1280325"/>
            </a:xfrm>
            <a:prstGeom prst="rect">
              <a:avLst/>
            </a:prstGeom>
            <a:noFill/>
            <a:ln>
              <a:noFill/>
            </a:ln>
          </p:spPr>
        </p:pic>
        <p:pic>
          <p:nvPicPr>
            <p:cNvPr id="324" name="Google Shape;324;g2c95a803e24_1_126"/>
            <p:cNvPicPr preferRelativeResize="0"/>
            <p:nvPr/>
          </p:nvPicPr>
          <p:blipFill rotWithShape="1">
            <a:blip r:embed="rId7">
              <a:alphaModFix/>
            </a:blip>
            <a:srcRect/>
            <a:stretch/>
          </p:blipFill>
          <p:spPr>
            <a:xfrm>
              <a:off x="8766476" y="5017400"/>
              <a:ext cx="1779775" cy="480247"/>
            </a:xfrm>
            <a:prstGeom prst="rect">
              <a:avLst/>
            </a:prstGeom>
            <a:noFill/>
            <a:ln>
              <a:noFill/>
            </a:ln>
          </p:spPr>
        </p:pic>
        <p:pic>
          <p:nvPicPr>
            <p:cNvPr id="325" name="Google Shape;325;g2c95a803e24_1_126"/>
            <p:cNvPicPr preferRelativeResize="0"/>
            <p:nvPr/>
          </p:nvPicPr>
          <p:blipFill rotWithShape="1">
            <a:blip r:embed="rId8">
              <a:alphaModFix/>
            </a:blip>
            <a:srcRect/>
            <a:stretch/>
          </p:blipFill>
          <p:spPr>
            <a:xfrm>
              <a:off x="8686499" y="5668328"/>
              <a:ext cx="1859762" cy="65092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ee4e7b606d_0_89"/>
          <p:cNvSpPr txBox="1">
            <a:spLocks noGrp="1"/>
          </p:cNvSpPr>
          <p:nvPr>
            <p:ph type="title"/>
          </p:nvPr>
        </p:nvSpPr>
        <p:spPr>
          <a:xfrm>
            <a:off x="838200" y="27661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sz="6000"/>
              <a:t>Research Update</a:t>
            </a:r>
            <a:endParaRPr sz="6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ee4e7b606d_0_185"/>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g2ee4e7b606d_0_185"/>
          <p:cNvSpPr txBox="1">
            <a:spLocks noGrp="1"/>
          </p:cNvSpPr>
          <p:nvPr>
            <p:ph type="title"/>
          </p:nvPr>
        </p:nvSpPr>
        <p:spPr>
          <a:xfrm>
            <a:off x="415600" y="514800"/>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b="1">
                <a:solidFill>
                  <a:srgbClr val="1C4587"/>
                </a:solidFill>
                <a:latin typeface="Montserrat"/>
                <a:ea typeface="Montserrat"/>
                <a:cs typeface="Montserrat"/>
                <a:sym typeface="Montserrat"/>
              </a:rPr>
              <a:t>ITS Cyberinfrastructure Team</a:t>
            </a:r>
            <a:endParaRPr b="1">
              <a:solidFill>
                <a:srgbClr val="1C4587"/>
              </a:solidFill>
              <a:latin typeface="Montserrat"/>
              <a:ea typeface="Montserrat"/>
              <a:cs typeface="Montserrat"/>
              <a:sym typeface="Montserrat"/>
            </a:endParaRPr>
          </a:p>
        </p:txBody>
      </p:sp>
      <p:pic>
        <p:nvPicPr>
          <p:cNvPr id="108" name="Google Shape;108;g2ee4e7b606d_0_185"/>
          <p:cNvPicPr preferRelativeResize="0"/>
          <p:nvPr/>
        </p:nvPicPr>
        <p:blipFill rotWithShape="1">
          <a:blip r:embed="rId3">
            <a:alphaModFix/>
          </a:blip>
          <a:srcRect/>
          <a:stretch/>
        </p:blipFill>
        <p:spPr>
          <a:xfrm>
            <a:off x="10220333" y="97133"/>
            <a:ext cx="1747900" cy="1310936"/>
          </a:xfrm>
          <a:prstGeom prst="rect">
            <a:avLst/>
          </a:prstGeom>
          <a:noFill/>
          <a:ln>
            <a:noFill/>
          </a:ln>
        </p:spPr>
      </p:pic>
      <p:sp>
        <p:nvSpPr>
          <p:cNvPr id="109" name="Google Shape;109;g2ee4e7b606d_0_185"/>
          <p:cNvSpPr txBox="1">
            <a:spLocks noGrp="1"/>
          </p:cNvSpPr>
          <p:nvPr>
            <p:ph type="body" idx="1"/>
          </p:nvPr>
        </p:nvSpPr>
        <p:spPr>
          <a:xfrm>
            <a:off x="415600" y="2373375"/>
            <a:ext cx="5508000" cy="39408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Ron Merrill</a:t>
            </a:r>
            <a:r>
              <a:rPr lang="en" sz="1900">
                <a:solidFill>
                  <a:srgbClr val="1D1D1D"/>
                </a:solidFill>
                <a:highlight>
                  <a:srgbClr val="FFFFFF"/>
                </a:highlight>
              </a:rPr>
              <a:t>, PhD - High Performance Computing</a:t>
            </a:r>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David Schanzenbach</a:t>
            </a:r>
            <a:r>
              <a:rPr lang="en" sz="1900">
                <a:solidFill>
                  <a:srgbClr val="1D1D1D"/>
                </a:solidFill>
                <a:highlight>
                  <a:srgbClr val="FFFFFF"/>
                </a:highlight>
              </a:rPr>
              <a:t> - Lead Software Architect</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Maria Dumanlang </a:t>
            </a:r>
            <a:r>
              <a:rPr lang="en" sz="1900">
                <a:solidFill>
                  <a:srgbClr val="1D1D1D"/>
                </a:solidFill>
                <a:highlight>
                  <a:srgbClr val="FFFFFF"/>
                </a:highlight>
              </a:rPr>
              <a:t>- Communications and Graphic Design</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Candace Edwards - </a:t>
            </a:r>
            <a:r>
              <a:rPr lang="en" sz="1900">
                <a:solidFill>
                  <a:srgbClr val="1D1D1D"/>
                </a:solidFill>
                <a:highlight>
                  <a:srgbClr val="FFFFFF"/>
                </a:highlight>
              </a:rPr>
              <a:t>Project Administrator</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Shivana Tanaka</a:t>
            </a:r>
            <a:r>
              <a:rPr lang="en" sz="1900">
                <a:solidFill>
                  <a:srgbClr val="1D1D1D"/>
                </a:solidFill>
                <a:highlight>
                  <a:srgbClr val="FFFFFF"/>
                </a:highlight>
              </a:rPr>
              <a:t> - Manager of Student Research Programs</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Adriana Comerford</a:t>
            </a:r>
            <a:r>
              <a:rPr lang="en" sz="1900">
                <a:solidFill>
                  <a:srgbClr val="1D1D1D"/>
                </a:solidFill>
                <a:highlight>
                  <a:srgbClr val="FFFFFF"/>
                </a:highlight>
              </a:rPr>
              <a:t> - IT Specialist </a:t>
            </a:r>
            <a:endParaRPr sz="1900">
              <a:solidFill>
                <a:srgbClr val="1D1D1D"/>
              </a:solidFill>
              <a:highlight>
                <a:srgbClr val="FFFFFF"/>
              </a:highlight>
            </a:endParaRPr>
          </a:p>
        </p:txBody>
      </p:sp>
      <p:sp>
        <p:nvSpPr>
          <p:cNvPr id="110" name="Google Shape;110;g2ee4e7b606d_0_185"/>
          <p:cNvSpPr txBox="1">
            <a:spLocks noGrp="1"/>
          </p:cNvSpPr>
          <p:nvPr>
            <p:ph type="body" idx="1"/>
          </p:nvPr>
        </p:nvSpPr>
        <p:spPr>
          <a:xfrm>
            <a:off x="5992675" y="2373375"/>
            <a:ext cx="5680500" cy="3595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2400"/>
              </a:spcBef>
              <a:spcAft>
                <a:spcPts val="0"/>
              </a:spcAft>
              <a:buClr>
                <a:srgbClr val="1D1D1D"/>
              </a:buClr>
              <a:buSzPts val="1900"/>
              <a:buNone/>
            </a:pPr>
            <a:r>
              <a:rPr lang="en" sz="1900" b="1">
                <a:solidFill>
                  <a:srgbClr val="1D1D1D"/>
                </a:solidFill>
                <a:highlight>
                  <a:srgbClr val="FFFFFF"/>
                </a:highlight>
              </a:rPr>
              <a:t>Jennifer Geis</a:t>
            </a:r>
            <a:r>
              <a:rPr lang="en" sz="1900">
                <a:solidFill>
                  <a:srgbClr val="1D1D1D"/>
                </a:solidFill>
                <a:highlight>
                  <a:srgbClr val="FFFFFF"/>
                </a:highlight>
              </a:rPr>
              <a:t> -Cyberinfrastructure Software Engineer, Data Engineer</a:t>
            </a:r>
            <a:endParaRPr sz="1900">
              <a:solidFill>
                <a:srgbClr val="1D1D1D"/>
              </a:solidFill>
              <a:highlight>
                <a:srgbClr val="FFFFFF"/>
              </a:highlight>
            </a:endParaRPr>
          </a:p>
          <a:p>
            <a:pPr marL="0" lvl="0" indent="0" algn="l" rtl="0">
              <a:lnSpc>
                <a:spcPct val="90000"/>
              </a:lnSpc>
              <a:spcBef>
                <a:spcPts val="2400"/>
              </a:spcBef>
              <a:spcAft>
                <a:spcPts val="0"/>
              </a:spcAft>
              <a:buClr>
                <a:srgbClr val="1D1D1D"/>
              </a:buClr>
              <a:buSzPts val="1900"/>
              <a:buNone/>
            </a:pPr>
            <a:r>
              <a:rPr lang="en" sz="1900" b="1">
                <a:solidFill>
                  <a:srgbClr val="1D1D1D"/>
                </a:solidFill>
                <a:highlight>
                  <a:srgbClr val="FFFFFF"/>
                </a:highlight>
              </a:rPr>
              <a:t>Jared McLean</a:t>
            </a:r>
            <a:r>
              <a:rPr lang="en" sz="1900">
                <a:solidFill>
                  <a:srgbClr val="1D1D1D"/>
                </a:solidFill>
                <a:highlight>
                  <a:srgbClr val="FFFFFF"/>
                </a:highlight>
              </a:rPr>
              <a:t> - Research Software Engineer, Data Visualization Scientist</a:t>
            </a:r>
            <a:endParaRPr sz="1900">
              <a:solidFill>
                <a:srgbClr val="1D1D1D"/>
              </a:solidFill>
              <a:highlight>
                <a:srgbClr val="FFFFFF"/>
              </a:highlight>
            </a:endParaRPr>
          </a:p>
          <a:p>
            <a:pPr marL="0" lvl="0" indent="0" algn="l" rtl="0">
              <a:lnSpc>
                <a:spcPct val="90000"/>
              </a:lnSpc>
              <a:spcBef>
                <a:spcPts val="2400"/>
              </a:spcBef>
              <a:spcAft>
                <a:spcPts val="0"/>
              </a:spcAft>
              <a:buClr>
                <a:srgbClr val="1D1D1D"/>
              </a:buClr>
              <a:buSzPts val="1900"/>
              <a:buNone/>
            </a:pPr>
            <a:r>
              <a:rPr lang="en" sz="1900" b="1">
                <a:solidFill>
                  <a:srgbClr val="1D1D1D"/>
                </a:solidFill>
                <a:highlight>
                  <a:srgbClr val="FFFFFF"/>
                </a:highlight>
              </a:rPr>
              <a:t>Andy Yu - </a:t>
            </a:r>
            <a:r>
              <a:rPr lang="en" sz="1900">
                <a:solidFill>
                  <a:srgbClr val="1D1D1D"/>
                </a:solidFill>
                <a:highlight>
                  <a:srgbClr val="FFFFFF"/>
                </a:highlight>
              </a:rPr>
              <a:t>Research Software Engineer, Data Scientist</a:t>
            </a:r>
            <a:endParaRPr sz="1900">
              <a:solidFill>
                <a:srgbClr val="1D1D1D"/>
              </a:solidFill>
              <a:highlight>
                <a:srgbClr val="FFFFFF"/>
              </a:highlight>
            </a:endParaRPr>
          </a:p>
          <a:p>
            <a:pPr marL="0" lvl="0" indent="0" algn="l" rtl="0">
              <a:lnSpc>
                <a:spcPct val="90000"/>
              </a:lnSpc>
              <a:spcBef>
                <a:spcPts val="2400"/>
              </a:spcBef>
              <a:spcAft>
                <a:spcPts val="0"/>
              </a:spcAft>
              <a:buClr>
                <a:srgbClr val="1D1D1D"/>
              </a:buClr>
              <a:buSzPts val="1900"/>
              <a:buNone/>
            </a:pPr>
            <a:r>
              <a:rPr lang="en" sz="1900">
                <a:solidFill>
                  <a:srgbClr val="1D1D1D"/>
                </a:solidFill>
                <a:highlight>
                  <a:srgbClr val="FFFFFF"/>
                </a:highlight>
              </a:rPr>
              <a:t>2-6 Graduate &amp; Undergraduate students</a:t>
            </a:r>
            <a:endParaRPr sz="1900">
              <a:solidFill>
                <a:srgbClr val="1D1D1D"/>
              </a:solidFill>
              <a:highlight>
                <a:srgbClr val="FFFFFF"/>
              </a:highlight>
            </a:endParaRPr>
          </a:p>
        </p:txBody>
      </p:sp>
      <p:sp>
        <p:nvSpPr>
          <p:cNvPr id="111" name="Google Shape;111;g2ee4e7b606d_0_185"/>
          <p:cNvSpPr txBox="1"/>
          <p:nvPr/>
        </p:nvSpPr>
        <p:spPr>
          <a:xfrm>
            <a:off x="2751825" y="1757738"/>
            <a:ext cx="6799800" cy="447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700"/>
              </a:spcBef>
              <a:spcAft>
                <a:spcPts val="0"/>
              </a:spcAft>
              <a:buClr>
                <a:schemeClr val="dk1"/>
              </a:buClr>
              <a:buSzPts val="1100"/>
              <a:buFont typeface="Arial"/>
              <a:buNone/>
            </a:pPr>
            <a:r>
              <a:rPr lang="en" sz="1900" b="1">
                <a:solidFill>
                  <a:srgbClr val="1D1D1D"/>
                </a:solidFill>
                <a:highlight>
                  <a:schemeClr val="lt1"/>
                </a:highlight>
                <a:latin typeface="Calibri"/>
                <a:ea typeface="Calibri"/>
                <a:cs typeface="Calibri"/>
                <a:sym typeface="Calibri"/>
              </a:rPr>
              <a:t>Sean Cleveland</a:t>
            </a:r>
            <a:r>
              <a:rPr lang="en" sz="1900" b="0" i="0" u="none" strike="noStrike" cap="none">
                <a:solidFill>
                  <a:srgbClr val="1D1D1D"/>
                </a:solidFill>
                <a:highlight>
                  <a:schemeClr val="lt1"/>
                </a:highlight>
                <a:latin typeface="Calibri"/>
                <a:ea typeface="Calibri"/>
                <a:cs typeface="Calibri"/>
                <a:sym typeface="Calibri"/>
              </a:rPr>
              <a:t>, PhD - Acting Director of Cyberinfrastructure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ede8fbb0be_0_1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37" name="Google Shape;337;g2ede8fbb0be_0_1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38" name="Google Shape;338;g2ede8fbb0be_0_102"/>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39" name="Google Shape;339;g2ede8fbb0be_0_102"/>
          <p:cNvSpPr txBox="1">
            <a:spLocks noGrp="1"/>
          </p:cNvSpPr>
          <p:nvPr>
            <p:ph type="title"/>
          </p:nvPr>
        </p:nvSpPr>
        <p:spPr>
          <a:xfrm>
            <a:off x="415600" y="253900"/>
            <a:ext cx="11360700" cy="1024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CURRENT FUNDING &amp; COLLABORATIONS</a:t>
            </a:r>
            <a:endParaRPr sz="3600" b="1">
              <a:solidFill>
                <a:srgbClr val="1C4587"/>
              </a:solidFill>
              <a:latin typeface="Montserrat"/>
              <a:ea typeface="Montserrat"/>
              <a:cs typeface="Montserrat"/>
              <a:sym typeface="Montserrat"/>
            </a:endParaRPr>
          </a:p>
        </p:txBody>
      </p:sp>
      <p:graphicFrame>
        <p:nvGraphicFramePr>
          <p:cNvPr id="340" name="Google Shape;340;g2ede8fbb0be_0_102"/>
          <p:cNvGraphicFramePr/>
          <p:nvPr/>
        </p:nvGraphicFramePr>
        <p:xfrm>
          <a:off x="751673" y="1645824"/>
          <a:ext cx="3000000" cy="3000000"/>
        </p:xfrm>
        <a:graphic>
          <a:graphicData uri="http://schemas.openxmlformats.org/drawingml/2006/table">
            <a:tbl>
              <a:tblPr firstRow="1" bandRow="1">
                <a:noFill/>
                <a:tableStyleId>{D4D146F8-4324-4FD6-9224-D054F5F7342E}</a:tableStyleId>
              </a:tblPr>
              <a:tblGrid>
                <a:gridCol w="2014625">
                  <a:extLst>
                    <a:ext uri="{9D8B030D-6E8A-4147-A177-3AD203B41FA5}">
                      <a16:colId xmlns:a16="http://schemas.microsoft.com/office/drawing/2014/main" val="20000"/>
                    </a:ext>
                  </a:extLst>
                </a:gridCol>
                <a:gridCol w="7285350">
                  <a:extLst>
                    <a:ext uri="{9D8B030D-6E8A-4147-A177-3AD203B41FA5}">
                      <a16:colId xmlns:a16="http://schemas.microsoft.com/office/drawing/2014/main" val="20001"/>
                    </a:ext>
                  </a:extLst>
                </a:gridCol>
                <a:gridCol w="1328575">
                  <a:extLst>
                    <a:ext uri="{9D8B030D-6E8A-4147-A177-3AD203B41FA5}">
                      <a16:colId xmlns:a16="http://schemas.microsoft.com/office/drawing/2014/main" val="20002"/>
                    </a:ext>
                  </a:extLst>
                </a:gridCol>
              </a:tblGrid>
              <a:tr h="419275">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Program</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Project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 sz="1800" u="none" strike="noStrike" cap="none"/>
                        <a:t>Funding</a:t>
                      </a:r>
                      <a:endParaRPr sz="1400" u="none" strike="noStrike" cap="none"/>
                    </a:p>
                  </a:txBody>
                  <a:tcPr marL="91450" marR="91450" marT="45725" marB="45725"/>
                </a:tc>
                <a:extLst>
                  <a:ext uri="{0D108BD9-81ED-4DB2-BD59-A6C34878D82A}">
                    <a16:rowId xmlns:a16="http://schemas.microsoft.com/office/drawing/2014/main" val="10000"/>
                  </a:ext>
                </a:extLst>
              </a:tr>
              <a:tr h="419275">
                <a:tc>
                  <a:txBody>
                    <a:bodyPr/>
                    <a:lstStyle/>
                    <a:p>
                      <a:pPr marL="0" marR="0" lvl="0" indent="0" algn="l" rtl="0">
                        <a:lnSpc>
                          <a:spcPct val="100000"/>
                        </a:lnSpc>
                        <a:spcBef>
                          <a:spcPts val="0"/>
                        </a:spcBef>
                        <a:spcAft>
                          <a:spcPts val="0"/>
                        </a:spcAft>
                        <a:buNone/>
                      </a:pPr>
                      <a:r>
                        <a:rPr lang="en" sz="1800"/>
                        <a:t>NSF SCIPE</a:t>
                      </a:r>
                      <a:endParaRPr sz="1800" u="none" strike="noStrike" cap="none"/>
                    </a:p>
                  </a:txBody>
                  <a:tcPr marL="91450" marR="91450" marT="45725" marB="45725">
                    <a:solidFill>
                      <a:schemeClr val="accent4"/>
                    </a:solidFill>
                  </a:tcPr>
                </a:tc>
                <a:tc>
                  <a:txBody>
                    <a:bodyPr/>
                    <a:lstStyle/>
                    <a:p>
                      <a:pPr marL="0" marR="0" lvl="0" indent="0" algn="l" rtl="0">
                        <a:lnSpc>
                          <a:spcPct val="100000"/>
                        </a:lnSpc>
                        <a:spcBef>
                          <a:spcPts val="0"/>
                        </a:spcBef>
                        <a:spcAft>
                          <a:spcPts val="0"/>
                        </a:spcAft>
                        <a:buNone/>
                      </a:pPr>
                      <a:r>
                        <a:rPr lang="en" sz="1800"/>
                        <a:t>Cyberinfrastructure Pacific Professionals CI-PP - 8/31/2024</a:t>
                      </a:r>
                      <a:endParaRPr sz="1800" u="none" strike="noStrike" cap="none"/>
                    </a:p>
                  </a:txBody>
                  <a:tcPr marL="91450" marR="91450" marT="45725" marB="45725">
                    <a:solidFill>
                      <a:schemeClr val="accent4"/>
                    </a:solidFill>
                  </a:tcPr>
                </a:tc>
                <a:tc>
                  <a:txBody>
                    <a:bodyPr/>
                    <a:lstStyle/>
                    <a:p>
                      <a:pPr marL="0" marR="0" lvl="0" indent="0" algn="l" rtl="0">
                        <a:lnSpc>
                          <a:spcPct val="100000"/>
                        </a:lnSpc>
                        <a:spcBef>
                          <a:spcPts val="0"/>
                        </a:spcBef>
                        <a:spcAft>
                          <a:spcPts val="0"/>
                        </a:spcAft>
                        <a:buNone/>
                      </a:pPr>
                      <a:r>
                        <a:rPr lang="en" sz="1800"/>
                        <a:t>$6.5M</a:t>
                      </a:r>
                      <a:endParaRPr sz="1800" u="none" strike="noStrike" cap="none"/>
                    </a:p>
                  </a:txBody>
                  <a:tcPr marL="91450" marR="91450" marT="45725" marB="45725">
                    <a:solidFill>
                      <a:schemeClr val="accent4"/>
                    </a:solidFill>
                  </a:tcPr>
                </a:tc>
                <a:extLst>
                  <a:ext uri="{0D108BD9-81ED-4DB2-BD59-A6C34878D82A}">
                    <a16:rowId xmlns:a16="http://schemas.microsoft.com/office/drawing/2014/main" val="10001"/>
                  </a:ext>
                </a:extLst>
              </a:tr>
              <a:tr h="419275">
                <a:tc>
                  <a:txBody>
                    <a:bodyPr/>
                    <a:lstStyle/>
                    <a:p>
                      <a:pPr marL="0" marR="0" lvl="0" indent="0" algn="l" rtl="0">
                        <a:lnSpc>
                          <a:spcPct val="100000"/>
                        </a:lnSpc>
                        <a:spcBef>
                          <a:spcPts val="0"/>
                        </a:spcBef>
                        <a:spcAft>
                          <a:spcPts val="0"/>
                        </a:spcAft>
                        <a:buNone/>
                      </a:pPr>
                      <a:r>
                        <a:rPr lang="en" sz="1800"/>
                        <a:t>3 - NSF RAPIDs</a:t>
                      </a:r>
                      <a:endParaRPr sz="1800"/>
                    </a:p>
                  </a:txBody>
                  <a:tcPr marL="91450" marR="91450" marT="45725" marB="45725"/>
                </a:tc>
                <a:tc>
                  <a:txBody>
                    <a:bodyPr/>
                    <a:lstStyle/>
                    <a:p>
                      <a:pPr marL="0" marR="0" lvl="0" indent="0" algn="l" rtl="0">
                        <a:lnSpc>
                          <a:spcPct val="100000"/>
                        </a:lnSpc>
                        <a:spcBef>
                          <a:spcPts val="0"/>
                        </a:spcBef>
                        <a:spcAft>
                          <a:spcPts val="0"/>
                        </a:spcAft>
                        <a:buNone/>
                      </a:pPr>
                      <a:r>
                        <a:rPr lang="en" sz="1800"/>
                        <a:t>Wildfire - Monitoring, Computational Modeling and Wildfire Management</a:t>
                      </a:r>
                      <a:endParaRPr sz="1800"/>
                    </a:p>
                  </a:txBody>
                  <a:tcPr marL="91450" marR="91450" marT="45725" marB="45725"/>
                </a:tc>
                <a:tc>
                  <a:txBody>
                    <a:bodyPr/>
                    <a:lstStyle/>
                    <a:p>
                      <a:pPr marL="0" marR="0" lvl="0" indent="0" algn="l" rtl="0">
                        <a:lnSpc>
                          <a:spcPct val="100000"/>
                        </a:lnSpc>
                        <a:spcBef>
                          <a:spcPts val="0"/>
                        </a:spcBef>
                        <a:spcAft>
                          <a:spcPts val="0"/>
                        </a:spcAft>
                        <a:buNone/>
                      </a:pPr>
                      <a:r>
                        <a:rPr lang="en" sz="1800"/>
                        <a:t>$600K</a:t>
                      </a:r>
                      <a:endParaRPr sz="1800"/>
                    </a:p>
                  </a:txBody>
                  <a:tcPr marL="91450" marR="91450" marT="45725" marB="45725"/>
                </a:tc>
                <a:extLst>
                  <a:ext uri="{0D108BD9-81ED-4DB2-BD59-A6C34878D82A}">
                    <a16:rowId xmlns:a16="http://schemas.microsoft.com/office/drawing/2014/main" val="10002"/>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EPSCoR - RII T1 </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ChangeHI</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$20M</a:t>
                      </a:r>
                      <a:endParaRPr sz="1800" u="none" strike="noStrike" cap="none"/>
                    </a:p>
                  </a:txBody>
                  <a:tcPr marL="91450" marR="91450" marT="45725" marB="45725"/>
                </a:tc>
                <a:extLst>
                  <a:ext uri="{0D108BD9-81ED-4DB2-BD59-A6C34878D82A}">
                    <a16:rowId xmlns:a16="http://schemas.microsoft.com/office/drawing/2014/main" val="10003"/>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OAC </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TAPIS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 sz="1800" u="none" strike="noStrike" cap="none"/>
                        <a:t>$5M</a:t>
                      </a:r>
                      <a:endParaRPr sz="1400" u="none" strike="noStrike" cap="none"/>
                    </a:p>
                  </a:txBody>
                  <a:tcPr marL="91450" marR="91450" marT="45725" marB="45725"/>
                </a:tc>
                <a:extLst>
                  <a:ext uri="{0D108BD9-81ED-4DB2-BD59-A6C34878D82A}">
                    <a16:rowId xmlns:a16="http://schemas.microsoft.com/office/drawing/2014/main" val="10004"/>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OAC</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PIREN</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 sz="1800" u="none" strike="noStrike" cap="none"/>
                        <a:t>$3M</a:t>
                      </a:r>
                      <a:endParaRPr sz="1400" u="none" strike="noStrike" cap="none"/>
                    </a:p>
                  </a:txBody>
                  <a:tcPr marL="91450" marR="91450" marT="45725" marB="45725"/>
                </a:tc>
                <a:extLst>
                  <a:ext uri="{0D108BD9-81ED-4DB2-BD59-A6C34878D82A}">
                    <a16:rowId xmlns:a16="http://schemas.microsoft.com/office/drawing/2014/main" val="10005"/>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OAC</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Jetstream2</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 sz="1800" u="none" strike="noStrike" cap="none"/>
                        <a:t>$12M</a:t>
                      </a:r>
                      <a:endParaRPr sz="1400" u="none" strike="noStrike" cap="none"/>
                    </a:p>
                  </a:txBody>
                  <a:tcPr marL="91450" marR="91450" marT="45725" marB="45725"/>
                </a:tc>
                <a:extLst>
                  <a:ext uri="{0D108BD9-81ED-4DB2-BD59-A6C34878D82A}">
                    <a16:rowId xmlns:a16="http://schemas.microsoft.com/office/drawing/2014/main" val="10006"/>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OAC</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b="0" u="none" strike="noStrike" cap="none"/>
                        <a:t>CI-TRACS - </a:t>
                      </a:r>
                      <a:r>
                        <a:rPr lang="en" sz="1800" b="0" u="none" strike="noStrike" cap="none">
                          <a:solidFill>
                            <a:schemeClr val="dk1"/>
                          </a:solidFill>
                        </a:rPr>
                        <a:t>Cyberinfrastructure Training to Advance Environmental Science</a:t>
                      </a:r>
                      <a:endParaRPr sz="1800" b="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 sz="1800" u="none" strike="noStrike" cap="none"/>
                        <a:t>$3M</a:t>
                      </a:r>
                      <a:endParaRPr sz="1400" u="none" strike="noStrike" cap="none"/>
                    </a:p>
                  </a:txBody>
                  <a:tcPr marL="91450" marR="91450" marT="45725" marB="45725"/>
                </a:tc>
                <a:extLst>
                  <a:ext uri="{0D108BD9-81ED-4DB2-BD59-A6C34878D82A}">
                    <a16:rowId xmlns:a16="http://schemas.microsoft.com/office/drawing/2014/main" val="10007"/>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CISE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SAGE3</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 sz="1800" u="none" strike="noStrike" cap="none"/>
                        <a:t>$2.5M</a:t>
                      </a:r>
                      <a:endParaRPr sz="1400" u="none" strike="noStrike" cap="none"/>
                    </a:p>
                  </a:txBody>
                  <a:tcPr marL="91450" marR="91450" marT="45725" marB="45725"/>
                </a:tc>
                <a:extLst>
                  <a:ext uri="{0D108BD9-81ED-4DB2-BD59-A6C34878D82A}">
                    <a16:rowId xmlns:a16="http://schemas.microsoft.com/office/drawing/2014/main" val="10008"/>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CC*</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Koa</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$400K</a:t>
                      </a:r>
                      <a:endParaRPr sz="1800" u="none" strike="noStrike" cap="none"/>
                    </a:p>
                  </a:txBody>
                  <a:tcPr marL="91450" marR="91450" marT="45725" marB="45725"/>
                </a:tc>
                <a:extLst>
                  <a:ext uri="{0D108BD9-81ED-4DB2-BD59-A6C34878D82A}">
                    <a16:rowId xmlns:a16="http://schemas.microsoft.com/office/drawing/2014/main" val="10009"/>
                  </a:ext>
                </a:extLst>
              </a:tr>
              <a:tr h="419275">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NSF CC*</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KoaStore</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t>$500K</a:t>
                      </a:r>
                      <a:endParaRPr sz="1800" u="none" strike="noStrike" cap="none"/>
                    </a:p>
                  </a:txBody>
                  <a:tcPr marL="91450" marR="91450" marT="45725" marB="45725"/>
                </a:tc>
                <a:extLst>
                  <a:ext uri="{0D108BD9-81ED-4DB2-BD59-A6C34878D82A}">
                    <a16:rowId xmlns:a16="http://schemas.microsoft.com/office/drawing/2014/main" val="10010"/>
                  </a:ext>
                </a:extLst>
              </a:tr>
              <a:tr h="419275">
                <a:tc>
                  <a:txBody>
                    <a:bodyPr/>
                    <a:lstStyle/>
                    <a:p>
                      <a:pPr marL="0" lvl="0" indent="0" algn="l" rtl="0">
                        <a:spcBef>
                          <a:spcPts val="0"/>
                        </a:spcBef>
                        <a:spcAft>
                          <a:spcPts val="0"/>
                        </a:spcAft>
                        <a:buClr>
                          <a:schemeClr val="dk1"/>
                        </a:buClr>
                        <a:buSzPts val="1800"/>
                        <a:buFont typeface="Arial"/>
                        <a:buNone/>
                      </a:pPr>
                      <a:r>
                        <a:rPr lang="en" sz="1800"/>
                        <a:t>NSF CC*</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800"/>
                        <a:t>University of Hawaii Manoa Research Networking Upgrades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 sz="1800"/>
                        <a:t>$472K</a:t>
                      </a:r>
                      <a:endParaRPr sz="1800" u="none" strike="noStrike" cap="none"/>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787fec043b_0_1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46" name="Google Shape;346;g2787fec043b_0_1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47" name="Google Shape;347;g2787fec043b_0_129"/>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48" name="Google Shape;348;g2787fec043b_0_129"/>
          <p:cNvSpPr txBox="1">
            <a:spLocks noGrp="1"/>
          </p:cNvSpPr>
          <p:nvPr>
            <p:ph type="title"/>
          </p:nvPr>
        </p:nvSpPr>
        <p:spPr>
          <a:xfrm>
            <a:off x="165100" y="253900"/>
            <a:ext cx="11877000" cy="1024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SCIPE: Cyberinfrastructure Pacific Professionals</a:t>
            </a:r>
            <a:endParaRPr sz="36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(CI-PP) $6.5M</a:t>
            </a:r>
            <a:endParaRPr sz="3600" b="1">
              <a:solidFill>
                <a:srgbClr val="1C4587"/>
              </a:solidFill>
              <a:latin typeface="Montserrat"/>
              <a:ea typeface="Montserrat"/>
              <a:cs typeface="Montserrat"/>
              <a:sym typeface="Montserrat"/>
            </a:endParaRPr>
          </a:p>
        </p:txBody>
      </p:sp>
      <p:pic>
        <p:nvPicPr>
          <p:cNvPr id="349" name="Google Shape;349;g2787fec043b_0_129"/>
          <p:cNvPicPr preferRelativeResize="0"/>
          <p:nvPr/>
        </p:nvPicPr>
        <p:blipFill rotWithShape="1">
          <a:blip r:embed="rId3">
            <a:alphaModFix/>
          </a:blip>
          <a:srcRect t="6785"/>
          <a:stretch/>
        </p:blipFill>
        <p:spPr>
          <a:xfrm>
            <a:off x="4631425" y="1716100"/>
            <a:ext cx="7502126" cy="4910550"/>
          </a:xfrm>
          <a:prstGeom prst="rect">
            <a:avLst/>
          </a:prstGeom>
          <a:noFill/>
          <a:ln>
            <a:noFill/>
          </a:ln>
        </p:spPr>
      </p:pic>
      <p:sp>
        <p:nvSpPr>
          <p:cNvPr id="350" name="Google Shape;350;g2787fec043b_0_129"/>
          <p:cNvSpPr txBox="1"/>
          <p:nvPr/>
        </p:nvSpPr>
        <p:spPr>
          <a:xfrm>
            <a:off x="96800" y="1716100"/>
            <a:ext cx="4534500" cy="4851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400" b="1">
                <a:solidFill>
                  <a:srgbClr val="595959"/>
                </a:solidFill>
              </a:rPr>
              <a:t>Summary</a:t>
            </a:r>
            <a:r>
              <a:rPr lang="en" sz="2400">
                <a:solidFill>
                  <a:srgbClr val="595959"/>
                </a:solidFill>
              </a:rPr>
              <a:t>: </a:t>
            </a:r>
            <a:endParaRPr sz="2400">
              <a:solidFill>
                <a:srgbClr val="595959"/>
              </a:solidFill>
            </a:endParaRPr>
          </a:p>
          <a:p>
            <a:pPr marL="0" lvl="0" indent="0" algn="just" rtl="0">
              <a:spcBef>
                <a:spcPts val="0"/>
              </a:spcBef>
              <a:spcAft>
                <a:spcPts val="0"/>
              </a:spcAft>
              <a:buNone/>
            </a:pPr>
            <a:r>
              <a:rPr lang="en" sz="1700">
                <a:solidFill>
                  <a:srgbClr val="595959"/>
                </a:solidFill>
              </a:rPr>
              <a:t>This project involving the </a:t>
            </a:r>
            <a:endParaRPr sz="1700">
              <a:solidFill>
                <a:srgbClr val="595959"/>
              </a:solidFill>
            </a:endParaRPr>
          </a:p>
          <a:p>
            <a:pPr marL="228600" lvl="0" indent="-222250" algn="just" rtl="0">
              <a:spcBef>
                <a:spcPts val="0"/>
              </a:spcBef>
              <a:spcAft>
                <a:spcPts val="0"/>
              </a:spcAft>
              <a:buClr>
                <a:srgbClr val="595959"/>
              </a:buClr>
              <a:buSzPts val="1700"/>
              <a:buChar char="●"/>
            </a:pPr>
            <a:r>
              <a:rPr lang="en" sz="1700">
                <a:solidFill>
                  <a:srgbClr val="595959"/>
                </a:solidFill>
              </a:rPr>
              <a:t>University of Hawaii System, </a:t>
            </a:r>
            <a:endParaRPr sz="1700">
              <a:solidFill>
                <a:srgbClr val="595959"/>
              </a:solidFill>
            </a:endParaRPr>
          </a:p>
          <a:p>
            <a:pPr marL="228600" lvl="0" indent="-222250" algn="just" rtl="0">
              <a:spcBef>
                <a:spcPts val="0"/>
              </a:spcBef>
              <a:spcAft>
                <a:spcPts val="0"/>
              </a:spcAft>
              <a:buClr>
                <a:srgbClr val="595959"/>
              </a:buClr>
              <a:buSzPts val="1700"/>
              <a:buChar char="●"/>
            </a:pPr>
            <a:r>
              <a:rPr lang="en" sz="1700">
                <a:solidFill>
                  <a:srgbClr val="595959"/>
                </a:solidFill>
              </a:rPr>
              <a:t>Chaminade University of Honolulu(CUH),</a:t>
            </a:r>
            <a:endParaRPr sz="1700">
              <a:solidFill>
                <a:srgbClr val="595959"/>
              </a:solidFill>
            </a:endParaRPr>
          </a:p>
          <a:p>
            <a:pPr marL="228600" lvl="0" indent="-222250" algn="just" rtl="0">
              <a:spcBef>
                <a:spcPts val="0"/>
              </a:spcBef>
              <a:spcAft>
                <a:spcPts val="0"/>
              </a:spcAft>
              <a:buClr>
                <a:srgbClr val="595959"/>
              </a:buClr>
              <a:buSzPts val="1700"/>
              <a:buChar char="●"/>
            </a:pPr>
            <a:r>
              <a:rPr lang="en" sz="1700">
                <a:solidFill>
                  <a:srgbClr val="595959"/>
                </a:solidFill>
              </a:rPr>
              <a:t>University of Guam(UoG) </a:t>
            </a:r>
            <a:endParaRPr sz="1700">
              <a:solidFill>
                <a:srgbClr val="595959"/>
              </a:solidFill>
            </a:endParaRPr>
          </a:p>
          <a:p>
            <a:pPr marL="228600" lvl="0" indent="-222250" algn="just" rtl="0">
              <a:spcBef>
                <a:spcPts val="0"/>
              </a:spcBef>
              <a:spcAft>
                <a:spcPts val="0"/>
              </a:spcAft>
              <a:buClr>
                <a:srgbClr val="595959"/>
              </a:buClr>
              <a:buSzPts val="1700"/>
              <a:buChar char="●"/>
            </a:pPr>
            <a:r>
              <a:rPr lang="en" sz="1700">
                <a:solidFill>
                  <a:srgbClr val="595959"/>
                </a:solidFill>
              </a:rPr>
              <a:t>Texas Advanced Computing Center(TACC) </a:t>
            </a:r>
            <a:endParaRPr sz="1700">
              <a:solidFill>
                <a:srgbClr val="595959"/>
              </a:solidFill>
            </a:endParaRPr>
          </a:p>
          <a:p>
            <a:pPr marL="0" lvl="0" indent="0" algn="just" rtl="0">
              <a:spcBef>
                <a:spcPts val="0"/>
              </a:spcBef>
              <a:spcAft>
                <a:spcPts val="0"/>
              </a:spcAft>
              <a:buNone/>
            </a:pPr>
            <a:endParaRPr sz="1700">
              <a:solidFill>
                <a:srgbClr val="595959"/>
              </a:solidFill>
            </a:endParaRPr>
          </a:p>
          <a:p>
            <a:pPr marL="0" lvl="0" indent="0" algn="just" rtl="0">
              <a:spcBef>
                <a:spcPts val="0"/>
              </a:spcBef>
              <a:spcAft>
                <a:spcPts val="0"/>
              </a:spcAft>
              <a:buNone/>
            </a:pPr>
            <a:r>
              <a:rPr lang="en" sz="1700">
                <a:solidFill>
                  <a:srgbClr val="595959"/>
                </a:solidFill>
              </a:rPr>
              <a:t>supports the enhancement of Cyberinfrastructure professional capacity and training for science research, education and practice in the Hawaii/Guam Pacific region</a:t>
            </a:r>
            <a:r>
              <a:rPr lang="en">
                <a:solidFill>
                  <a:srgbClr val="595959"/>
                </a:solidFill>
              </a:rPr>
              <a:t>.</a:t>
            </a:r>
            <a:endParaRPr>
              <a:solidFill>
                <a:srgbClr val="595959"/>
              </a:solidFill>
            </a:endParaRPr>
          </a:p>
          <a:p>
            <a:pPr marL="0" lvl="0" indent="0" algn="just" rtl="0">
              <a:spcBef>
                <a:spcPts val="0"/>
              </a:spcBef>
              <a:spcAft>
                <a:spcPts val="0"/>
              </a:spcAft>
              <a:buNone/>
            </a:pPr>
            <a:endParaRPr>
              <a:solidFill>
                <a:srgbClr val="595959"/>
              </a:solidFill>
            </a:endParaRPr>
          </a:p>
          <a:p>
            <a:pPr marL="0" lvl="0" indent="0" algn="just" rtl="0">
              <a:spcBef>
                <a:spcPts val="0"/>
              </a:spcBef>
              <a:spcAft>
                <a:spcPts val="0"/>
              </a:spcAft>
              <a:buNone/>
            </a:pPr>
            <a:r>
              <a:rPr lang="en">
                <a:solidFill>
                  <a:srgbClr val="595959"/>
                </a:solidFill>
              </a:rPr>
              <a:t>Hire cyberinfrastructure professionals at UH Hilo, CUH and UoG</a:t>
            </a:r>
            <a:endParaRPr>
              <a:solidFill>
                <a:srgbClr val="595959"/>
              </a:solidFill>
            </a:endParaRPr>
          </a:p>
          <a:p>
            <a:pPr marL="0" lvl="0" indent="0" algn="just" rtl="0">
              <a:spcBef>
                <a:spcPts val="0"/>
              </a:spcBef>
              <a:spcAft>
                <a:spcPts val="0"/>
              </a:spcAft>
              <a:buNone/>
            </a:pPr>
            <a:r>
              <a:rPr lang="en">
                <a:solidFill>
                  <a:srgbClr val="595959"/>
                </a:solidFill>
              </a:rPr>
              <a:t>&gt;200 undergraduates, 15 graduate students paired with faculty and professional cyberinfrastructure staff</a:t>
            </a:r>
            <a:endParaRPr>
              <a:solidFill>
                <a:srgbClr val="595959"/>
              </a:solidFill>
            </a:endParaRPr>
          </a:p>
          <a:p>
            <a:pPr marL="0" lvl="0" indent="0" algn="just" rtl="0">
              <a:spcBef>
                <a:spcPts val="0"/>
              </a:spcBef>
              <a:spcAft>
                <a:spcPts val="0"/>
              </a:spcAft>
              <a:buNone/>
            </a:pPr>
            <a:r>
              <a:rPr lang="en">
                <a:solidFill>
                  <a:srgbClr val="595959"/>
                </a:solidFill>
              </a:rPr>
              <a:t>&gt;100 workshops</a:t>
            </a:r>
            <a:endParaRPr>
              <a:solidFill>
                <a:srgbClr val="595959"/>
              </a:solidFill>
            </a:endParaRPr>
          </a:p>
        </p:txBody>
      </p:sp>
      <p:sp>
        <p:nvSpPr>
          <p:cNvPr id="351" name="Google Shape;351;g2787fec043b_0_129"/>
          <p:cNvSpPr txBox="1"/>
          <p:nvPr/>
        </p:nvSpPr>
        <p:spPr>
          <a:xfrm>
            <a:off x="165100" y="6111600"/>
            <a:ext cx="4369800" cy="59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dk1"/>
                </a:solidFill>
                <a:latin typeface="Calibri"/>
                <a:ea typeface="Calibri"/>
                <a:cs typeface="Calibri"/>
                <a:sym typeface="Calibri"/>
              </a:rPr>
              <a:t>Coming This Fall</a:t>
            </a: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ee4e7b606d_0_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57" name="Google Shape;357;g2ee4e7b606d_0_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58" name="Google Shape;358;g2ee4e7b606d_0_7"/>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59" name="Google Shape;359;g2ee4e7b606d_0_7"/>
          <p:cNvSpPr txBox="1">
            <a:spLocks noGrp="1"/>
          </p:cNvSpPr>
          <p:nvPr>
            <p:ph type="title"/>
          </p:nvPr>
        </p:nvSpPr>
        <p:spPr>
          <a:xfrm>
            <a:off x="165100" y="253900"/>
            <a:ext cx="11877000" cy="1024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3 NSF RAPID Awards for Wildfire</a:t>
            </a:r>
            <a:endParaRPr sz="36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To HI-DSI Faculty</a:t>
            </a:r>
            <a:endParaRPr sz="3600" b="1">
              <a:solidFill>
                <a:srgbClr val="1C4587"/>
              </a:solidFill>
              <a:latin typeface="Montserrat"/>
              <a:ea typeface="Montserrat"/>
              <a:cs typeface="Montserrat"/>
              <a:sym typeface="Montserrat"/>
            </a:endParaRPr>
          </a:p>
        </p:txBody>
      </p:sp>
      <p:pic>
        <p:nvPicPr>
          <p:cNvPr id="360" name="Google Shape;360;g2ee4e7b606d_0_7"/>
          <p:cNvPicPr preferRelativeResize="0"/>
          <p:nvPr/>
        </p:nvPicPr>
        <p:blipFill>
          <a:blip r:embed="rId3">
            <a:alphaModFix/>
          </a:blip>
          <a:stretch>
            <a:fillRect/>
          </a:stretch>
        </p:blipFill>
        <p:spPr>
          <a:xfrm>
            <a:off x="5664925" y="2201800"/>
            <a:ext cx="5820796" cy="4658401"/>
          </a:xfrm>
          <a:prstGeom prst="rect">
            <a:avLst/>
          </a:prstGeom>
          <a:noFill/>
          <a:ln>
            <a:noFill/>
          </a:ln>
        </p:spPr>
      </p:pic>
      <p:pic>
        <p:nvPicPr>
          <p:cNvPr id="361" name="Google Shape;361;g2ee4e7b606d_0_7"/>
          <p:cNvPicPr preferRelativeResize="0"/>
          <p:nvPr/>
        </p:nvPicPr>
        <p:blipFill>
          <a:blip r:embed="rId4">
            <a:alphaModFix/>
          </a:blip>
          <a:stretch>
            <a:fillRect/>
          </a:stretch>
        </p:blipFill>
        <p:spPr>
          <a:xfrm>
            <a:off x="381000" y="2199600"/>
            <a:ext cx="1905000" cy="1905000"/>
          </a:xfrm>
          <a:prstGeom prst="rect">
            <a:avLst/>
          </a:prstGeom>
          <a:noFill/>
          <a:ln>
            <a:noFill/>
          </a:ln>
        </p:spPr>
      </p:pic>
      <p:pic>
        <p:nvPicPr>
          <p:cNvPr id="362" name="Google Shape;362;g2ee4e7b606d_0_7"/>
          <p:cNvPicPr preferRelativeResize="0"/>
          <p:nvPr/>
        </p:nvPicPr>
        <p:blipFill>
          <a:blip r:embed="rId5">
            <a:alphaModFix/>
          </a:blip>
          <a:stretch>
            <a:fillRect/>
          </a:stretch>
        </p:blipFill>
        <p:spPr>
          <a:xfrm>
            <a:off x="2438400" y="2199600"/>
            <a:ext cx="1905000" cy="1905000"/>
          </a:xfrm>
          <a:prstGeom prst="rect">
            <a:avLst/>
          </a:prstGeom>
          <a:noFill/>
          <a:ln>
            <a:noFill/>
          </a:ln>
        </p:spPr>
      </p:pic>
      <p:pic>
        <p:nvPicPr>
          <p:cNvPr id="363" name="Google Shape;363;g2ee4e7b606d_0_7"/>
          <p:cNvPicPr preferRelativeResize="0"/>
          <p:nvPr/>
        </p:nvPicPr>
        <p:blipFill>
          <a:blip r:embed="rId6">
            <a:alphaModFix/>
          </a:blip>
          <a:stretch>
            <a:fillRect/>
          </a:stretch>
        </p:blipFill>
        <p:spPr>
          <a:xfrm>
            <a:off x="393700" y="4485285"/>
            <a:ext cx="1905000" cy="1905000"/>
          </a:xfrm>
          <a:prstGeom prst="rect">
            <a:avLst/>
          </a:prstGeom>
          <a:noFill/>
          <a:ln>
            <a:noFill/>
          </a:ln>
        </p:spPr>
      </p:pic>
      <p:sp>
        <p:nvSpPr>
          <p:cNvPr id="364" name="Google Shape;364;g2ee4e7b606d_0_7"/>
          <p:cNvSpPr txBox="1"/>
          <p:nvPr/>
        </p:nvSpPr>
        <p:spPr>
          <a:xfrm>
            <a:off x="455225" y="1570300"/>
            <a:ext cx="4332000" cy="63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3 Awards to HI-DSI = $600K</a:t>
            </a:r>
            <a:endParaRPr sz="2800">
              <a:solidFill>
                <a:schemeClr val="dk1"/>
              </a:solidFill>
              <a:latin typeface="Calibri"/>
              <a:ea typeface="Calibri"/>
              <a:cs typeface="Calibri"/>
              <a:sym typeface="Calibri"/>
            </a:endParaRPr>
          </a:p>
        </p:txBody>
      </p:sp>
      <p:sp>
        <p:nvSpPr>
          <p:cNvPr id="365" name="Google Shape;365;g2ee4e7b606d_0_7"/>
          <p:cNvSpPr txBox="1"/>
          <p:nvPr/>
        </p:nvSpPr>
        <p:spPr>
          <a:xfrm>
            <a:off x="431625" y="3949275"/>
            <a:ext cx="18543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David Eder</a:t>
            </a:r>
            <a:endParaRPr sz="2800">
              <a:solidFill>
                <a:schemeClr val="dk1"/>
              </a:solidFill>
              <a:latin typeface="Calibri"/>
              <a:ea typeface="Calibri"/>
              <a:cs typeface="Calibri"/>
              <a:sym typeface="Calibri"/>
            </a:endParaRPr>
          </a:p>
        </p:txBody>
      </p:sp>
      <p:sp>
        <p:nvSpPr>
          <p:cNvPr id="366" name="Google Shape;366;g2ee4e7b606d_0_7"/>
          <p:cNvSpPr txBox="1"/>
          <p:nvPr/>
        </p:nvSpPr>
        <p:spPr>
          <a:xfrm>
            <a:off x="2412825" y="3949275"/>
            <a:ext cx="2209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Alice Koniges</a:t>
            </a:r>
            <a:endParaRPr sz="2800">
              <a:solidFill>
                <a:schemeClr val="dk1"/>
              </a:solidFill>
              <a:latin typeface="Calibri"/>
              <a:ea typeface="Calibri"/>
              <a:cs typeface="Calibri"/>
              <a:sym typeface="Calibri"/>
            </a:endParaRPr>
          </a:p>
        </p:txBody>
      </p:sp>
      <p:sp>
        <p:nvSpPr>
          <p:cNvPr id="367" name="Google Shape;367;g2ee4e7b606d_0_7"/>
          <p:cNvSpPr txBox="1"/>
          <p:nvPr/>
        </p:nvSpPr>
        <p:spPr>
          <a:xfrm>
            <a:off x="408025" y="6192000"/>
            <a:ext cx="2136600" cy="2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Jason Leigh</a:t>
            </a:r>
            <a:endParaRPr sz="2800">
              <a:solidFill>
                <a:schemeClr val="dk1"/>
              </a:solidFill>
              <a:latin typeface="Calibri"/>
              <a:ea typeface="Calibri"/>
              <a:cs typeface="Calibri"/>
              <a:sym typeface="Calibri"/>
            </a:endParaRPr>
          </a:p>
        </p:txBody>
      </p:sp>
      <p:sp>
        <p:nvSpPr>
          <p:cNvPr id="368" name="Google Shape;368;g2ee4e7b606d_0_7"/>
          <p:cNvSpPr txBox="1"/>
          <p:nvPr/>
        </p:nvSpPr>
        <p:spPr>
          <a:xfrm>
            <a:off x="5750800" y="1590000"/>
            <a:ext cx="637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u="sng">
                <a:solidFill>
                  <a:schemeClr val="hlink"/>
                </a:solidFill>
                <a:hlinkClick r:id="rId7"/>
              </a:rPr>
              <a:t>New funding to focus on future prevention of wildfires, trauma-informed education | University of Hawaiʻi System News (hawaii.edu)</a:t>
            </a:r>
            <a:endParaRPr sz="1800"/>
          </a:p>
        </p:txBody>
      </p:sp>
      <p:pic>
        <p:nvPicPr>
          <p:cNvPr id="369" name="Google Shape;369;g2ee4e7b606d_0_7"/>
          <p:cNvPicPr preferRelativeResize="0"/>
          <p:nvPr/>
        </p:nvPicPr>
        <p:blipFill rotWithShape="1">
          <a:blip r:embed="rId8">
            <a:alphaModFix/>
          </a:blip>
          <a:srcRect t="4155" b="6860"/>
          <a:stretch/>
        </p:blipFill>
        <p:spPr>
          <a:xfrm>
            <a:off x="2370804" y="4928756"/>
            <a:ext cx="2209200" cy="14744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ee4e7b606d_0_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75" name="Google Shape;375;g2ee4e7b606d_0_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76" name="Google Shape;376;g2ee4e7b606d_0_32"/>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77" name="Google Shape;377;g2ee4e7b606d_0_32"/>
          <p:cNvSpPr txBox="1">
            <a:spLocks noGrp="1"/>
          </p:cNvSpPr>
          <p:nvPr>
            <p:ph type="title"/>
          </p:nvPr>
        </p:nvSpPr>
        <p:spPr>
          <a:xfrm>
            <a:off x="165100" y="253900"/>
            <a:ext cx="11877000" cy="1024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NSF CC*-University of Hawaii Manoa Research Networking Upgrades  $472K</a:t>
            </a:r>
            <a:endParaRPr sz="3600" b="1">
              <a:solidFill>
                <a:srgbClr val="1C4587"/>
              </a:solidFill>
              <a:latin typeface="Montserrat"/>
              <a:ea typeface="Montserrat"/>
              <a:cs typeface="Montserrat"/>
              <a:sym typeface="Montserrat"/>
            </a:endParaRPr>
          </a:p>
        </p:txBody>
      </p:sp>
      <p:sp>
        <p:nvSpPr>
          <p:cNvPr id="378" name="Google Shape;378;g2ee4e7b606d_0_32"/>
          <p:cNvSpPr txBox="1"/>
          <p:nvPr/>
        </p:nvSpPr>
        <p:spPr>
          <a:xfrm>
            <a:off x="0" y="1971250"/>
            <a:ext cx="5986800" cy="475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50">
                <a:solidFill>
                  <a:srgbClr val="1B1B1B"/>
                </a:solidFill>
                <a:highlight>
                  <a:srgbClr val="FFFFFF"/>
                </a:highlight>
                <a:latin typeface="Verdana"/>
                <a:ea typeface="Verdana"/>
                <a:cs typeface="Verdana"/>
                <a:sym typeface="Verdana"/>
              </a:rPr>
              <a:t>This project provides upgrades for three locations by upgrading connectivity from 1Gbps/10Gbps to 100Gbps and a minimum of 10Gbps to local workstations/clusters. </a:t>
            </a: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r>
              <a:rPr lang="en" sz="1650">
                <a:solidFill>
                  <a:srgbClr val="1B1B1B"/>
                </a:solidFill>
                <a:highlight>
                  <a:srgbClr val="FFFFFF"/>
                </a:highlight>
                <a:latin typeface="Verdana"/>
                <a:ea typeface="Verdana"/>
                <a:cs typeface="Verdana"/>
                <a:sym typeface="Verdana"/>
              </a:rPr>
              <a:t>100Gbps upgraded connectivity to the Institute for Astronomy and the Pacific Biosciences Research Center Kewalo Marine Lab and the Physics building. </a:t>
            </a: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r>
              <a:rPr lang="en" sz="1650">
                <a:solidFill>
                  <a:srgbClr val="1B1B1B"/>
                </a:solidFill>
                <a:highlight>
                  <a:srgbClr val="FFFFFF"/>
                </a:highlight>
                <a:latin typeface="Verdana"/>
                <a:ea typeface="Verdana"/>
                <a:cs typeface="Verdana"/>
                <a:sym typeface="Verdana"/>
              </a:rPr>
              <a:t>SciDMZ aggregation switch upgrades provide support to connect new 100Gbps connections. </a:t>
            </a: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r>
              <a:rPr lang="en" sz="1650">
                <a:solidFill>
                  <a:srgbClr val="1B1B1B"/>
                </a:solidFill>
                <a:highlight>
                  <a:srgbClr val="FFFFFF"/>
                </a:highlight>
                <a:latin typeface="Verdana"/>
                <a:ea typeface="Verdana"/>
                <a:cs typeface="Verdana"/>
                <a:sym typeface="Verdana"/>
              </a:rPr>
              <a:t>Increased capacity enables 100Gbps connectivity between Koa HPC and research locations. </a:t>
            </a: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endParaRPr sz="1650">
              <a:solidFill>
                <a:srgbClr val="1B1B1B"/>
              </a:solidFill>
              <a:highlight>
                <a:srgbClr val="FFFFFF"/>
              </a:highlight>
              <a:latin typeface="Verdana"/>
              <a:ea typeface="Verdana"/>
              <a:cs typeface="Verdana"/>
              <a:sym typeface="Verdana"/>
            </a:endParaRPr>
          </a:p>
          <a:p>
            <a:pPr marL="0" lvl="0" indent="0" algn="l" rtl="0">
              <a:spcBef>
                <a:spcPts val="0"/>
              </a:spcBef>
              <a:spcAft>
                <a:spcPts val="0"/>
              </a:spcAft>
              <a:buNone/>
            </a:pPr>
            <a:r>
              <a:rPr lang="en" sz="1650">
                <a:solidFill>
                  <a:srgbClr val="1B1B1B"/>
                </a:solidFill>
                <a:highlight>
                  <a:srgbClr val="FFFFFF"/>
                </a:highlight>
                <a:latin typeface="Verdana"/>
                <a:ea typeface="Verdana"/>
                <a:cs typeface="Verdana"/>
                <a:sym typeface="Verdana"/>
              </a:rPr>
              <a:t>100G connectivity to the Haleakala summit allows high throughput streaming of data for camera systems at the Daniel K. Inoyue Solar Telescope. </a:t>
            </a:r>
            <a:endParaRPr sz="2200"/>
          </a:p>
        </p:txBody>
      </p:sp>
      <p:sp>
        <p:nvSpPr>
          <p:cNvPr id="379" name="Google Shape;379;g2ee4e7b606d_0_32"/>
          <p:cNvSpPr txBox="1"/>
          <p:nvPr/>
        </p:nvSpPr>
        <p:spPr>
          <a:xfrm>
            <a:off x="3076450" y="1539125"/>
            <a:ext cx="6690600" cy="33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Started Last August - Led by Chris Zane</a:t>
            </a:r>
            <a:endParaRPr sz="2800">
              <a:solidFill>
                <a:schemeClr val="dk1"/>
              </a:solidFill>
              <a:latin typeface="Calibri"/>
              <a:ea typeface="Calibri"/>
              <a:cs typeface="Calibri"/>
              <a:sym typeface="Calibri"/>
            </a:endParaRPr>
          </a:p>
        </p:txBody>
      </p:sp>
      <p:pic>
        <p:nvPicPr>
          <p:cNvPr id="380" name="Google Shape;380;g2ee4e7b606d_0_32"/>
          <p:cNvPicPr preferRelativeResize="0"/>
          <p:nvPr/>
        </p:nvPicPr>
        <p:blipFill>
          <a:blip r:embed="rId3">
            <a:alphaModFix/>
          </a:blip>
          <a:stretch>
            <a:fillRect/>
          </a:stretch>
        </p:blipFill>
        <p:spPr>
          <a:xfrm>
            <a:off x="5800449" y="2068475"/>
            <a:ext cx="6327276" cy="450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ee4e7b606d_0_1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86" name="Google Shape;386;g2ee4e7b606d_0_1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87" name="Google Shape;387;g2ee4e7b606d_0_162"/>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88" name="Google Shape;388;g2ee4e7b606d_0_162"/>
          <p:cNvSpPr txBox="1">
            <a:spLocks noGrp="1"/>
          </p:cNvSpPr>
          <p:nvPr>
            <p:ph type="title"/>
          </p:nvPr>
        </p:nvSpPr>
        <p:spPr>
          <a:xfrm>
            <a:off x="165100" y="253900"/>
            <a:ext cx="11877000" cy="1024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DOE Earthshots $5M - Alice Koniges</a:t>
            </a:r>
            <a:endParaRPr sz="3600" b="1">
              <a:solidFill>
                <a:srgbClr val="1C4587"/>
              </a:solidFill>
              <a:latin typeface="Montserrat"/>
              <a:ea typeface="Montserrat"/>
              <a:cs typeface="Montserrat"/>
              <a:sym typeface="Montserrat"/>
            </a:endParaRPr>
          </a:p>
        </p:txBody>
      </p:sp>
      <p:sp>
        <p:nvSpPr>
          <p:cNvPr id="389" name="Google Shape;389;g2ee4e7b606d_0_162"/>
          <p:cNvSpPr txBox="1"/>
          <p:nvPr/>
        </p:nvSpPr>
        <p:spPr>
          <a:xfrm>
            <a:off x="0" y="1657250"/>
            <a:ext cx="5986800" cy="51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50">
                <a:solidFill>
                  <a:srgbClr val="222222"/>
                </a:solidFill>
                <a:highlight>
                  <a:srgbClr val="FFFFFF"/>
                </a:highlight>
                <a:latin typeface="Tahoma"/>
                <a:ea typeface="Tahoma"/>
                <a:cs typeface="Tahoma"/>
                <a:sym typeface="Tahoma"/>
              </a:rPr>
              <a:t>Nearly 20 University of Hawaiʻi at Mānoa graduate students across several disciplines participated in a one-week intensive training program on computational modeling to solve complex problems related to Earth and energy. The workshop, hosted at UH Mānoa, is supported by a $5 million grant through the </a:t>
            </a:r>
            <a:r>
              <a:rPr lang="en" sz="1750" u="sng">
                <a:solidFill>
                  <a:schemeClr val="hlink"/>
                </a:solidFill>
                <a:highlight>
                  <a:srgbClr val="FFFFFF"/>
                </a:highlight>
                <a:latin typeface="Tahoma"/>
                <a:ea typeface="Tahoma"/>
                <a:cs typeface="Tahoma"/>
                <a:sym typeface="Tahoma"/>
                <a:hlinkClick r:id="rId3"/>
              </a:rPr>
              <a:t>U.S. Department of Energy’s Earthshots Initiative</a:t>
            </a:r>
            <a:r>
              <a:rPr lang="en" sz="1750">
                <a:solidFill>
                  <a:srgbClr val="222222"/>
                </a:solidFill>
                <a:highlight>
                  <a:srgbClr val="FFFFFF"/>
                </a:highlight>
                <a:latin typeface="Tahoma"/>
                <a:ea typeface="Tahoma"/>
                <a:cs typeface="Tahoma"/>
                <a:sym typeface="Tahoma"/>
              </a:rPr>
              <a:t> to advance clean energy technologies within the next decade.</a:t>
            </a:r>
            <a:endParaRPr sz="1750">
              <a:solidFill>
                <a:srgbClr val="222222"/>
              </a:solidFill>
              <a:highlight>
                <a:srgbClr val="FFFFFF"/>
              </a:highlight>
              <a:latin typeface="Tahoma"/>
              <a:ea typeface="Tahoma"/>
              <a:cs typeface="Tahoma"/>
              <a:sym typeface="Tahoma"/>
            </a:endParaRPr>
          </a:p>
          <a:p>
            <a:pPr marL="0" lvl="0" indent="0" algn="l" rtl="0">
              <a:lnSpc>
                <a:spcPct val="115000"/>
              </a:lnSpc>
              <a:spcBef>
                <a:spcPts val="0"/>
              </a:spcBef>
              <a:spcAft>
                <a:spcPts val="0"/>
              </a:spcAft>
              <a:buClr>
                <a:schemeClr val="dk1"/>
              </a:buClr>
              <a:buSzPts val="1100"/>
              <a:buFont typeface="Arial"/>
              <a:buNone/>
            </a:pPr>
            <a:endParaRPr sz="1750">
              <a:solidFill>
                <a:srgbClr val="222222"/>
              </a:solidFill>
              <a:highlight>
                <a:srgbClr val="FFFFFF"/>
              </a:highlight>
              <a:latin typeface="Tahoma"/>
              <a:ea typeface="Tahoma"/>
              <a:cs typeface="Tahoma"/>
              <a:sym typeface="Tahoma"/>
            </a:endParaRPr>
          </a:p>
          <a:p>
            <a:pPr marL="0" lvl="0" indent="0" algn="l" rtl="0">
              <a:lnSpc>
                <a:spcPct val="115000"/>
              </a:lnSpc>
              <a:spcBef>
                <a:spcPts val="0"/>
              </a:spcBef>
              <a:spcAft>
                <a:spcPts val="0"/>
              </a:spcAft>
              <a:buNone/>
            </a:pPr>
            <a:r>
              <a:rPr lang="en" sz="1750">
                <a:solidFill>
                  <a:srgbClr val="222222"/>
                </a:solidFill>
                <a:highlight>
                  <a:srgbClr val="FFFFFF"/>
                </a:highlight>
                <a:latin typeface="Tahoma"/>
                <a:ea typeface="Tahoma"/>
                <a:cs typeface="Tahoma"/>
                <a:sym typeface="Tahoma"/>
              </a:rPr>
              <a:t>The participants learned theoretical and computational skills to model and understand geothermal energy and how partial differential equations are used to model complex physical processes and solved numerically. One of the codes the students learned about is </a:t>
            </a:r>
            <a:r>
              <a:rPr lang="en" sz="1750" u="sng">
                <a:solidFill>
                  <a:schemeClr val="hlink"/>
                </a:solidFill>
                <a:highlight>
                  <a:srgbClr val="FFFFFF"/>
                </a:highlight>
                <a:latin typeface="Tahoma"/>
                <a:ea typeface="Tahoma"/>
                <a:cs typeface="Tahoma"/>
                <a:sym typeface="Tahoma"/>
                <a:hlinkClick r:id="rId4"/>
              </a:rPr>
              <a:t>PISALE</a:t>
            </a:r>
            <a:r>
              <a:rPr lang="en" sz="1750">
                <a:solidFill>
                  <a:srgbClr val="222222"/>
                </a:solidFill>
                <a:highlight>
                  <a:srgbClr val="FFFFFF"/>
                </a:highlight>
                <a:latin typeface="Tahoma"/>
                <a:ea typeface="Tahoma"/>
                <a:cs typeface="Tahoma"/>
                <a:sym typeface="Tahoma"/>
              </a:rPr>
              <a:t>, which was developed by UH researchers in collaboration with the U.S. Department of Energy (DOE) labs and other universities.</a:t>
            </a:r>
            <a:endParaRPr sz="2250">
              <a:solidFill>
                <a:srgbClr val="1B1B1B"/>
              </a:solidFill>
              <a:highlight>
                <a:srgbClr val="FFFFFF"/>
              </a:highlight>
              <a:latin typeface="Verdana"/>
              <a:ea typeface="Verdana"/>
              <a:cs typeface="Verdana"/>
              <a:sym typeface="Verdana"/>
            </a:endParaRPr>
          </a:p>
        </p:txBody>
      </p:sp>
      <p:pic>
        <p:nvPicPr>
          <p:cNvPr id="390" name="Google Shape;390;g2ee4e7b606d_0_162"/>
          <p:cNvPicPr preferRelativeResize="0"/>
          <p:nvPr/>
        </p:nvPicPr>
        <p:blipFill>
          <a:blip r:embed="rId5">
            <a:alphaModFix/>
          </a:blip>
          <a:stretch>
            <a:fillRect/>
          </a:stretch>
        </p:blipFill>
        <p:spPr>
          <a:xfrm>
            <a:off x="6141700" y="2258200"/>
            <a:ext cx="5900400" cy="33255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ee4e7b606d_0_3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396" name="Google Shape;396;g2ee4e7b606d_0_3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397" name="Google Shape;397;g2ee4e7b606d_0_371"/>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98" name="Google Shape;398;g2ee4e7b606d_0_371"/>
          <p:cNvSpPr txBox="1">
            <a:spLocks noGrp="1"/>
          </p:cNvSpPr>
          <p:nvPr>
            <p:ph type="title"/>
          </p:nvPr>
        </p:nvSpPr>
        <p:spPr>
          <a:xfrm>
            <a:off x="165100" y="253900"/>
            <a:ext cx="11877000" cy="1024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3600" b="1">
                <a:solidFill>
                  <a:srgbClr val="1C4587"/>
                </a:solidFill>
                <a:latin typeface="Montserrat"/>
                <a:ea typeface="Montserrat"/>
                <a:cs typeface="Montserrat"/>
                <a:sym typeface="Montserrat"/>
              </a:rPr>
              <a:t>Artificial Intelligence Initiatives</a:t>
            </a:r>
            <a:endParaRPr sz="3600" b="1">
              <a:solidFill>
                <a:srgbClr val="1C4587"/>
              </a:solidFill>
              <a:latin typeface="Montserrat"/>
              <a:ea typeface="Montserrat"/>
              <a:cs typeface="Montserrat"/>
              <a:sym typeface="Montserrat"/>
            </a:endParaRPr>
          </a:p>
        </p:txBody>
      </p:sp>
      <p:sp>
        <p:nvSpPr>
          <p:cNvPr id="399" name="Google Shape;399;g2ee4e7b606d_0_371"/>
          <p:cNvSpPr txBox="1"/>
          <p:nvPr/>
        </p:nvSpPr>
        <p:spPr>
          <a:xfrm>
            <a:off x="226625" y="1657250"/>
            <a:ext cx="7481400" cy="252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50">
                <a:solidFill>
                  <a:srgbClr val="222222"/>
                </a:solidFill>
                <a:highlight>
                  <a:srgbClr val="FFFFFF"/>
                </a:highlight>
                <a:latin typeface="Tahoma"/>
                <a:ea typeface="Tahoma"/>
                <a:cs typeface="Tahoma"/>
                <a:sym typeface="Tahoma"/>
              </a:rPr>
              <a:t>HACC Student winners for their AskUs chatbot have been working with ITS CI this summer on building a AI powered chatbot using Retrieval Augmented Generation (RAG) combined with a Large Language Model (LLM).  They are working on some proof of concept that will hopefully lead to some useful tools.</a:t>
            </a:r>
            <a:endParaRPr sz="2750">
              <a:solidFill>
                <a:srgbClr val="1B1B1B"/>
              </a:solidFill>
              <a:highlight>
                <a:srgbClr val="FFFFFF"/>
              </a:highlight>
              <a:latin typeface="Verdana"/>
              <a:ea typeface="Verdana"/>
              <a:cs typeface="Verdana"/>
              <a:sym typeface="Verdana"/>
            </a:endParaRPr>
          </a:p>
        </p:txBody>
      </p:sp>
      <p:pic>
        <p:nvPicPr>
          <p:cNvPr id="400" name="Google Shape;400;g2ee4e7b606d_0_371"/>
          <p:cNvPicPr preferRelativeResize="0"/>
          <p:nvPr/>
        </p:nvPicPr>
        <p:blipFill>
          <a:blip r:embed="rId3">
            <a:alphaModFix/>
          </a:blip>
          <a:stretch>
            <a:fillRect/>
          </a:stretch>
        </p:blipFill>
        <p:spPr>
          <a:xfrm>
            <a:off x="5005050" y="4179650"/>
            <a:ext cx="2194424" cy="2194424"/>
          </a:xfrm>
          <a:prstGeom prst="rect">
            <a:avLst/>
          </a:prstGeom>
          <a:noFill/>
          <a:ln>
            <a:noFill/>
          </a:ln>
        </p:spPr>
      </p:pic>
      <p:pic>
        <p:nvPicPr>
          <p:cNvPr id="401" name="Google Shape;401;g2ee4e7b606d_0_371"/>
          <p:cNvPicPr preferRelativeResize="0"/>
          <p:nvPr/>
        </p:nvPicPr>
        <p:blipFill>
          <a:blip r:embed="rId4">
            <a:alphaModFix/>
          </a:blip>
          <a:stretch>
            <a:fillRect/>
          </a:stretch>
        </p:blipFill>
        <p:spPr>
          <a:xfrm>
            <a:off x="7708000" y="2048425"/>
            <a:ext cx="4190525" cy="4190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788dc2a3fd_0_258"/>
          <p:cNvSpPr/>
          <p:nvPr/>
        </p:nvSpPr>
        <p:spPr>
          <a:xfrm>
            <a:off x="0" y="0"/>
            <a:ext cx="12192000" cy="6858000"/>
          </a:xfrm>
          <a:custGeom>
            <a:avLst/>
            <a:gdLst/>
            <a:ahLst/>
            <a:cxnLst/>
            <a:rect l="l" t="t" r="r" b="b"/>
            <a:pathLst>
              <a:path w="9753600" h="7315200" extrusionOk="0">
                <a:moveTo>
                  <a:pt x="0" y="0"/>
                </a:moveTo>
                <a:lnTo>
                  <a:pt x="9753600" y="0"/>
                </a:lnTo>
                <a:lnTo>
                  <a:pt x="9753600" y="7315200"/>
                </a:lnTo>
                <a:lnTo>
                  <a:pt x="0" y="7315200"/>
                </a:lnTo>
                <a:lnTo>
                  <a:pt x="0" y="0"/>
                </a:lnTo>
                <a:close/>
              </a:path>
            </a:pathLst>
          </a:custGeom>
          <a:blipFill rotWithShape="1">
            <a:blip r:embed="rId3">
              <a:alphaModFix/>
            </a:blip>
            <a:stretch>
              <a:fillRect l="-6179" r="-61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g2788dc2a3fd_0_258"/>
          <p:cNvSpPr/>
          <p:nvPr/>
        </p:nvSpPr>
        <p:spPr>
          <a:xfrm>
            <a:off x="914400" y="685800"/>
            <a:ext cx="10363200" cy="5486400"/>
          </a:xfrm>
          <a:custGeom>
            <a:avLst/>
            <a:gdLst/>
            <a:ahLst/>
            <a:cxnLst/>
            <a:rect l="l" t="t" r="r" b="b"/>
            <a:pathLst>
              <a:path w="8290560" h="5852160" extrusionOk="0">
                <a:moveTo>
                  <a:pt x="0" y="0"/>
                </a:moveTo>
                <a:lnTo>
                  <a:pt x="8290560" y="0"/>
                </a:lnTo>
                <a:lnTo>
                  <a:pt x="8290560" y="5852160"/>
                </a:lnTo>
                <a:lnTo>
                  <a:pt x="0" y="5852160"/>
                </a:lnTo>
                <a:lnTo>
                  <a:pt x="0" y="0"/>
                </a:lnTo>
                <a:close/>
              </a:path>
            </a:pathLst>
          </a:custGeom>
          <a:blipFill rotWithShape="1">
            <a:blip r:embed="rId4">
              <a:alphaModFix amt="90000"/>
            </a:blip>
            <a:stretch>
              <a:fillRect l="-2868" r="-28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g2788dc2a3fd_0_258"/>
          <p:cNvSpPr txBox="1"/>
          <p:nvPr/>
        </p:nvSpPr>
        <p:spPr>
          <a:xfrm>
            <a:off x="8384836" y="1360280"/>
            <a:ext cx="2638800" cy="229800"/>
          </a:xfrm>
          <a:prstGeom prst="rect">
            <a:avLst/>
          </a:prstGeom>
          <a:noFill/>
          <a:ln>
            <a:noFill/>
          </a:ln>
        </p:spPr>
        <p:txBody>
          <a:bodyPr spcFirstLastPara="1" wrap="square" lIns="0" tIns="0" rIns="0" bIns="0" anchor="t" anchorCtr="0">
            <a:spAutoFit/>
          </a:bodyPr>
          <a:lstStyle/>
          <a:p>
            <a:pPr marL="0" marR="0" lvl="0" indent="0" algn="r" rtl="0">
              <a:lnSpc>
                <a:spcPct val="139986"/>
              </a:lnSpc>
              <a:spcBef>
                <a:spcPts val="0"/>
              </a:spcBef>
              <a:spcAft>
                <a:spcPts val="0"/>
              </a:spcAft>
              <a:buNone/>
            </a:pPr>
            <a:r>
              <a:rPr lang="en" sz="1493">
                <a:solidFill>
                  <a:srgbClr val="FFFFFF"/>
                </a:solidFill>
                <a:latin typeface="Inter"/>
                <a:ea typeface="Inter"/>
                <a:cs typeface="Inter"/>
                <a:sym typeface="Inter"/>
              </a:rPr>
              <a:t>hawaii.edu/epscor</a:t>
            </a:r>
            <a:endParaRPr/>
          </a:p>
        </p:txBody>
      </p:sp>
      <p:sp>
        <p:nvSpPr>
          <p:cNvPr id="409" name="Google Shape;409;g2788dc2a3fd_0_258"/>
          <p:cNvSpPr txBox="1"/>
          <p:nvPr/>
        </p:nvSpPr>
        <p:spPr>
          <a:xfrm>
            <a:off x="1320800" y="4517849"/>
            <a:ext cx="9550500" cy="554100"/>
          </a:xfrm>
          <a:prstGeom prst="rect">
            <a:avLst/>
          </a:prstGeom>
          <a:noFill/>
          <a:ln>
            <a:noFill/>
          </a:ln>
        </p:spPr>
        <p:txBody>
          <a:bodyPr spcFirstLastPara="1" wrap="square" lIns="0" tIns="0" rIns="0" bIns="0" anchor="t" anchorCtr="0">
            <a:spAutoFit/>
          </a:bodyPr>
          <a:lstStyle/>
          <a:p>
            <a:pPr marL="0" marR="0" lvl="0" indent="0" algn="ctr" rtl="0">
              <a:lnSpc>
                <a:spcPct val="184861"/>
              </a:lnSpc>
              <a:spcBef>
                <a:spcPts val="0"/>
              </a:spcBef>
              <a:spcAft>
                <a:spcPts val="0"/>
              </a:spcAft>
              <a:buNone/>
            </a:pPr>
            <a:r>
              <a:rPr lang="en" sz="3600">
                <a:solidFill>
                  <a:srgbClr val="FFFFFF"/>
                </a:solidFill>
                <a:latin typeface="Inter Black"/>
                <a:ea typeface="Inter Black"/>
                <a:cs typeface="Inter Black"/>
                <a:sym typeface="Inter Black"/>
              </a:rPr>
              <a:t>2024 Highlights</a:t>
            </a:r>
            <a:endParaRPr/>
          </a:p>
        </p:txBody>
      </p:sp>
      <p:grpSp>
        <p:nvGrpSpPr>
          <p:cNvPr id="410" name="Google Shape;410;g2788dc2a3fd_0_258"/>
          <p:cNvGrpSpPr/>
          <p:nvPr/>
        </p:nvGrpSpPr>
        <p:grpSpPr>
          <a:xfrm>
            <a:off x="4446323" y="1749629"/>
            <a:ext cx="3304350" cy="2478316"/>
            <a:chOff x="0" y="0"/>
            <a:chExt cx="2159000" cy="2159000"/>
          </a:xfrm>
        </p:grpSpPr>
        <p:sp>
          <p:nvSpPr>
            <p:cNvPr id="411" name="Google Shape;411;g2788dc2a3fd_0_258"/>
            <p:cNvSpPr/>
            <p:nvPr/>
          </p:nvSpPr>
          <p:spPr>
            <a:xfrm>
              <a:off x="0" y="0"/>
              <a:ext cx="2159000" cy="2159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g2788dc2a3fd_0_258"/>
            <p:cNvSpPr/>
            <p:nvPr/>
          </p:nvSpPr>
          <p:spPr>
            <a:xfrm>
              <a:off x="68524" y="68528"/>
              <a:ext cx="2016125" cy="2016117"/>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3" name="Google Shape;413;g2788dc2a3fd_0_258"/>
          <p:cNvSpPr/>
          <p:nvPr/>
        </p:nvSpPr>
        <p:spPr>
          <a:xfrm>
            <a:off x="985838" y="762024"/>
            <a:ext cx="3817061" cy="625043"/>
          </a:xfrm>
          <a:custGeom>
            <a:avLst/>
            <a:gdLst/>
            <a:ahLst/>
            <a:cxnLst/>
            <a:rect l="l" t="t" r="r" b="b"/>
            <a:pathLst>
              <a:path w="3053649" h="666713" extrusionOk="0">
                <a:moveTo>
                  <a:pt x="0" y="0"/>
                </a:moveTo>
                <a:lnTo>
                  <a:pt x="3053649" y="0"/>
                </a:lnTo>
                <a:lnTo>
                  <a:pt x="3053649" y="666714"/>
                </a:lnTo>
                <a:lnTo>
                  <a:pt x="0" y="6667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g2788dc2a3fd_0_258"/>
          <p:cNvSpPr/>
          <p:nvPr/>
        </p:nvSpPr>
        <p:spPr>
          <a:xfrm>
            <a:off x="8952821" y="794794"/>
            <a:ext cx="2142380" cy="559506"/>
          </a:xfrm>
          <a:custGeom>
            <a:avLst/>
            <a:gdLst/>
            <a:ahLst/>
            <a:cxnLst/>
            <a:rect l="l" t="t" r="r" b="b"/>
            <a:pathLst>
              <a:path w="1713904" h="596806" extrusionOk="0">
                <a:moveTo>
                  <a:pt x="0" y="0"/>
                </a:moveTo>
                <a:lnTo>
                  <a:pt x="1713905" y="0"/>
                </a:lnTo>
                <a:lnTo>
                  <a:pt x="1713905" y="596806"/>
                </a:lnTo>
                <a:lnTo>
                  <a:pt x="0" y="59680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g2788dc2a3fd_0_258"/>
          <p:cNvSpPr/>
          <p:nvPr/>
        </p:nvSpPr>
        <p:spPr>
          <a:xfrm>
            <a:off x="9551935" y="5341438"/>
            <a:ext cx="1471830" cy="608906"/>
          </a:xfrm>
          <a:custGeom>
            <a:avLst/>
            <a:gdLst/>
            <a:ahLst/>
            <a:cxnLst/>
            <a:rect l="l" t="t" r="r" b="b"/>
            <a:pathLst>
              <a:path w="1177464" h="649500" extrusionOk="0">
                <a:moveTo>
                  <a:pt x="0" y="0"/>
                </a:moveTo>
                <a:lnTo>
                  <a:pt x="1177464" y="0"/>
                </a:lnTo>
                <a:lnTo>
                  <a:pt x="1177464" y="649500"/>
                </a:lnTo>
                <a:lnTo>
                  <a:pt x="0" y="6495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788dc2a3fd_0_271"/>
          <p:cNvSpPr/>
          <p:nvPr/>
        </p:nvSpPr>
        <p:spPr>
          <a:xfrm>
            <a:off x="0" y="0"/>
            <a:ext cx="12192000" cy="6858000"/>
          </a:xfrm>
          <a:custGeom>
            <a:avLst/>
            <a:gdLst/>
            <a:ahLst/>
            <a:cxnLst/>
            <a:rect l="l" t="t" r="r" b="b"/>
            <a:pathLst>
              <a:path w="9753600" h="7315200" extrusionOk="0">
                <a:moveTo>
                  <a:pt x="0" y="0"/>
                </a:moveTo>
                <a:lnTo>
                  <a:pt x="9753600" y="0"/>
                </a:lnTo>
                <a:lnTo>
                  <a:pt x="9753600" y="7315200"/>
                </a:lnTo>
                <a:lnTo>
                  <a:pt x="0" y="7315200"/>
                </a:lnTo>
                <a:lnTo>
                  <a:pt x="0" y="0"/>
                </a:lnTo>
                <a:close/>
              </a:path>
            </a:pathLst>
          </a:custGeom>
          <a:blipFill rotWithShape="1">
            <a:blip r:embed="rId3">
              <a:alphaModFix/>
            </a:blip>
            <a:stretch>
              <a:fillRect l="-8309" r="-83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g2788dc2a3fd_0_271"/>
          <p:cNvSpPr/>
          <p:nvPr/>
        </p:nvSpPr>
        <p:spPr>
          <a:xfrm>
            <a:off x="0" y="3288909"/>
            <a:ext cx="12192000" cy="3569091"/>
          </a:xfrm>
          <a:custGeom>
            <a:avLst/>
            <a:gdLst/>
            <a:ahLst/>
            <a:cxnLst/>
            <a:rect l="l" t="t" r="r" b="b"/>
            <a:pathLst>
              <a:path w="9753600" h="3807030" extrusionOk="0">
                <a:moveTo>
                  <a:pt x="0" y="0"/>
                </a:moveTo>
                <a:lnTo>
                  <a:pt x="9753600" y="0"/>
                </a:lnTo>
                <a:lnTo>
                  <a:pt x="9753600" y="3807030"/>
                </a:lnTo>
                <a:lnTo>
                  <a:pt x="0" y="3807030"/>
                </a:lnTo>
                <a:lnTo>
                  <a:pt x="0" y="0"/>
                </a:lnTo>
                <a:close/>
              </a:path>
            </a:pathLst>
          </a:custGeom>
          <a:blipFill rotWithShape="1">
            <a:blip r:embed="rId4">
              <a:alphaModFix amt="75000"/>
            </a:blip>
            <a:stretch>
              <a:fillRect t="-65686" b="-656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g2788dc2a3fd_0_271"/>
          <p:cNvSpPr/>
          <p:nvPr/>
        </p:nvSpPr>
        <p:spPr>
          <a:xfrm>
            <a:off x="10210778" y="2899387"/>
            <a:ext cx="1412304" cy="1059228"/>
          </a:xfrm>
          <a:custGeom>
            <a:avLst/>
            <a:gdLst/>
            <a:ahLst/>
            <a:cxnLst/>
            <a:rect l="l" t="t" r="r" b="b"/>
            <a:pathLst>
              <a:path w="1129843" h="1129843" extrusionOk="0">
                <a:moveTo>
                  <a:pt x="0" y="0"/>
                </a:moveTo>
                <a:lnTo>
                  <a:pt x="1129843" y="0"/>
                </a:lnTo>
                <a:lnTo>
                  <a:pt x="1129843" y="1129842"/>
                </a:lnTo>
                <a:lnTo>
                  <a:pt x="0" y="112984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g2788dc2a3fd_0_271"/>
          <p:cNvSpPr txBox="1"/>
          <p:nvPr/>
        </p:nvSpPr>
        <p:spPr>
          <a:xfrm>
            <a:off x="611265" y="3188339"/>
            <a:ext cx="7900800" cy="1182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7680">
                <a:solidFill>
                  <a:srgbClr val="FFFFFF"/>
                </a:solidFill>
                <a:latin typeface="Inter Black"/>
                <a:ea typeface="Inter Black"/>
                <a:cs typeface="Inter Black"/>
                <a:sym typeface="Inter Black"/>
              </a:rPr>
              <a:t>VISION</a:t>
            </a:r>
            <a:endParaRPr/>
          </a:p>
        </p:txBody>
      </p:sp>
      <p:sp>
        <p:nvSpPr>
          <p:cNvPr id="424" name="Google Shape;424;g2788dc2a3fd_0_271"/>
          <p:cNvSpPr txBox="1"/>
          <p:nvPr/>
        </p:nvSpPr>
        <p:spPr>
          <a:xfrm>
            <a:off x="674765" y="4366379"/>
            <a:ext cx="5575800" cy="1792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2240" b="1">
                <a:solidFill>
                  <a:srgbClr val="FFFFFF"/>
                </a:solidFill>
                <a:latin typeface="Nunito Sans"/>
                <a:ea typeface="Nunito Sans"/>
                <a:cs typeface="Nunito Sans"/>
                <a:sym typeface="Nunito Sans"/>
              </a:rPr>
              <a:t>To build the research and training capacity for a workforce that will lead to a climate change resilient economy and communities in Hawaiʻi.</a:t>
            </a:r>
            <a:endParaRPr/>
          </a:p>
        </p:txBody>
      </p:sp>
      <p:sp>
        <p:nvSpPr>
          <p:cNvPr id="425" name="Google Shape;425;g2788dc2a3fd_0_271"/>
          <p:cNvSpPr/>
          <p:nvPr/>
        </p:nvSpPr>
        <p:spPr>
          <a:xfrm>
            <a:off x="121345" y="0"/>
            <a:ext cx="2388965" cy="1602737"/>
          </a:xfrm>
          <a:custGeom>
            <a:avLst/>
            <a:gdLst/>
            <a:ahLst/>
            <a:cxnLst/>
            <a:rect l="l" t="t" r="r" b="b"/>
            <a:pathLst>
              <a:path w="1911172" h="1709586" extrusionOk="0">
                <a:moveTo>
                  <a:pt x="0" y="0"/>
                </a:moveTo>
                <a:lnTo>
                  <a:pt x="1911172" y="0"/>
                </a:lnTo>
                <a:lnTo>
                  <a:pt x="1911172" y="1709586"/>
                </a:lnTo>
                <a:lnTo>
                  <a:pt x="0" y="1709586"/>
                </a:lnTo>
                <a:lnTo>
                  <a:pt x="0" y="0"/>
                </a:lnTo>
                <a:close/>
              </a:path>
            </a:pathLst>
          </a:custGeom>
          <a:blipFill rotWithShape="1">
            <a:blip r:embed="rId6">
              <a:alphaModFix/>
            </a:blip>
            <a:stretch>
              <a:fillRect b="-117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g2788dc2a3fd_0_271"/>
          <p:cNvSpPr/>
          <p:nvPr/>
        </p:nvSpPr>
        <p:spPr>
          <a:xfrm>
            <a:off x="10541685" y="5789363"/>
            <a:ext cx="1471830" cy="608906"/>
          </a:xfrm>
          <a:custGeom>
            <a:avLst/>
            <a:gdLst/>
            <a:ahLst/>
            <a:cxnLst/>
            <a:rect l="l" t="t" r="r" b="b"/>
            <a:pathLst>
              <a:path w="1177464" h="649500" extrusionOk="0">
                <a:moveTo>
                  <a:pt x="0" y="0"/>
                </a:moveTo>
                <a:lnTo>
                  <a:pt x="1177464" y="0"/>
                </a:lnTo>
                <a:lnTo>
                  <a:pt x="1177464" y="649500"/>
                </a:lnTo>
                <a:lnTo>
                  <a:pt x="0" y="6495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2788dc2a3fd_0_291"/>
          <p:cNvPicPr preferRelativeResize="0"/>
          <p:nvPr/>
        </p:nvPicPr>
        <p:blipFill rotWithShape="1">
          <a:blip r:embed="rId3">
            <a:alphaModFix/>
          </a:blip>
          <a:srcRect/>
          <a:stretch/>
        </p:blipFill>
        <p:spPr>
          <a:xfrm>
            <a:off x="267400" y="816600"/>
            <a:ext cx="10094648" cy="5774625"/>
          </a:xfrm>
          <a:prstGeom prst="rect">
            <a:avLst/>
          </a:prstGeom>
          <a:noFill/>
          <a:ln>
            <a:noFill/>
          </a:ln>
        </p:spPr>
      </p:pic>
      <p:sp>
        <p:nvSpPr>
          <p:cNvPr id="432" name="Google Shape;432;g2788dc2a3fd_0_291"/>
          <p:cNvSpPr txBox="1"/>
          <p:nvPr/>
        </p:nvSpPr>
        <p:spPr>
          <a:xfrm>
            <a:off x="2803000" y="99983"/>
            <a:ext cx="10363200" cy="1221600"/>
          </a:xfrm>
          <a:prstGeom prst="rect">
            <a:avLst/>
          </a:prstGeom>
          <a:noFill/>
          <a:ln>
            <a:noFill/>
          </a:ln>
        </p:spPr>
        <p:txBody>
          <a:bodyPr spcFirstLastPara="1" wrap="square" lIns="0" tIns="0" rIns="0" bIns="0" anchor="t" anchorCtr="0">
            <a:spAutoFit/>
          </a:bodyPr>
          <a:lstStyle/>
          <a:p>
            <a:pPr marL="0" marR="0" lvl="0" indent="0" algn="l" rtl="0">
              <a:lnSpc>
                <a:spcPct val="95019"/>
              </a:lnSpc>
              <a:spcBef>
                <a:spcPts val="0"/>
              </a:spcBef>
              <a:spcAft>
                <a:spcPts val="0"/>
              </a:spcAft>
              <a:buNone/>
            </a:pPr>
            <a:r>
              <a:rPr lang="en" sz="4176">
                <a:solidFill>
                  <a:srgbClr val="141414"/>
                </a:solidFill>
                <a:latin typeface="Inter Black"/>
                <a:ea typeface="Inter Black"/>
                <a:cs typeface="Inter Black"/>
                <a:sym typeface="Inter Black"/>
              </a:rPr>
              <a:t>Integrative Research Plan</a:t>
            </a:r>
            <a:endParaRPr/>
          </a:p>
          <a:p>
            <a:pPr marL="0" marR="0" lvl="0" indent="0" algn="l" rtl="0">
              <a:lnSpc>
                <a:spcPct val="95019"/>
              </a:lnSpc>
              <a:spcBef>
                <a:spcPts val="0"/>
              </a:spcBef>
              <a:spcAft>
                <a:spcPts val="0"/>
              </a:spcAft>
              <a:buNone/>
            </a:pPr>
            <a:endParaRPr sz="4176">
              <a:solidFill>
                <a:srgbClr val="141414"/>
              </a:solidFill>
              <a:latin typeface="Inter Black"/>
              <a:ea typeface="Inter Black"/>
              <a:cs typeface="Inter Black"/>
              <a:sym typeface="Inter Black"/>
            </a:endParaRPr>
          </a:p>
        </p:txBody>
      </p:sp>
      <p:sp>
        <p:nvSpPr>
          <p:cNvPr id="433" name="Google Shape;433;g2788dc2a3fd_0_291"/>
          <p:cNvSpPr/>
          <p:nvPr/>
        </p:nvSpPr>
        <p:spPr>
          <a:xfrm>
            <a:off x="9752461" y="5386623"/>
            <a:ext cx="1722593" cy="1155673"/>
          </a:xfrm>
          <a:custGeom>
            <a:avLst/>
            <a:gdLst/>
            <a:ahLst/>
            <a:cxnLst/>
            <a:rect l="l" t="t" r="r" b="b"/>
            <a:pathLst>
              <a:path w="1378074" h="1232718" extrusionOk="0">
                <a:moveTo>
                  <a:pt x="0" y="0"/>
                </a:moveTo>
                <a:lnTo>
                  <a:pt x="1378074" y="0"/>
                </a:lnTo>
                <a:lnTo>
                  <a:pt x="1378074" y="1232718"/>
                </a:lnTo>
                <a:lnTo>
                  <a:pt x="0" y="1232718"/>
                </a:lnTo>
                <a:lnTo>
                  <a:pt x="0" y="0"/>
                </a:lnTo>
                <a:close/>
              </a:path>
            </a:pathLst>
          </a:custGeom>
          <a:blipFill rotWithShape="1">
            <a:blip r:embed="rId4">
              <a:alphaModFix/>
            </a:blip>
            <a:stretch>
              <a:fillRect b="-117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g2788dc2a3fd_0_291"/>
          <p:cNvSpPr txBox="1"/>
          <p:nvPr/>
        </p:nvSpPr>
        <p:spPr>
          <a:xfrm>
            <a:off x="914400" y="289583"/>
            <a:ext cx="4266000" cy="360900"/>
          </a:xfrm>
          <a:prstGeom prst="rect">
            <a:avLst/>
          </a:prstGeom>
          <a:noFill/>
          <a:ln>
            <a:noFill/>
          </a:ln>
        </p:spPr>
        <p:txBody>
          <a:bodyPr spcFirstLastPara="1" wrap="square" lIns="0" tIns="0" rIns="0" bIns="0" anchor="t" anchorCtr="0">
            <a:spAutoFit/>
          </a:bodyPr>
          <a:lstStyle/>
          <a:p>
            <a:pPr marL="0" marR="0" lvl="0" indent="0" algn="l" rtl="0">
              <a:lnSpc>
                <a:spcPct val="95014"/>
              </a:lnSpc>
              <a:spcBef>
                <a:spcPts val="0"/>
              </a:spcBef>
              <a:spcAft>
                <a:spcPts val="0"/>
              </a:spcAft>
              <a:buNone/>
            </a:pPr>
            <a:r>
              <a:rPr lang="en" sz="2467" b="1">
                <a:solidFill>
                  <a:srgbClr val="012554"/>
                </a:solidFill>
                <a:latin typeface="Inter"/>
                <a:ea typeface="Inter"/>
                <a:cs typeface="Inter"/>
                <a:sym typeface="Inter"/>
              </a:rPr>
              <a:t>Change(HI)</a:t>
            </a:r>
            <a:endParaRPr/>
          </a:p>
        </p:txBody>
      </p:sp>
      <p:sp>
        <p:nvSpPr>
          <p:cNvPr id="435" name="Google Shape;435;g2788dc2a3fd_0_291"/>
          <p:cNvSpPr/>
          <p:nvPr/>
        </p:nvSpPr>
        <p:spPr>
          <a:xfrm>
            <a:off x="10447897" y="99975"/>
            <a:ext cx="1018626" cy="990503"/>
          </a:xfrm>
          <a:custGeom>
            <a:avLst/>
            <a:gdLst/>
            <a:ahLst/>
            <a:cxnLst/>
            <a:rect l="l" t="t" r="r" b="b"/>
            <a:pathLst>
              <a:path w="1058313" h="1056536" extrusionOk="0">
                <a:moveTo>
                  <a:pt x="0" y="0"/>
                </a:moveTo>
                <a:lnTo>
                  <a:pt x="1058313" y="0"/>
                </a:lnTo>
                <a:lnTo>
                  <a:pt x="1058313" y="1056536"/>
                </a:lnTo>
                <a:lnTo>
                  <a:pt x="0" y="1056536"/>
                </a:lnTo>
                <a:lnTo>
                  <a:pt x="0" y="0"/>
                </a:lnTo>
                <a:close/>
              </a:path>
            </a:pathLst>
          </a:custGeom>
          <a:blipFill rotWithShape="1">
            <a:blip r:embed="rId5">
              <a:alphaModFix/>
            </a:blip>
            <a:stretch>
              <a:fillRect l="-73788" t="-42869" r="-73797" b="-487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g2788dc2a3fd_0_291"/>
          <p:cNvSpPr/>
          <p:nvPr/>
        </p:nvSpPr>
        <p:spPr>
          <a:xfrm>
            <a:off x="10447764" y="1451305"/>
            <a:ext cx="1018882" cy="421519"/>
          </a:xfrm>
          <a:custGeom>
            <a:avLst/>
            <a:gdLst/>
            <a:ahLst/>
            <a:cxnLst/>
            <a:rect l="l" t="t" r="r" b="b"/>
            <a:pathLst>
              <a:path w="815106" h="449620" extrusionOk="0">
                <a:moveTo>
                  <a:pt x="0" y="0"/>
                </a:moveTo>
                <a:lnTo>
                  <a:pt x="815106" y="0"/>
                </a:lnTo>
                <a:lnTo>
                  <a:pt x="815106" y="449620"/>
                </a:lnTo>
                <a:lnTo>
                  <a:pt x="0" y="44962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788dc2a3fd_0_300"/>
          <p:cNvSpPr/>
          <p:nvPr/>
        </p:nvSpPr>
        <p:spPr>
          <a:xfrm>
            <a:off x="7773626" y="1900192"/>
            <a:ext cx="1744835" cy="1968985"/>
          </a:xfrm>
          <a:custGeom>
            <a:avLst/>
            <a:gdLst/>
            <a:ahLst/>
            <a:cxnLst/>
            <a:rect l="l" t="t" r="r" b="b"/>
            <a:pathLst>
              <a:path w="1484966" h="2100251" extrusionOk="0">
                <a:moveTo>
                  <a:pt x="0" y="0"/>
                </a:moveTo>
                <a:lnTo>
                  <a:pt x="1484965" y="0"/>
                </a:lnTo>
                <a:lnTo>
                  <a:pt x="1484965" y="2100251"/>
                </a:lnTo>
                <a:lnTo>
                  <a:pt x="0" y="21002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g2788dc2a3fd_0_300"/>
          <p:cNvSpPr/>
          <p:nvPr/>
        </p:nvSpPr>
        <p:spPr>
          <a:xfrm>
            <a:off x="9490881" y="1851074"/>
            <a:ext cx="1702722" cy="1962356"/>
          </a:xfrm>
          <a:custGeom>
            <a:avLst/>
            <a:gdLst/>
            <a:ahLst/>
            <a:cxnLst/>
            <a:rect l="l" t="t" r="r" b="b"/>
            <a:pathLst>
              <a:path w="1449125" h="2093180" extrusionOk="0">
                <a:moveTo>
                  <a:pt x="0" y="0"/>
                </a:moveTo>
                <a:lnTo>
                  <a:pt x="1449125" y="0"/>
                </a:lnTo>
                <a:lnTo>
                  <a:pt x="1449125" y="2093180"/>
                </a:lnTo>
                <a:lnTo>
                  <a:pt x="0" y="20931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43" name="Google Shape;443;g2788dc2a3fd_0_300"/>
          <p:cNvGrpSpPr/>
          <p:nvPr/>
        </p:nvGrpSpPr>
        <p:grpSpPr>
          <a:xfrm>
            <a:off x="10948770" y="1669530"/>
            <a:ext cx="645363" cy="461334"/>
            <a:chOff x="0" y="0"/>
            <a:chExt cx="812800" cy="774700"/>
          </a:xfrm>
        </p:grpSpPr>
        <p:sp>
          <p:nvSpPr>
            <p:cNvPr id="444" name="Google Shape;444;g2788dc2a3fd_0_300"/>
            <p:cNvSpPr/>
            <p:nvPr/>
          </p:nvSpPr>
          <p:spPr>
            <a:xfrm>
              <a:off x="0" y="0"/>
              <a:ext cx="812800" cy="774700"/>
            </a:xfrm>
            <a:custGeom>
              <a:avLst/>
              <a:gdLst/>
              <a:ahLst/>
              <a:cxnLst/>
              <a:rect l="l" t="t" r="r" b="b"/>
              <a:pathLst>
                <a:path w="812800" h="774700" extrusionOk="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g2788dc2a3fd_0_300"/>
            <p:cNvSpPr txBox="1"/>
            <p:nvPr/>
          </p:nvSpPr>
          <p:spPr>
            <a:xfrm>
              <a:off x="228600" y="228600"/>
              <a:ext cx="355500" cy="381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446" name="Google Shape;446;g2788dc2a3fd_0_300"/>
          <p:cNvSpPr/>
          <p:nvPr/>
        </p:nvSpPr>
        <p:spPr>
          <a:xfrm>
            <a:off x="3744725" y="4731295"/>
            <a:ext cx="5085694" cy="2126706"/>
          </a:xfrm>
          <a:custGeom>
            <a:avLst/>
            <a:gdLst/>
            <a:ahLst/>
            <a:cxnLst/>
            <a:rect l="l" t="t" r="r" b="b"/>
            <a:pathLst>
              <a:path w="4328250" h="2268486" extrusionOk="0">
                <a:moveTo>
                  <a:pt x="0" y="0"/>
                </a:moveTo>
                <a:lnTo>
                  <a:pt x="4328250" y="0"/>
                </a:lnTo>
                <a:lnTo>
                  <a:pt x="4328250" y="2268486"/>
                </a:lnTo>
                <a:lnTo>
                  <a:pt x="0" y="22684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g2788dc2a3fd_0_300"/>
          <p:cNvSpPr/>
          <p:nvPr/>
        </p:nvSpPr>
        <p:spPr>
          <a:xfrm>
            <a:off x="178485" y="5983475"/>
            <a:ext cx="1471830" cy="608906"/>
          </a:xfrm>
          <a:custGeom>
            <a:avLst/>
            <a:gdLst/>
            <a:ahLst/>
            <a:cxnLst/>
            <a:rect l="l" t="t" r="r" b="b"/>
            <a:pathLst>
              <a:path w="1177464" h="649500" extrusionOk="0">
                <a:moveTo>
                  <a:pt x="0" y="0"/>
                </a:moveTo>
                <a:lnTo>
                  <a:pt x="1177464" y="0"/>
                </a:lnTo>
                <a:lnTo>
                  <a:pt x="1177464" y="649500"/>
                </a:lnTo>
                <a:lnTo>
                  <a:pt x="0" y="6495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g2788dc2a3fd_0_300"/>
          <p:cNvSpPr/>
          <p:nvPr/>
        </p:nvSpPr>
        <p:spPr>
          <a:xfrm>
            <a:off x="10428896" y="5674169"/>
            <a:ext cx="1551600" cy="1040956"/>
          </a:xfrm>
          <a:custGeom>
            <a:avLst/>
            <a:gdLst/>
            <a:ahLst/>
            <a:cxnLst/>
            <a:rect l="l" t="t" r="r" b="b"/>
            <a:pathLst>
              <a:path w="1241280" h="1110353" extrusionOk="0">
                <a:moveTo>
                  <a:pt x="0" y="0"/>
                </a:moveTo>
                <a:lnTo>
                  <a:pt x="1241280" y="0"/>
                </a:lnTo>
                <a:lnTo>
                  <a:pt x="1241280" y="1110353"/>
                </a:lnTo>
                <a:lnTo>
                  <a:pt x="0" y="1110353"/>
                </a:lnTo>
                <a:lnTo>
                  <a:pt x="0" y="0"/>
                </a:lnTo>
                <a:close/>
              </a:path>
            </a:pathLst>
          </a:custGeom>
          <a:blipFill rotWithShape="1">
            <a:blip r:embed="rId7">
              <a:alphaModFix/>
            </a:blip>
            <a:stretch>
              <a:fillRect b="-117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g2788dc2a3fd_0_300"/>
          <p:cNvSpPr/>
          <p:nvPr/>
        </p:nvSpPr>
        <p:spPr>
          <a:xfrm>
            <a:off x="664633" y="190549"/>
            <a:ext cx="1322891" cy="990503"/>
          </a:xfrm>
          <a:custGeom>
            <a:avLst/>
            <a:gdLst/>
            <a:ahLst/>
            <a:cxnLst/>
            <a:rect l="l" t="t" r="r" b="b"/>
            <a:pathLst>
              <a:path w="1058313" h="1056536" extrusionOk="0">
                <a:moveTo>
                  <a:pt x="0" y="0"/>
                </a:moveTo>
                <a:lnTo>
                  <a:pt x="1058313" y="0"/>
                </a:lnTo>
                <a:lnTo>
                  <a:pt x="1058313" y="1056536"/>
                </a:lnTo>
                <a:lnTo>
                  <a:pt x="0" y="1056536"/>
                </a:lnTo>
                <a:lnTo>
                  <a:pt x="0" y="0"/>
                </a:lnTo>
                <a:close/>
              </a:path>
            </a:pathLst>
          </a:custGeom>
          <a:blipFill rotWithShape="1">
            <a:blip r:embed="rId8">
              <a:alphaModFix/>
            </a:blip>
            <a:stretch>
              <a:fillRect l="-73788" t="-42869" r="-73797" b="-487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g2788dc2a3fd_0_300"/>
          <p:cNvSpPr/>
          <p:nvPr/>
        </p:nvSpPr>
        <p:spPr>
          <a:xfrm>
            <a:off x="664632" y="4478879"/>
            <a:ext cx="416828" cy="174472"/>
          </a:xfrm>
          <a:custGeom>
            <a:avLst/>
            <a:gdLst/>
            <a:ahLst/>
            <a:cxnLst/>
            <a:rect l="l" t="t" r="r" b="b"/>
            <a:pathLst>
              <a:path w="333462" h="186103" extrusionOk="0">
                <a:moveTo>
                  <a:pt x="0" y="0"/>
                </a:moveTo>
                <a:lnTo>
                  <a:pt x="333462" y="0"/>
                </a:lnTo>
                <a:lnTo>
                  <a:pt x="333462" y="186103"/>
                </a:lnTo>
                <a:lnTo>
                  <a:pt x="0" y="18610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g2788dc2a3fd_0_300"/>
          <p:cNvSpPr/>
          <p:nvPr/>
        </p:nvSpPr>
        <p:spPr>
          <a:xfrm>
            <a:off x="4470869" y="4438757"/>
            <a:ext cx="417436" cy="174727"/>
          </a:xfrm>
          <a:custGeom>
            <a:avLst/>
            <a:gdLst/>
            <a:ahLst/>
            <a:cxnLst/>
            <a:rect l="l" t="t" r="r" b="b"/>
            <a:pathLst>
              <a:path w="333949" h="186375" extrusionOk="0">
                <a:moveTo>
                  <a:pt x="0" y="0"/>
                </a:moveTo>
                <a:lnTo>
                  <a:pt x="333949" y="0"/>
                </a:lnTo>
                <a:lnTo>
                  <a:pt x="333949" y="186375"/>
                </a:lnTo>
                <a:lnTo>
                  <a:pt x="0" y="18637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g2788dc2a3fd_0_300"/>
          <p:cNvSpPr/>
          <p:nvPr/>
        </p:nvSpPr>
        <p:spPr>
          <a:xfrm>
            <a:off x="1117168" y="4426981"/>
            <a:ext cx="416815" cy="278266"/>
          </a:xfrm>
          <a:custGeom>
            <a:avLst/>
            <a:gdLst/>
            <a:ahLst/>
            <a:cxnLst/>
            <a:rect l="l" t="t" r="r" b="b"/>
            <a:pathLst>
              <a:path w="333452" h="296817" extrusionOk="0">
                <a:moveTo>
                  <a:pt x="0" y="0"/>
                </a:moveTo>
                <a:lnTo>
                  <a:pt x="333452" y="0"/>
                </a:lnTo>
                <a:lnTo>
                  <a:pt x="333452" y="296818"/>
                </a:lnTo>
                <a:lnTo>
                  <a:pt x="0" y="296818"/>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g2788dc2a3fd_0_300"/>
          <p:cNvSpPr/>
          <p:nvPr/>
        </p:nvSpPr>
        <p:spPr>
          <a:xfrm>
            <a:off x="1569690" y="4440720"/>
            <a:ext cx="374915" cy="250789"/>
          </a:xfrm>
          <a:custGeom>
            <a:avLst/>
            <a:gdLst/>
            <a:ahLst/>
            <a:cxnLst/>
            <a:rect l="l" t="t" r="r" b="b"/>
            <a:pathLst>
              <a:path w="299932" h="267508" extrusionOk="0">
                <a:moveTo>
                  <a:pt x="0" y="0"/>
                </a:moveTo>
                <a:lnTo>
                  <a:pt x="299932" y="0"/>
                </a:lnTo>
                <a:lnTo>
                  <a:pt x="299932" y="267508"/>
                </a:lnTo>
                <a:lnTo>
                  <a:pt x="0" y="267508"/>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g2788dc2a3fd_0_300"/>
          <p:cNvSpPr/>
          <p:nvPr/>
        </p:nvSpPr>
        <p:spPr>
          <a:xfrm>
            <a:off x="4900211" y="4395761"/>
            <a:ext cx="375463" cy="251155"/>
          </a:xfrm>
          <a:custGeom>
            <a:avLst/>
            <a:gdLst/>
            <a:ahLst/>
            <a:cxnLst/>
            <a:rect l="l" t="t" r="r" b="b"/>
            <a:pathLst>
              <a:path w="300370" h="267899" extrusionOk="0">
                <a:moveTo>
                  <a:pt x="0" y="0"/>
                </a:moveTo>
                <a:lnTo>
                  <a:pt x="300370" y="0"/>
                </a:lnTo>
                <a:lnTo>
                  <a:pt x="300370" y="267899"/>
                </a:lnTo>
                <a:lnTo>
                  <a:pt x="0" y="267899"/>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g2788dc2a3fd_0_300"/>
          <p:cNvSpPr/>
          <p:nvPr/>
        </p:nvSpPr>
        <p:spPr>
          <a:xfrm>
            <a:off x="5287580" y="4398890"/>
            <a:ext cx="375463" cy="254460"/>
          </a:xfrm>
          <a:custGeom>
            <a:avLst/>
            <a:gdLst/>
            <a:ahLst/>
            <a:cxnLst/>
            <a:rect l="l" t="t" r="r" b="b"/>
            <a:pathLst>
              <a:path w="300370" h="271424" extrusionOk="0">
                <a:moveTo>
                  <a:pt x="0" y="0"/>
                </a:moveTo>
                <a:lnTo>
                  <a:pt x="300370" y="0"/>
                </a:lnTo>
                <a:lnTo>
                  <a:pt x="300370" y="271425"/>
                </a:lnTo>
                <a:lnTo>
                  <a:pt x="0" y="271425"/>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6" name="Google Shape;456;g2788dc2a3fd_0_300"/>
          <p:cNvGrpSpPr/>
          <p:nvPr/>
        </p:nvGrpSpPr>
        <p:grpSpPr>
          <a:xfrm>
            <a:off x="4470869" y="1971616"/>
            <a:ext cx="1643479" cy="102762"/>
            <a:chOff x="0" y="0"/>
            <a:chExt cx="474994" cy="39600"/>
          </a:xfrm>
        </p:grpSpPr>
        <p:sp>
          <p:nvSpPr>
            <p:cNvPr id="457" name="Google Shape;457;g2788dc2a3fd_0_300"/>
            <p:cNvSpPr/>
            <p:nvPr/>
          </p:nvSpPr>
          <p:spPr>
            <a:xfrm>
              <a:off x="0" y="0"/>
              <a:ext cx="474994" cy="39568"/>
            </a:xfrm>
            <a:custGeom>
              <a:avLst/>
              <a:gdLst/>
              <a:ahLst/>
              <a:cxnLst/>
              <a:rect l="l" t="t" r="r" b="b"/>
              <a:pathLst>
                <a:path w="474994" h="39568" extrusionOk="0">
                  <a:moveTo>
                    <a:pt x="0" y="0"/>
                  </a:moveTo>
                  <a:lnTo>
                    <a:pt x="474994" y="0"/>
                  </a:lnTo>
                  <a:lnTo>
                    <a:pt x="474994" y="39568"/>
                  </a:lnTo>
                  <a:lnTo>
                    <a:pt x="0" y="39568"/>
                  </a:lnTo>
                  <a:close/>
                </a:path>
              </a:pathLst>
            </a:custGeom>
            <a:solidFill>
              <a:srgbClr val="38761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g2788dc2a3fd_0_300"/>
            <p:cNvSpPr txBox="1"/>
            <p:nvPr/>
          </p:nvSpPr>
          <p:spPr>
            <a:xfrm>
              <a:off x="0" y="0"/>
              <a:ext cx="474900" cy="39600"/>
            </a:xfrm>
            <a:prstGeom prst="rect">
              <a:avLst/>
            </a:prstGeom>
            <a:noFill/>
            <a:ln>
              <a:noFill/>
            </a:ln>
          </p:spPr>
          <p:txBody>
            <a:bodyPr spcFirstLastPara="1" wrap="square" lIns="50800" tIns="50800" rIns="50800" bIns="50800" anchor="ctr" anchorCtr="0">
              <a:noAutofit/>
            </a:bodyPr>
            <a:lstStyle/>
            <a:p>
              <a:pPr marL="0" marR="0" lvl="0" indent="0" algn="ctr" rtl="0">
                <a:lnSpc>
                  <a:spcPct val="99500"/>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9" name="Google Shape;459;g2788dc2a3fd_0_300"/>
          <p:cNvGrpSpPr/>
          <p:nvPr/>
        </p:nvGrpSpPr>
        <p:grpSpPr>
          <a:xfrm>
            <a:off x="2635431" y="3487748"/>
            <a:ext cx="1634217" cy="113171"/>
            <a:chOff x="0" y="0"/>
            <a:chExt cx="474994" cy="43858"/>
          </a:xfrm>
        </p:grpSpPr>
        <p:sp>
          <p:nvSpPr>
            <p:cNvPr id="460" name="Google Shape;460;g2788dc2a3fd_0_300"/>
            <p:cNvSpPr/>
            <p:nvPr/>
          </p:nvSpPr>
          <p:spPr>
            <a:xfrm>
              <a:off x="0" y="0"/>
              <a:ext cx="474994" cy="43858"/>
            </a:xfrm>
            <a:custGeom>
              <a:avLst/>
              <a:gdLst/>
              <a:ahLst/>
              <a:cxnLst/>
              <a:rect l="l" t="t" r="r" b="b"/>
              <a:pathLst>
                <a:path w="474994" h="43858" extrusionOk="0">
                  <a:moveTo>
                    <a:pt x="0" y="0"/>
                  </a:moveTo>
                  <a:lnTo>
                    <a:pt x="474994" y="0"/>
                  </a:lnTo>
                  <a:lnTo>
                    <a:pt x="474994" y="43858"/>
                  </a:lnTo>
                  <a:lnTo>
                    <a:pt x="0" y="4385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g2788dc2a3fd_0_300"/>
            <p:cNvSpPr txBox="1"/>
            <p:nvPr/>
          </p:nvSpPr>
          <p:spPr>
            <a:xfrm>
              <a:off x="0" y="0"/>
              <a:ext cx="474900" cy="43800"/>
            </a:xfrm>
            <a:prstGeom prst="rect">
              <a:avLst/>
            </a:prstGeom>
            <a:noFill/>
            <a:ln>
              <a:noFill/>
            </a:ln>
          </p:spPr>
          <p:txBody>
            <a:bodyPr spcFirstLastPara="1" wrap="square" lIns="50800" tIns="50800" rIns="50800" bIns="50800" anchor="ctr" anchorCtr="0">
              <a:noAutofit/>
            </a:bodyPr>
            <a:lstStyle/>
            <a:p>
              <a:pPr marL="0" marR="0" lvl="0" indent="0" algn="ctr" rtl="0">
                <a:lnSpc>
                  <a:spcPct val="99500"/>
                </a:lnSpc>
                <a:spcBef>
                  <a:spcPts val="0"/>
                </a:spcBef>
                <a:spcAft>
                  <a:spcPts val="0"/>
                </a:spcAft>
                <a:buNone/>
              </a:pPr>
              <a:endParaRPr sz="1800">
                <a:solidFill>
                  <a:schemeClr val="dk1"/>
                </a:solidFill>
                <a:latin typeface="Calibri"/>
                <a:ea typeface="Calibri"/>
                <a:cs typeface="Calibri"/>
                <a:sym typeface="Calibri"/>
              </a:endParaRPr>
            </a:p>
          </p:txBody>
        </p:sp>
      </p:grpSp>
      <p:sp>
        <p:nvSpPr>
          <p:cNvPr id="462" name="Google Shape;462;g2788dc2a3fd_0_300"/>
          <p:cNvSpPr/>
          <p:nvPr/>
        </p:nvSpPr>
        <p:spPr>
          <a:xfrm>
            <a:off x="982075" y="1566550"/>
            <a:ext cx="6841472" cy="2860434"/>
          </a:xfrm>
          <a:custGeom>
            <a:avLst/>
            <a:gdLst/>
            <a:ahLst/>
            <a:cxnLst/>
            <a:rect l="l" t="t" r="r" b="b"/>
            <a:pathLst>
              <a:path w="5822529" h="3051130" extrusionOk="0">
                <a:moveTo>
                  <a:pt x="0" y="0"/>
                </a:moveTo>
                <a:lnTo>
                  <a:pt x="5822529" y="0"/>
                </a:lnTo>
                <a:lnTo>
                  <a:pt x="5822529" y="3051129"/>
                </a:lnTo>
                <a:lnTo>
                  <a:pt x="0" y="3051129"/>
                </a:lnTo>
                <a:lnTo>
                  <a:pt x="0" y="0"/>
                </a:lnTo>
                <a:close/>
              </a:path>
            </a:pathLst>
          </a:custGeom>
          <a:blipFill rotWithShape="1">
            <a:blip r:embed="rId1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g2788dc2a3fd_0_300"/>
          <p:cNvSpPr txBox="1"/>
          <p:nvPr/>
        </p:nvSpPr>
        <p:spPr>
          <a:xfrm>
            <a:off x="2352624" y="650449"/>
            <a:ext cx="7994700" cy="587700"/>
          </a:xfrm>
          <a:prstGeom prst="rect">
            <a:avLst/>
          </a:prstGeom>
          <a:noFill/>
          <a:ln>
            <a:noFill/>
          </a:ln>
        </p:spPr>
        <p:txBody>
          <a:bodyPr spcFirstLastPara="1" wrap="square" lIns="0" tIns="0" rIns="0" bIns="0" anchor="t" anchorCtr="0">
            <a:spAutoFit/>
          </a:bodyPr>
          <a:lstStyle/>
          <a:p>
            <a:pPr marL="0" marR="0" lvl="0" indent="0" algn="ctr" rtl="0">
              <a:lnSpc>
                <a:spcPct val="95022"/>
              </a:lnSpc>
              <a:spcBef>
                <a:spcPts val="0"/>
              </a:spcBef>
              <a:spcAft>
                <a:spcPts val="0"/>
              </a:spcAft>
              <a:buNone/>
            </a:pPr>
            <a:r>
              <a:rPr lang="en" sz="4018">
                <a:solidFill>
                  <a:srgbClr val="7F7F7F"/>
                </a:solidFill>
                <a:latin typeface="Inter Black"/>
                <a:ea typeface="Inter Black"/>
                <a:cs typeface="Inter Black"/>
                <a:sym typeface="Inter Black"/>
              </a:rPr>
              <a:t>Leadership &amp; Management Team</a:t>
            </a:r>
            <a:endParaRPr/>
          </a:p>
        </p:txBody>
      </p:sp>
      <p:sp>
        <p:nvSpPr>
          <p:cNvPr id="464" name="Google Shape;464;g2788dc2a3fd_0_300"/>
          <p:cNvSpPr txBox="1"/>
          <p:nvPr/>
        </p:nvSpPr>
        <p:spPr>
          <a:xfrm>
            <a:off x="3963010" y="255520"/>
            <a:ext cx="4266000" cy="360900"/>
          </a:xfrm>
          <a:prstGeom prst="rect">
            <a:avLst/>
          </a:prstGeom>
          <a:noFill/>
          <a:ln>
            <a:noFill/>
          </a:ln>
        </p:spPr>
        <p:txBody>
          <a:bodyPr spcFirstLastPara="1" wrap="square" lIns="0" tIns="0" rIns="0" bIns="0" anchor="t" anchorCtr="0">
            <a:spAutoFit/>
          </a:bodyPr>
          <a:lstStyle/>
          <a:p>
            <a:pPr marL="0" marR="0" lvl="0" indent="0" algn="ctr" rtl="0">
              <a:lnSpc>
                <a:spcPct val="95014"/>
              </a:lnSpc>
              <a:spcBef>
                <a:spcPts val="0"/>
              </a:spcBef>
              <a:spcAft>
                <a:spcPts val="0"/>
              </a:spcAft>
              <a:buNone/>
            </a:pPr>
            <a:r>
              <a:rPr lang="en" sz="2467" b="1">
                <a:solidFill>
                  <a:srgbClr val="012554"/>
                </a:solidFill>
                <a:latin typeface="Inter"/>
                <a:ea typeface="Inter"/>
                <a:cs typeface="Inter"/>
                <a:sym typeface="Inter"/>
              </a:rPr>
              <a:t>Change(HI)</a:t>
            </a:r>
            <a:endParaRPr/>
          </a:p>
        </p:txBody>
      </p:sp>
      <p:grpSp>
        <p:nvGrpSpPr>
          <p:cNvPr id="465" name="Google Shape;465;g2788dc2a3fd_0_300"/>
          <p:cNvGrpSpPr/>
          <p:nvPr/>
        </p:nvGrpSpPr>
        <p:grpSpPr>
          <a:xfrm>
            <a:off x="982079" y="3386775"/>
            <a:ext cx="8508748" cy="3000375"/>
            <a:chOff x="604194" y="3612573"/>
            <a:chExt cx="7065306" cy="3200400"/>
          </a:xfrm>
        </p:grpSpPr>
        <p:cxnSp>
          <p:nvCxnSpPr>
            <p:cNvPr id="466" name="Google Shape;466;g2788dc2a3fd_0_300"/>
            <p:cNvCxnSpPr/>
            <p:nvPr/>
          </p:nvCxnSpPr>
          <p:spPr>
            <a:xfrm>
              <a:off x="604194" y="3612573"/>
              <a:ext cx="1192500" cy="0"/>
            </a:xfrm>
            <a:prstGeom prst="straightConnector1">
              <a:avLst/>
            </a:prstGeom>
            <a:noFill/>
            <a:ln w="76200" cap="rnd" cmpd="sng">
              <a:solidFill>
                <a:schemeClr val="dk1"/>
              </a:solidFill>
              <a:prstDash val="solid"/>
              <a:round/>
              <a:headEnd type="none" w="sm" len="sm"/>
              <a:tailEnd type="none" w="sm" len="sm"/>
            </a:ln>
          </p:spPr>
        </p:cxnSp>
        <p:cxnSp>
          <p:nvCxnSpPr>
            <p:cNvPr id="467" name="Google Shape;467;g2788dc2a3fd_0_300"/>
            <p:cNvCxnSpPr/>
            <p:nvPr/>
          </p:nvCxnSpPr>
          <p:spPr>
            <a:xfrm>
              <a:off x="2081561" y="3612573"/>
              <a:ext cx="1192500" cy="0"/>
            </a:xfrm>
            <a:prstGeom prst="straightConnector1">
              <a:avLst/>
            </a:prstGeom>
            <a:noFill/>
            <a:ln w="76200" cap="rnd" cmpd="sng">
              <a:solidFill>
                <a:schemeClr val="dk1"/>
              </a:solidFill>
              <a:prstDash val="solid"/>
              <a:round/>
              <a:headEnd type="none" w="sm" len="sm"/>
              <a:tailEnd type="none" w="sm" len="sm"/>
            </a:ln>
          </p:spPr>
        </p:cxnSp>
        <p:cxnSp>
          <p:nvCxnSpPr>
            <p:cNvPr id="468" name="Google Shape;468;g2788dc2a3fd_0_300"/>
            <p:cNvCxnSpPr/>
            <p:nvPr/>
          </p:nvCxnSpPr>
          <p:spPr>
            <a:xfrm>
              <a:off x="3630816" y="3612573"/>
              <a:ext cx="1192500" cy="0"/>
            </a:xfrm>
            <a:prstGeom prst="straightConnector1">
              <a:avLst/>
            </a:prstGeom>
            <a:noFill/>
            <a:ln w="76200" cap="rnd" cmpd="sng">
              <a:solidFill>
                <a:srgbClr val="4E8F00"/>
              </a:solidFill>
              <a:prstDash val="solid"/>
              <a:round/>
              <a:headEnd type="none" w="sm" len="sm"/>
              <a:tailEnd type="none" w="sm" len="sm"/>
            </a:ln>
          </p:spPr>
        </p:cxnSp>
        <p:cxnSp>
          <p:nvCxnSpPr>
            <p:cNvPr id="469" name="Google Shape;469;g2788dc2a3fd_0_300"/>
            <p:cNvCxnSpPr/>
            <p:nvPr/>
          </p:nvCxnSpPr>
          <p:spPr>
            <a:xfrm>
              <a:off x="5078616" y="3612573"/>
              <a:ext cx="1192500" cy="0"/>
            </a:xfrm>
            <a:prstGeom prst="straightConnector1">
              <a:avLst/>
            </a:prstGeom>
            <a:noFill/>
            <a:ln w="76200" cap="rnd" cmpd="sng">
              <a:solidFill>
                <a:srgbClr val="0070C0"/>
              </a:solidFill>
              <a:prstDash val="solid"/>
              <a:round/>
              <a:headEnd type="none" w="sm" len="sm"/>
              <a:tailEnd type="none" w="sm" len="sm"/>
            </a:ln>
          </p:spPr>
        </p:cxnSp>
        <p:cxnSp>
          <p:nvCxnSpPr>
            <p:cNvPr id="470" name="Google Shape;470;g2788dc2a3fd_0_300"/>
            <p:cNvCxnSpPr/>
            <p:nvPr/>
          </p:nvCxnSpPr>
          <p:spPr>
            <a:xfrm>
              <a:off x="6477000" y="3612573"/>
              <a:ext cx="1192500" cy="0"/>
            </a:xfrm>
            <a:prstGeom prst="straightConnector1">
              <a:avLst/>
            </a:prstGeom>
            <a:noFill/>
            <a:ln w="76200" cap="rnd" cmpd="sng">
              <a:solidFill>
                <a:srgbClr val="0070C0"/>
              </a:solidFill>
              <a:prstDash val="solid"/>
              <a:round/>
              <a:headEnd type="none" w="sm" len="sm"/>
              <a:tailEnd type="none" w="sm" len="sm"/>
            </a:ln>
          </p:spPr>
        </p:cxnSp>
        <p:cxnSp>
          <p:nvCxnSpPr>
            <p:cNvPr id="471" name="Google Shape;471;g2788dc2a3fd_0_300"/>
            <p:cNvCxnSpPr/>
            <p:nvPr/>
          </p:nvCxnSpPr>
          <p:spPr>
            <a:xfrm>
              <a:off x="5638800" y="6812973"/>
              <a:ext cx="1192500" cy="0"/>
            </a:xfrm>
            <a:prstGeom prst="straightConnector1">
              <a:avLst/>
            </a:prstGeom>
            <a:noFill/>
            <a:ln w="76200" cap="rnd" cmpd="sng">
              <a:solidFill>
                <a:srgbClr val="0070C0"/>
              </a:solidFill>
              <a:prstDash val="solid"/>
              <a:round/>
              <a:headEnd type="none" w="sm" len="sm"/>
              <a:tailEnd type="none" w="sm" len="sm"/>
            </a:ln>
          </p:spPr>
        </p:cxnSp>
      </p:grpSp>
      <p:grpSp>
        <p:nvGrpSpPr>
          <p:cNvPr id="472" name="Google Shape;472;g2788dc2a3fd_0_300"/>
          <p:cNvGrpSpPr/>
          <p:nvPr/>
        </p:nvGrpSpPr>
        <p:grpSpPr>
          <a:xfrm>
            <a:off x="3317632" y="4938130"/>
            <a:ext cx="645363" cy="461334"/>
            <a:chOff x="0" y="0"/>
            <a:chExt cx="812800" cy="774700"/>
          </a:xfrm>
        </p:grpSpPr>
        <p:sp>
          <p:nvSpPr>
            <p:cNvPr id="473" name="Google Shape;473;g2788dc2a3fd_0_300"/>
            <p:cNvSpPr/>
            <p:nvPr/>
          </p:nvSpPr>
          <p:spPr>
            <a:xfrm>
              <a:off x="0" y="0"/>
              <a:ext cx="812800" cy="774700"/>
            </a:xfrm>
            <a:custGeom>
              <a:avLst/>
              <a:gdLst/>
              <a:ahLst/>
              <a:cxnLst/>
              <a:rect l="l" t="t" r="r" b="b"/>
              <a:pathLst>
                <a:path w="812800" h="774700" extrusionOk="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g2788dc2a3fd_0_300"/>
            <p:cNvSpPr txBox="1"/>
            <p:nvPr/>
          </p:nvSpPr>
          <p:spPr>
            <a:xfrm>
              <a:off x="228600" y="228600"/>
              <a:ext cx="355500" cy="381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788dc2a3fd_0_746"/>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17" name="Google Shape;117;g2788dc2a3fd_0_746"/>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Topics</a:t>
            </a:r>
            <a:endParaRPr sz="4800" b="1">
              <a:solidFill>
                <a:srgbClr val="1C4587"/>
              </a:solidFill>
              <a:latin typeface="Montserrat"/>
              <a:ea typeface="Montserrat"/>
              <a:cs typeface="Montserrat"/>
              <a:sym typeface="Montserrat"/>
            </a:endParaRPr>
          </a:p>
        </p:txBody>
      </p:sp>
      <p:sp>
        <p:nvSpPr>
          <p:cNvPr id="118" name="Google Shape;118;g2788dc2a3fd_0_746"/>
          <p:cNvSpPr txBox="1"/>
          <p:nvPr/>
        </p:nvSpPr>
        <p:spPr>
          <a:xfrm>
            <a:off x="262050" y="1464075"/>
            <a:ext cx="11685900" cy="4922100"/>
          </a:xfrm>
          <a:prstGeom prst="rect">
            <a:avLst/>
          </a:prstGeom>
          <a:noFill/>
          <a:ln>
            <a:noFill/>
          </a:ln>
        </p:spPr>
        <p:txBody>
          <a:bodyPr spcFirstLastPara="1" wrap="square" lIns="91425" tIns="91425" rIns="91425" bIns="91425" anchor="t" anchorCtr="0">
            <a:noAutofit/>
          </a:bodyPr>
          <a:lstStyle/>
          <a:p>
            <a:pPr marL="457200" lvl="0" indent="-533400" algn="l" rtl="0">
              <a:spcBef>
                <a:spcPts val="0"/>
              </a:spcBef>
              <a:spcAft>
                <a:spcPts val="0"/>
              </a:spcAft>
              <a:buClr>
                <a:schemeClr val="dk1"/>
              </a:buClr>
              <a:buSzPts val="4800"/>
              <a:buFont typeface="Calibri"/>
              <a:buChar char="●"/>
            </a:pPr>
            <a:r>
              <a:rPr lang="en" sz="4800">
                <a:solidFill>
                  <a:schemeClr val="dk1"/>
                </a:solidFill>
                <a:latin typeface="Calibri"/>
                <a:ea typeface="Calibri"/>
                <a:cs typeface="Calibri"/>
                <a:sym typeface="Calibri"/>
              </a:rPr>
              <a:t>Cyberinfrastructure Updates</a:t>
            </a:r>
            <a:endParaRPr sz="4800">
              <a:solidFill>
                <a:schemeClr val="dk1"/>
              </a:solidFill>
              <a:latin typeface="Calibri"/>
              <a:ea typeface="Calibri"/>
              <a:cs typeface="Calibri"/>
              <a:sym typeface="Calibri"/>
            </a:endParaRPr>
          </a:p>
          <a:p>
            <a:pPr marL="457200" lvl="0" indent="0" algn="l" rtl="0">
              <a:spcBef>
                <a:spcPts val="0"/>
              </a:spcBef>
              <a:spcAft>
                <a:spcPts val="0"/>
              </a:spcAft>
              <a:buNone/>
            </a:pPr>
            <a:endParaRPr sz="4800">
              <a:solidFill>
                <a:schemeClr val="dk1"/>
              </a:solidFill>
              <a:latin typeface="Calibri"/>
              <a:ea typeface="Calibri"/>
              <a:cs typeface="Calibri"/>
              <a:sym typeface="Calibri"/>
            </a:endParaRPr>
          </a:p>
          <a:p>
            <a:pPr marL="457200" lvl="0" indent="-533400" algn="l" rtl="0">
              <a:spcBef>
                <a:spcPts val="0"/>
              </a:spcBef>
              <a:spcAft>
                <a:spcPts val="0"/>
              </a:spcAft>
              <a:buClr>
                <a:schemeClr val="dk1"/>
              </a:buClr>
              <a:buSzPts val="4800"/>
              <a:buFont typeface="Calibri"/>
              <a:buChar char="●"/>
            </a:pPr>
            <a:r>
              <a:rPr lang="en" sz="4800">
                <a:solidFill>
                  <a:schemeClr val="dk1"/>
                </a:solidFill>
                <a:latin typeface="Calibri"/>
                <a:ea typeface="Calibri"/>
                <a:cs typeface="Calibri"/>
                <a:sym typeface="Calibri"/>
              </a:rPr>
              <a:t>Research Update</a:t>
            </a:r>
            <a:endParaRPr sz="4800">
              <a:solidFill>
                <a:schemeClr val="dk1"/>
              </a:solidFill>
              <a:latin typeface="Calibri"/>
              <a:ea typeface="Calibri"/>
              <a:cs typeface="Calibri"/>
              <a:sym typeface="Calibri"/>
            </a:endParaRPr>
          </a:p>
          <a:p>
            <a:pPr marL="457200" lvl="0" indent="0" algn="l" rtl="0">
              <a:spcBef>
                <a:spcPts val="0"/>
              </a:spcBef>
              <a:spcAft>
                <a:spcPts val="0"/>
              </a:spcAft>
              <a:buNone/>
            </a:pPr>
            <a:endParaRPr sz="4800">
              <a:solidFill>
                <a:schemeClr val="dk1"/>
              </a:solidFill>
              <a:latin typeface="Calibri"/>
              <a:ea typeface="Calibri"/>
              <a:cs typeface="Calibri"/>
              <a:sym typeface="Calibri"/>
            </a:endParaRPr>
          </a:p>
          <a:p>
            <a:pPr marL="457200" lvl="0" indent="-533400" algn="l" rtl="0">
              <a:spcBef>
                <a:spcPts val="0"/>
              </a:spcBef>
              <a:spcAft>
                <a:spcPts val="0"/>
              </a:spcAft>
              <a:buClr>
                <a:schemeClr val="dk1"/>
              </a:buClr>
              <a:buSzPts val="4800"/>
              <a:buFont typeface="Calibri"/>
              <a:buChar char="●"/>
            </a:pPr>
            <a:r>
              <a:rPr lang="en" sz="4800">
                <a:solidFill>
                  <a:schemeClr val="dk1"/>
                </a:solidFill>
                <a:latin typeface="Calibri"/>
                <a:ea typeface="Calibri"/>
                <a:cs typeface="Calibri"/>
                <a:sym typeface="Calibri"/>
              </a:rPr>
              <a:t>The Hawaii Data Science Institute Updates</a:t>
            </a:r>
            <a:endParaRPr sz="4800">
              <a:solidFill>
                <a:schemeClr val="dk1"/>
              </a:solidFill>
              <a:latin typeface="Calibri"/>
              <a:ea typeface="Calibri"/>
              <a:cs typeface="Calibri"/>
              <a:sym typeface="Calibri"/>
            </a:endParaRPr>
          </a:p>
          <a:p>
            <a:pPr marL="0" lvl="0" indent="0" algn="l" rtl="0">
              <a:spcBef>
                <a:spcPts val="0"/>
              </a:spcBef>
              <a:spcAft>
                <a:spcPts val="0"/>
              </a:spcAft>
              <a:buNone/>
            </a:pPr>
            <a:endParaRPr sz="4800">
              <a:solidFill>
                <a:schemeClr val="dk1"/>
              </a:solidFill>
              <a:latin typeface="Calibri"/>
              <a:ea typeface="Calibri"/>
              <a:cs typeface="Calibri"/>
              <a:sym typeface="Calibri"/>
            </a:endParaRPr>
          </a:p>
          <a:p>
            <a:pPr marL="457200" lvl="0" indent="-533400" algn="l" rtl="0">
              <a:spcBef>
                <a:spcPts val="0"/>
              </a:spcBef>
              <a:spcAft>
                <a:spcPts val="0"/>
              </a:spcAft>
              <a:buClr>
                <a:schemeClr val="dk1"/>
              </a:buClr>
              <a:buSzPts val="4800"/>
              <a:buFont typeface="Calibri"/>
              <a:buChar char="●"/>
            </a:pPr>
            <a:r>
              <a:rPr lang="en" sz="4800">
                <a:solidFill>
                  <a:schemeClr val="dk1"/>
                </a:solidFill>
                <a:latin typeface="Calibri"/>
                <a:ea typeface="Calibri"/>
                <a:cs typeface="Calibri"/>
                <a:sym typeface="Calibri"/>
              </a:rPr>
              <a:t>Google Cloud Accelerator Program</a:t>
            </a:r>
            <a:endParaRPr sz="4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788dc2a3fd_0_334"/>
          <p:cNvSpPr txBox="1"/>
          <p:nvPr/>
        </p:nvSpPr>
        <p:spPr>
          <a:xfrm>
            <a:off x="1987524" y="613767"/>
            <a:ext cx="8582400" cy="1763400"/>
          </a:xfrm>
          <a:prstGeom prst="rect">
            <a:avLst/>
          </a:prstGeom>
          <a:noFill/>
          <a:ln>
            <a:noFill/>
          </a:ln>
        </p:spPr>
        <p:txBody>
          <a:bodyPr spcFirstLastPara="1" wrap="square" lIns="0" tIns="0" rIns="0" bIns="0" anchor="t" anchorCtr="0">
            <a:spAutoFit/>
          </a:bodyPr>
          <a:lstStyle/>
          <a:p>
            <a:pPr marL="0" marR="0" lvl="0" indent="0" algn="ctr" rtl="0">
              <a:lnSpc>
                <a:spcPct val="95022"/>
              </a:lnSpc>
              <a:spcBef>
                <a:spcPts val="0"/>
              </a:spcBef>
              <a:spcAft>
                <a:spcPts val="0"/>
              </a:spcAft>
              <a:buNone/>
            </a:pPr>
            <a:r>
              <a:rPr lang="en" sz="4018">
                <a:solidFill>
                  <a:srgbClr val="38761D"/>
                </a:solidFill>
                <a:latin typeface="Inter Black"/>
                <a:ea typeface="Inter Black"/>
                <a:cs typeface="Inter Black"/>
                <a:sym typeface="Inter Black"/>
              </a:rPr>
              <a:t>Climate Science, Botany &amp; </a:t>
            </a:r>
            <a:endParaRPr/>
          </a:p>
          <a:p>
            <a:pPr marL="0" marR="0" lvl="0" indent="0" algn="ctr" rtl="0">
              <a:lnSpc>
                <a:spcPct val="95022"/>
              </a:lnSpc>
              <a:spcBef>
                <a:spcPts val="0"/>
              </a:spcBef>
              <a:spcAft>
                <a:spcPts val="0"/>
              </a:spcAft>
              <a:buNone/>
            </a:pPr>
            <a:r>
              <a:rPr lang="en" sz="4018">
                <a:solidFill>
                  <a:srgbClr val="38761D"/>
                </a:solidFill>
                <a:latin typeface="Inter Black"/>
                <a:ea typeface="Inter Black"/>
                <a:cs typeface="Inter Black"/>
                <a:sym typeface="Inter Black"/>
              </a:rPr>
              <a:t>Social Science Team</a:t>
            </a:r>
            <a:endParaRPr/>
          </a:p>
          <a:p>
            <a:pPr marL="0" marR="0" lvl="0" indent="0" algn="ctr" rtl="0">
              <a:lnSpc>
                <a:spcPct val="94998"/>
              </a:lnSpc>
              <a:spcBef>
                <a:spcPts val="0"/>
              </a:spcBef>
              <a:spcAft>
                <a:spcPts val="0"/>
              </a:spcAft>
              <a:buNone/>
            </a:pPr>
            <a:endParaRPr sz="4018">
              <a:solidFill>
                <a:srgbClr val="38761D"/>
              </a:solidFill>
              <a:latin typeface="Inter Black"/>
              <a:ea typeface="Inter Black"/>
              <a:cs typeface="Inter Black"/>
              <a:sym typeface="Inter Black"/>
            </a:endParaRPr>
          </a:p>
        </p:txBody>
      </p:sp>
      <p:sp>
        <p:nvSpPr>
          <p:cNvPr id="480" name="Google Shape;480;g2788dc2a3fd_0_334"/>
          <p:cNvSpPr/>
          <p:nvPr/>
        </p:nvSpPr>
        <p:spPr>
          <a:xfrm>
            <a:off x="1170925" y="1734000"/>
            <a:ext cx="9926112" cy="4858390"/>
          </a:xfrm>
          <a:custGeom>
            <a:avLst/>
            <a:gdLst/>
            <a:ahLst/>
            <a:cxnLst/>
            <a:rect l="l" t="t" r="r" b="b"/>
            <a:pathLst>
              <a:path w="8465767" h="5182283" extrusionOk="0">
                <a:moveTo>
                  <a:pt x="0" y="0"/>
                </a:moveTo>
                <a:lnTo>
                  <a:pt x="8465768" y="0"/>
                </a:lnTo>
                <a:lnTo>
                  <a:pt x="8465768" y="5182283"/>
                </a:lnTo>
                <a:lnTo>
                  <a:pt x="0" y="5182283"/>
                </a:lnTo>
                <a:lnTo>
                  <a:pt x="0" y="0"/>
                </a:lnTo>
                <a:close/>
              </a:path>
            </a:pathLst>
          </a:custGeom>
          <a:blipFill rotWithShape="1">
            <a:blip r:embed="rId3">
              <a:alphaModFix/>
            </a:blip>
            <a:stretch>
              <a:fillRect l="-249" t="-6399" r="-2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g2788dc2a3fd_0_334"/>
          <p:cNvSpPr/>
          <p:nvPr/>
        </p:nvSpPr>
        <p:spPr>
          <a:xfrm>
            <a:off x="178485" y="5983475"/>
            <a:ext cx="1471830" cy="608906"/>
          </a:xfrm>
          <a:custGeom>
            <a:avLst/>
            <a:gdLst/>
            <a:ahLst/>
            <a:cxnLst/>
            <a:rect l="l" t="t" r="r" b="b"/>
            <a:pathLst>
              <a:path w="1177464" h="649500" extrusionOk="0">
                <a:moveTo>
                  <a:pt x="0" y="0"/>
                </a:moveTo>
                <a:lnTo>
                  <a:pt x="1177464" y="0"/>
                </a:lnTo>
                <a:lnTo>
                  <a:pt x="1177464" y="649500"/>
                </a:lnTo>
                <a:lnTo>
                  <a:pt x="0" y="6495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g2788dc2a3fd_0_334"/>
          <p:cNvSpPr/>
          <p:nvPr/>
        </p:nvSpPr>
        <p:spPr>
          <a:xfrm>
            <a:off x="10428896" y="5674169"/>
            <a:ext cx="1551600" cy="1040956"/>
          </a:xfrm>
          <a:custGeom>
            <a:avLst/>
            <a:gdLst/>
            <a:ahLst/>
            <a:cxnLst/>
            <a:rect l="l" t="t" r="r" b="b"/>
            <a:pathLst>
              <a:path w="1241280" h="1110353" extrusionOk="0">
                <a:moveTo>
                  <a:pt x="0" y="0"/>
                </a:moveTo>
                <a:lnTo>
                  <a:pt x="1241280" y="0"/>
                </a:lnTo>
                <a:lnTo>
                  <a:pt x="1241280" y="1110353"/>
                </a:lnTo>
                <a:lnTo>
                  <a:pt x="0" y="1110353"/>
                </a:lnTo>
                <a:lnTo>
                  <a:pt x="0" y="0"/>
                </a:lnTo>
                <a:close/>
              </a:path>
            </a:pathLst>
          </a:custGeom>
          <a:blipFill rotWithShape="1">
            <a:blip r:embed="rId5">
              <a:alphaModFix/>
            </a:blip>
            <a:stretch>
              <a:fillRect b="-117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g2788dc2a3fd_0_334"/>
          <p:cNvSpPr/>
          <p:nvPr/>
        </p:nvSpPr>
        <p:spPr>
          <a:xfrm>
            <a:off x="664633" y="190549"/>
            <a:ext cx="1322891" cy="990503"/>
          </a:xfrm>
          <a:custGeom>
            <a:avLst/>
            <a:gdLst/>
            <a:ahLst/>
            <a:cxnLst/>
            <a:rect l="l" t="t" r="r" b="b"/>
            <a:pathLst>
              <a:path w="1058313" h="1056536" extrusionOk="0">
                <a:moveTo>
                  <a:pt x="0" y="0"/>
                </a:moveTo>
                <a:lnTo>
                  <a:pt x="1058313" y="0"/>
                </a:lnTo>
                <a:lnTo>
                  <a:pt x="1058313" y="1056536"/>
                </a:lnTo>
                <a:lnTo>
                  <a:pt x="0" y="1056536"/>
                </a:lnTo>
                <a:lnTo>
                  <a:pt x="0" y="0"/>
                </a:lnTo>
                <a:close/>
              </a:path>
            </a:pathLst>
          </a:custGeom>
          <a:blipFill rotWithShape="1">
            <a:blip r:embed="rId6">
              <a:alphaModFix/>
            </a:blip>
            <a:stretch>
              <a:fillRect l="-73788" t="-42869" r="-73797" b="-487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84" name="Google Shape;484;g2788dc2a3fd_0_334"/>
          <p:cNvGrpSpPr/>
          <p:nvPr/>
        </p:nvGrpSpPr>
        <p:grpSpPr>
          <a:xfrm>
            <a:off x="2208817" y="1609920"/>
            <a:ext cx="576925" cy="432653"/>
            <a:chOff x="0" y="0"/>
            <a:chExt cx="812800" cy="812800"/>
          </a:xfrm>
        </p:grpSpPr>
        <p:sp>
          <p:nvSpPr>
            <p:cNvPr id="485" name="Google Shape;485;g2788dc2a3fd_0_334"/>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g2788dc2a3fd_0_334"/>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7" name="Google Shape;487;g2788dc2a3fd_0_334"/>
          <p:cNvGrpSpPr/>
          <p:nvPr/>
        </p:nvGrpSpPr>
        <p:grpSpPr>
          <a:xfrm>
            <a:off x="3958863" y="3946850"/>
            <a:ext cx="576925" cy="432653"/>
            <a:chOff x="0" y="0"/>
            <a:chExt cx="812800" cy="812800"/>
          </a:xfrm>
        </p:grpSpPr>
        <p:sp>
          <p:nvSpPr>
            <p:cNvPr id="488" name="Google Shape;488;g2788dc2a3fd_0_334"/>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g2788dc2a3fd_0_334"/>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90" name="Google Shape;490;g2788dc2a3fd_0_334"/>
          <p:cNvGrpSpPr/>
          <p:nvPr/>
        </p:nvGrpSpPr>
        <p:grpSpPr>
          <a:xfrm>
            <a:off x="7426811" y="3946850"/>
            <a:ext cx="576925" cy="432653"/>
            <a:chOff x="0" y="0"/>
            <a:chExt cx="812800" cy="812800"/>
          </a:xfrm>
        </p:grpSpPr>
        <p:sp>
          <p:nvSpPr>
            <p:cNvPr id="491" name="Google Shape;491;g2788dc2a3fd_0_334"/>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g2788dc2a3fd_0_334"/>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493" name="Google Shape;493;g2788dc2a3fd_0_334"/>
          <p:cNvSpPr/>
          <p:nvPr/>
        </p:nvSpPr>
        <p:spPr>
          <a:xfrm>
            <a:off x="1699674" y="6020250"/>
            <a:ext cx="280542" cy="206992"/>
          </a:xfrm>
          <a:custGeom>
            <a:avLst/>
            <a:gdLst/>
            <a:ahLst/>
            <a:cxnLst/>
            <a:rect l="l" t="t" r="r" b="b"/>
            <a:pathLst>
              <a:path w="224434" h="220791" extrusionOk="0">
                <a:moveTo>
                  <a:pt x="0" y="0"/>
                </a:moveTo>
                <a:lnTo>
                  <a:pt x="224435" y="0"/>
                </a:lnTo>
                <a:lnTo>
                  <a:pt x="224435" y="220791"/>
                </a:lnTo>
                <a:lnTo>
                  <a:pt x="0" y="22079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g2788dc2a3fd_0_334"/>
          <p:cNvSpPr/>
          <p:nvPr/>
        </p:nvSpPr>
        <p:spPr>
          <a:xfrm>
            <a:off x="2731205" y="6020250"/>
            <a:ext cx="280542" cy="206992"/>
          </a:xfrm>
          <a:custGeom>
            <a:avLst/>
            <a:gdLst/>
            <a:ahLst/>
            <a:cxnLst/>
            <a:rect l="l" t="t" r="r" b="b"/>
            <a:pathLst>
              <a:path w="224434" h="220791" extrusionOk="0">
                <a:moveTo>
                  <a:pt x="0" y="0"/>
                </a:moveTo>
                <a:lnTo>
                  <a:pt x="224434" y="0"/>
                </a:lnTo>
                <a:lnTo>
                  <a:pt x="224434" y="220791"/>
                </a:lnTo>
                <a:lnTo>
                  <a:pt x="0" y="22079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g2788dc2a3fd_0_334"/>
          <p:cNvSpPr/>
          <p:nvPr/>
        </p:nvSpPr>
        <p:spPr>
          <a:xfrm>
            <a:off x="1045535" y="3622959"/>
            <a:ext cx="280543" cy="206992"/>
          </a:xfrm>
          <a:custGeom>
            <a:avLst/>
            <a:gdLst/>
            <a:ahLst/>
            <a:cxnLst/>
            <a:rect l="l" t="t" r="r" b="b"/>
            <a:pathLst>
              <a:path w="224434" h="220791" extrusionOk="0">
                <a:moveTo>
                  <a:pt x="0" y="0"/>
                </a:moveTo>
                <a:lnTo>
                  <a:pt x="224435" y="0"/>
                </a:lnTo>
                <a:lnTo>
                  <a:pt x="224435" y="220791"/>
                </a:lnTo>
                <a:lnTo>
                  <a:pt x="0" y="22079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g2788dc2a3fd_0_334"/>
          <p:cNvSpPr/>
          <p:nvPr/>
        </p:nvSpPr>
        <p:spPr>
          <a:xfrm>
            <a:off x="4606480" y="3739858"/>
            <a:ext cx="280543" cy="206992"/>
          </a:xfrm>
          <a:custGeom>
            <a:avLst/>
            <a:gdLst/>
            <a:ahLst/>
            <a:cxnLst/>
            <a:rect l="l" t="t" r="r" b="b"/>
            <a:pathLst>
              <a:path w="224434" h="220791" extrusionOk="0">
                <a:moveTo>
                  <a:pt x="0" y="0"/>
                </a:moveTo>
                <a:lnTo>
                  <a:pt x="224435" y="0"/>
                </a:lnTo>
                <a:lnTo>
                  <a:pt x="224435" y="220791"/>
                </a:lnTo>
                <a:lnTo>
                  <a:pt x="0" y="22079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g2788dc2a3fd_0_334"/>
          <p:cNvSpPr/>
          <p:nvPr/>
        </p:nvSpPr>
        <p:spPr>
          <a:xfrm>
            <a:off x="6127345" y="6172200"/>
            <a:ext cx="302671" cy="202463"/>
          </a:xfrm>
          <a:custGeom>
            <a:avLst/>
            <a:gdLst/>
            <a:ahLst/>
            <a:cxnLst/>
            <a:rect l="l" t="t" r="r" b="b"/>
            <a:pathLst>
              <a:path w="242137" h="215961" extrusionOk="0">
                <a:moveTo>
                  <a:pt x="0" y="0"/>
                </a:moveTo>
                <a:lnTo>
                  <a:pt x="242137" y="0"/>
                </a:lnTo>
                <a:lnTo>
                  <a:pt x="242137" y="215961"/>
                </a:lnTo>
                <a:lnTo>
                  <a:pt x="0" y="215961"/>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g2788dc2a3fd_0_334"/>
          <p:cNvSpPr/>
          <p:nvPr/>
        </p:nvSpPr>
        <p:spPr>
          <a:xfrm>
            <a:off x="10003106" y="6123745"/>
            <a:ext cx="302671" cy="202463"/>
          </a:xfrm>
          <a:custGeom>
            <a:avLst/>
            <a:gdLst/>
            <a:ahLst/>
            <a:cxnLst/>
            <a:rect l="l" t="t" r="r" b="b"/>
            <a:pathLst>
              <a:path w="242137" h="215961" extrusionOk="0">
                <a:moveTo>
                  <a:pt x="0" y="0"/>
                </a:moveTo>
                <a:lnTo>
                  <a:pt x="242136" y="0"/>
                </a:lnTo>
                <a:lnTo>
                  <a:pt x="242136" y="215961"/>
                </a:lnTo>
                <a:lnTo>
                  <a:pt x="0" y="215961"/>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g2788dc2a3fd_0_334"/>
          <p:cNvSpPr/>
          <p:nvPr/>
        </p:nvSpPr>
        <p:spPr>
          <a:xfrm>
            <a:off x="10418501" y="3808295"/>
            <a:ext cx="302671" cy="202463"/>
          </a:xfrm>
          <a:custGeom>
            <a:avLst/>
            <a:gdLst/>
            <a:ahLst/>
            <a:cxnLst/>
            <a:rect l="l" t="t" r="r" b="b"/>
            <a:pathLst>
              <a:path w="242137" h="215961" extrusionOk="0">
                <a:moveTo>
                  <a:pt x="0" y="0"/>
                </a:moveTo>
                <a:lnTo>
                  <a:pt x="242137" y="0"/>
                </a:lnTo>
                <a:lnTo>
                  <a:pt x="242137" y="215960"/>
                </a:lnTo>
                <a:lnTo>
                  <a:pt x="0" y="21596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g2788dc2a3fd_0_334"/>
          <p:cNvSpPr/>
          <p:nvPr/>
        </p:nvSpPr>
        <p:spPr>
          <a:xfrm>
            <a:off x="7931731" y="6640027"/>
            <a:ext cx="358832" cy="150197"/>
          </a:xfrm>
          <a:custGeom>
            <a:avLst/>
            <a:gdLst/>
            <a:ahLst/>
            <a:cxnLst/>
            <a:rect l="l" t="t" r="r" b="b"/>
            <a:pathLst>
              <a:path w="287066" h="160210" extrusionOk="0">
                <a:moveTo>
                  <a:pt x="0" y="0"/>
                </a:moveTo>
                <a:lnTo>
                  <a:pt x="287066" y="0"/>
                </a:lnTo>
                <a:lnTo>
                  <a:pt x="287066" y="160210"/>
                </a:lnTo>
                <a:lnTo>
                  <a:pt x="0" y="1602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g2788dc2a3fd_0_334"/>
          <p:cNvSpPr/>
          <p:nvPr/>
        </p:nvSpPr>
        <p:spPr>
          <a:xfrm>
            <a:off x="8403070" y="3935659"/>
            <a:ext cx="358832" cy="150197"/>
          </a:xfrm>
          <a:custGeom>
            <a:avLst/>
            <a:gdLst/>
            <a:ahLst/>
            <a:cxnLst/>
            <a:rect l="l" t="t" r="r" b="b"/>
            <a:pathLst>
              <a:path w="287066" h="160210" extrusionOk="0">
                <a:moveTo>
                  <a:pt x="0" y="0"/>
                </a:moveTo>
                <a:lnTo>
                  <a:pt x="287066" y="0"/>
                </a:lnTo>
                <a:lnTo>
                  <a:pt x="287066" y="160210"/>
                </a:lnTo>
                <a:lnTo>
                  <a:pt x="0" y="1602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g2788dc2a3fd_0_334"/>
          <p:cNvSpPr/>
          <p:nvPr/>
        </p:nvSpPr>
        <p:spPr>
          <a:xfrm>
            <a:off x="6289999" y="3909526"/>
            <a:ext cx="358832" cy="150197"/>
          </a:xfrm>
          <a:custGeom>
            <a:avLst/>
            <a:gdLst/>
            <a:ahLst/>
            <a:cxnLst/>
            <a:rect l="l" t="t" r="r" b="b"/>
            <a:pathLst>
              <a:path w="287066" h="160210" extrusionOk="0">
                <a:moveTo>
                  <a:pt x="0" y="0"/>
                </a:moveTo>
                <a:lnTo>
                  <a:pt x="287066" y="0"/>
                </a:lnTo>
                <a:lnTo>
                  <a:pt x="287066" y="160210"/>
                </a:lnTo>
                <a:lnTo>
                  <a:pt x="0" y="1602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g2788dc2a3fd_0_334"/>
          <p:cNvSpPr/>
          <p:nvPr/>
        </p:nvSpPr>
        <p:spPr>
          <a:xfrm>
            <a:off x="6893425" y="3935659"/>
            <a:ext cx="358832" cy="150197"/>
          </a:xfrm>
          <a:custGeom>
            <a:avLst/>
            <a:gdLst/>
            <a:ahLst/>
            <a:cxnLst/>
            <a:rect l="l" t="t" r="r" b="b"/>
            <a:pathLst>
              <a:path w="287066" h="160210" extrusionOk="0">
                <a:moveTo>
                  <a:pt x="0" y="0"/>
                </a:moveTo>
                <a:lnTo>
                  <a:pt x="287066" y="0"/>
                </a:lnTo>
                <a:lnTo>
                  <a:pt x="287066" y="160210"/>
                </a:lnTo>
                <a:lnTo>
                  <a:pt x="0" y="1602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g2788dc2a3fd_0_334"/>
          <p:cNvSpPr/>
          <p:nvPr/>
        </p:nvSpPr>
        <p:spPr>
          <a:xfrm>
            <a:off x="9644274" y="6152143"/>
            <a:ext cx="358832" cy="150197"/>
          </a:xfrm>
          <a:custGeom>
            <a:avLst/>
            <a:gdLst/>
            <a:ahLst/>
            <a:cxnLst/>
            <a:rect l="l" t="t" r="r" b="b"/>
            <a:pathLst>
              <a:path w="287066" h="160210" extrusionOk="0">
                <a:moveTo>
                  <a:pt x="0" y="0"/>
                </a:moveTo>
                <a:lnTo>
                  <a:pt x="287066" y="0"/>
                </a:lnTo>
                <a:lnTo>
                  <a:pt x="287066" y="160210"/>
                </a:lnTo>
                <a:lnTo>
                  <a:pt x="0" y="1602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g2788dc2a3fd_0_334"/>
          <p:cNvSpPr/>
          <p:nvPr/>
        </p:nvSpPr>
        <p:spPr>
          <a:xfrm>
            <a:off x="8290564" y="6592381"/>
            <a:ext cx="291921" cy="197843"/>
          </a:xfrm>
          <a:custGeom>
            <a:avLst/>
            <a:gdLst/>
            <a:ahLst/>
            <a:cxnLst/>
            <a:rect l="l" t="t" r="r" b="b"/>
            <a:pathLst>
              <a:path w="233537" h="211032" extrusionOk="0">
                <a:moveTo>
                  <a:pt x="0" y="0"/>
                </a:moveTo>
                <a:lnTo>
                  <a:pt x="233538" y="0"/>
                </a:lnTo>
                <a:lnTo>
                  <a:pt x="233538" y="211032"/>
                </a:lnTo>
                <a:lnTo>
                  <a:pt x="0" y="211032"/>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g2788dc2a3fd_0_334"/>
          <p:cNvSpPr/>
          <p:nvPr/>
        </p:nvSpPr>
        <p:spPr>
          <a:xfrm>
            <a:off x="4488134" y="6084564"/>
            <a:ext cx="258618" cy="175271"/>
          </a:xfrm>
          <a:custGeom>
            <a:avLst/>
            <a:gdLst/>
            <a:ahLst/>
            <a:cxnLst/>
            <a:rect l="l" t="t" r="r" b="b"/>
            <a:pathLst>
              <a:path w="206894" h="186956" extrusionOk="0">
                <a:moveTo>
                  <a:pt x="0" y="0"/>
                </a:moveTo>
                <a:lnTo>
                  <a:pt x="206894" y="0"/>
                </a:lnTo>
                <a:lnTo>
                  <a:pt x="206894" y="186956"/>
                </a:lnTo>
                <a:lnTo>
                  <a:pt x="0" y="186956"/>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g2788dc2a3fd_0_334"/>
          <p:cNvSpPr txBox="1"/>
          <p:nvPr/>
        </p:nvSpPr>
        <p:spPr>
          <a:xfrm>
            <a:off x="3963010" y="308484"/>
            <a:ext cx="4266000" cy="360900"/>
          </a:xfrm>
          <a:prstGeom prst="rect">
            <a:avLst/>
          </a:prstGeom>
          <a:noFill/>
          <a:ln>
            <a:noFill/>
          </a:ln>
        </p:spPr>
        <p:txBody>
          <a:bodyPr spcFirstLastPara="1" wrap="square" lIns="0" tIns="0" rIns="0" bIns="0" anchor="t" anchorCtr="0">
            <a:spAutoFit/>
          </a:bodyPr>
          <a:lstStyle/>
          <a:p>
            <a:pPr marL="0" marR="0" lvl="0" indent="0" algn="ctr" rtl="0">
              <a:lnSpc>
                <a:spcPct val="95014"/>
              </a:lnSpc>
              <a:spcBef>
                <a:spcPts val="0"/>
              </a:spcBef>
              <a:spcAft>
                <a:spcPts val="0"/>
              </a:spcAft>
              <a:buNone/>
            </a:pPr>
            <a:r>
              <a:rPr lang="en" sz="2467" b="1">
                <a:solidFill>
                  <a:srgbClr val="012554"/>
                </a:solidFill>
                <a:latin typeface="Inter"/>
                <a:ea typeface="Inter"/>
                <a:cs typeface="Inter"/>
                <a:sym typeface="Inter"/>
              </a:rPr>
              <a:t>Change(HI)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788dc2a3fd_0_366"/>
          <p:cNvSpPr/>
          <p:nvPr/>
        </p:nvSpPr>
        <p:spPr>
          <a:xfrm>
            <a:off x="10093243" y="4893883"/>
            <a:ext cx="2032000" cy="1524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g2788dc2a3fd_0_366"/>
          <p:cNvSpPr/>
          <p:nvPr/>
        </p:nvSpPr>
        <p:spPr>
          <a:xfrm>
            <a:off x="178485" y="5983475"/>
            <a:ext cx="1471830" cy="608906"/>
          </a:xfrm>
          <a:custGeom>
            <a:avLst/>
            <a:gdLst/>
            <a:ahLst/>
            <a:cxnLst/>
            <a:rect l="l" t="t" r="r" b="b"/>
            <a:pathLst>
              <a:path w="1177464" h="649500" extrusionOk="0">
                <a:moveTo>
                  <a:pt x="0" y="0"/>
                </a:moveTo>
                <a:lnTo>
                  <a:pt x="1177464" y="0"/>
                </a:lnTo>
                <a:lnTo>
                  <a:pt x="1177464" y="649500"/>
                </a:lnTo>
                <a:lnTo>
                  <a:pt x="0" y="6495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g2788dc2a3fd_0_366"/>
          <p:cNvSpPr/>
          <p:nvPr/>
        </p:nvSpPr>
        <p:spPr>
          <a:xfrm>
            <a:off x="10428896" y="5674169"/>
            <a:ext cx="1551600" cy="1040956"/>
          </a:xfrm>
          <a:custGeom>
            <a:avLst/>
            <a:gdLst/>
            <a:ahLst/>
            <a:cxnLst/>
            <a:rect l="l" t="t" r="r" b="b"/>
            <a:pathLst>
              <a:path w="1241280" h="1110353" extrusionOk="0">
                <a:moveTo>
                  <a:pt x="0" y="0"/>
                </a:moveTo>
                <a:lnTo>
                  <a:pt x="1241280" y="0"/>
                </a:lnTo>
                <a:lnTo>
                  <a:pt x="1241280" y="1110353"/>
                </a:lnTo>
                <a:lnTo>
                  <a:pt x="0" y="1110353"/>
                </a:lnTo>
                <a:lnTo>
                  <a:pt x="0" y="0"/>
                </a:lnTo>
                <a:close/>
              </a:path>
            </a:pathLst>
          </a:custGeom>
          <a:blipFill rotWithShape="1">
            <a:blip r:embed="rId4">
              <a:alphaModFix/>
            </a:blip>
            <a:stretch>
              <a:fillRect b="-117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g2788dc2a3fd_0_366"/>
          <p:cNvSpPr/>
          <p:nvPr/>
        </p:nvSpPr>
        <p:spPr>
          <a:xfrm>
            <a:off x="664633" y="190549"/>
            <a:ext cx="1322891" cy="990503"/>
          </a:xfrm>
          <a:custGeom>
            <a:avLst/>
            <a:gdLst/>
            <a:ahLst/>
            <a:cxnLst/>
            <a:rect l="l" t="t" r="r" b="b"/>
            <a:pathLst>
              <a:path w="1058313" h="1056536" extrusionOk="0">
                <a:moveTo>
                  <a:pt x="0" y="0"/>
                </a:moveTo>
                <a:lnTo>
                  <a:pt x="1058313" y="0"/>
                </a:lnTo>
                <a:lnTo>
                  <a:pt x="1058313" y="1056536"/>
                </a:lnTo>
                <a:lnTo>
                  <a:pt x="0" y="1056536"/>
                </a:lnTo>
                <a:lnTo>
                  <a:pt x="0" y="0"/>
                </a:lnTo>
                <a:close/>
              </a:path>
            </a:pathLst>
          </a:custGeom>
          <a:blipFill rotWithShape="1">
            <a:blip r:embed="rId5">
              <a:alphaModFix/>
            </a:blip>
            <a:stretch>
              <a:fillRect l="-73788" t="-42869" r="-73797" b="-487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g2788dc2a3fd_0_366"/>
          <p:cNvSpPr/>
          <p:nvPr/>
        </p:nvSpPr>
        <p:spPr>
          <a:xfrm>
            <a:off x="2280500" y="4126675"/>
            <a:ext cx="4832165" cy="2282980"/>
          </a:xfrm>
          <a:custGeom>
            <a:avLst/>
            <a:gdLst/>
            <a:ahLst/>
            <a:cxnLst/>
            <a:rect l="l" t="t" r="r" b="b"/>
            <a:pathLst>
              <a:path w="4276252" h="2435179" extrusionOk="0">
                <a:moveTo>
                  <a:pt x="0" y="0"/>
                </a:moveTo>
                <a:lnTo>
                  <a:pt x="4276252" y="0"/>
                </a:lnTo>
                <a:lnTo>
                  <a:pt x="4276252" y="2435178"/>
                </a:lnTo>
                <a:lnTo>
                  <a:pt x="0" y="243517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7" name="Google Shape;517;g2788dc2a3fd_0_366"/>
          <p:cNvGrpSpPr/>
          <p:nvPr/>
        </p:nvGrpSpPr>
        <p:grpSpPr>
          <a:xfrm>
            <a:off x="2280500" y="1753950"/>
            <a:ext cx="8064767" cy="2372640"/>
            <a:chOff x="0" y="0"/>
            <a:chExt cx="9375456" cy="3374541"/>
          </a:xfrm>
        </p:grpSpPr>
        <p:sp>
          <p:nvSpPr>
            <p:cNvPr id="518" name="Google Shape;518;g2788dc2a3fd_0_366"/>
            <p:cNvSpPr/>
            <p:nvPr/>
          </p:nvSpPr>
          <p:spPr>
            <a:xfrm>
              <a:off x="0" y="0"/>
              <a:ext cx="5649687" cy="3120447"/>
            </a:xfrm>
            <a:custGeom>
              <a:avLst/>
              <a:gdLst/>
              <a:ahLst/>
              <a:cxnLst/>
              <a:rect l="l" t="t" r="r" b="b"/>
              <a:pathLst>
                <a:path w="5649687" h="3120447" extrusionOk="0">
                  <a:moveTo>
                    <a:pt x="0" y="0"/>
                  </a:moveTo>
                  <a:lnTo>
                    <a:pt x="5649687" y="0"/>
                  </a:lnTo>
                  <a:lnTo>
                    <a:pt x="5649687" y="3120447"/>
                  </a:lnTo>
                  <a:lnTo>
                    <a:pt x="0" y="3120447"/>
                  </a:lnTo>
                  <a:lnTo>
                    <a:pt x="0" y="0"/>
                  </a:lnTo>
                  <a:close/>
                </a:path>
              </a:pathLst>
            </a:custGeom>
            <a:blipFill rotWithShape="1">
              <a:blip r:embed="rId7">
                <a:alphaModFix/>
              </a:blip>
              <a:stretch>
                <a:fillRect r="-35569" b="-927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g2788dc2a3fd_0_366"/>
            <p:cNvSpPr/>
            <p:nvPr/>
          </p:nvSpPr>
          <p:spPr>
            <a:xfrm>
              <a:off x="5649687" y="448896"/>
              <a:ext cx="1891328" cy="2925645"/>
            </a:xfrm>
            <a:custGeom>
              <a:avLst/>
              <a:gdLst/>
              <a:ahLst/>
              <a:cxnLst/>
              <a:rect l="l" t="t" r="r" b="b"/>
              <a:pathLst>
                <a:path w="1891328" h="2925645" extrusionOk="0">
                  <a:moveTo>
                    <a:pt x="0" y="0"/>
                  </a:moveTo>
                  <a:lnTo>
                    <a:pt x="1891328" y="0"/>
                  </a:lnTo>
                  <a:lnTo>
                    <a:pt x="1891328" y="2925646"/>
                  </a:lnTo>
                  <a:lnTo>
                    <a:pt x="0" y="2925646"/>
                  </a:lnTo>
                  <a:lnTo>
                    <a:pt x="0" y="0"/>
                  </a:lnTo>
                  <a:close/>
                </a:path>
              </a:pathLst>
            </a:custGeom>
            <a:blipFill rotWithShape="1">
              <a:blip r:embed="rId7">
                <a:alphaModFix/>
              </a:blip>
              <a:stretch>
                <a:fillRect t="-105566" r="-3049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g2788dc2a3fd_0_366"/>
            <p:cNvSpPr/>
            <p:nvPr/>
          </p:nvSpPr>
          <p:spPr>
            <a:xfrm>
              <a:off x="7446917" y="480790"/>
              <a:ext cx="1928539" cy="2893751"/>
            </a:xfrm>
            <a:custGeom>
              <a:avLst/>
              <a:gdLst/>
              <a:ahLst/>
              <a:cxnLst/>
              <a:rect l="l" t="t" r="r" b="b"/>
              <a:pathLst>
                <a:path w="1928539" h="2893751" extrusionOk="0">
                  <a:moveTo>
                    <a:pt x="0" y="0"/>
                  </a:moveTo>
                  <a:lnTo>
                    <a:pt x="1928540" y="0"/>
                  </a:lnTo>
                  <a:lnTo>
                    <a:pt x="1928540" y="2893752"/>
                  </a:lnTo>
                  <a:lnTo>
                    <a:pt x="0" y="2893752"/>
                  </a:lnTo>
                  <a:lnTo>
                    <a:pt x="0" y="0"/>
                  </a:lnTo>
                  <a:close/>
                </a:path>
              </a:pathLst>
            </a:custGeom>
            <a:blipFill rotWithShape="1">
              <a:blip r:embed="rId7">
                <a:alphaModFix/>
              </a:blip>
              <a:stretch>
                <a:fillRect l="-192923" t="-107826" r="-1041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21" name="Google Shape;521;g2788dc2a3fd_0_366"/>
          <p:cNvGrpSpPr/>
          <p:nvPr/>
        </p:nvGrpSpPr>
        <p:grpSpPr>
          <a:xfrm>
            <a:off x="6995630" y="4362887"/>
            <a:ext cx="4108131" cy="1455138"/>
            <a:chOff x="0" y="-57150"/>
            <a:chExt cx="1217224" cy="574858"/>
          </a:xfrm>
        </p:grpSpPr>
        <p:sp>
          <p:nvSpPr>
            <p:cNvPr id="522" name="Google Shape;522;g2788dc2a3fd_0_366"/>
            <p:cNvSpPr/>
            <p:nvPr/>
          </p:nvSpPr>
          <p:spPr>
            <a:xfrm>
              <a:off x="0" y="0"/>
              <a:ext cx="1217224" cy="517708"/>
            </a:xfrm>
            <a:custGeom>
              <a:avLst/>
              <a:gdLst/>
              <a:ahLst/>
              <a:cxnLst/>
              <a:rect l="l" t="t" r="r" b="b"/>
              <a:pathLst>
                <a:path w="1217224" h="517708" extrusionOk="0">
                  <a:moveTo>
                    <a:pt x="0" y="0"/>
                  </a:moveTo>
                  <a:lnTo>
                    <a:pt x="1217224" y="0"/>
                  </a:lnTo>
                  <a:lnTo>
                    <a:pt x="1217224" y="517708"/>
                  </a:lnTo>
                  <a:lnTo>
                    <a:pt x="0" y="517708"/>
                  </a:lnTo>
                  <a:close/>
                </a:path>
              </a:pathLst>
            </a:custGeom>
            <a:solidFill>
              <a:srgbClr val="1983C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g2788dc2a3fd_0_366"/>
            <p:cNvSpPr txBox="1"/>
            <p:nvPr/>
          </p:nvSpPr>
          <p:spPr>
            <a:xfrm>
              <a:off x="0" y="-57150"/>
              <a:ext cx="1217100" cy="574800"/>
            </a:xfrm>
            <a:prstGeom prst="rect">
              <a:avLst/>
            </a:prstGeom>
            <a:noFill/>
            <a:ln>
              <a:noFill/>
            </a:ln>
          </p:spPr>
          <p:txBody>
            <a:bodyPr spcFirstLastPara="1" wrap="square" lIns="50800" tIns="50800" rIns="50800" bIns="50800" anchor="ctr" anchorCtr="0">
              <a:noAutofit/>
            </a:bodyPr>
            <a:lstStyle/>
            <a:p>
              <a:pPr marL="0" marR="0" lvl="0" indent="0" algn="ctr" rtl="0">
                <a:lnSpc>
                  <a:spcPct val="158976"/>
                </a:lnSpc>
                <a:spcBef>
                  <a:spcPts val="0"/>
                </a:spcBef>
                <a:spcAft>
                  <a:spcPts val="0"/>
                </a:spcAft>
                <a:buNone/>
              </a:pPr>
              <a:r>
                <a:rPr lang="en" sz="1465" b="1">
                  <a:solidFill>
                    <a:srgbClr val="FFFFFF"/>
                  </a:solidFill>
                  <a:latin typeface="Inter"/>
                  <a:ea typeface="Inter"/>
                  <a:cs typeface="Inter"/>
                  <a:sym typeface="Inter"/>
                </a:rPr>
                <a:t>Plus three new faculty hires in:</a:t>
              </a:r>
              <a:endParaRPr/>
            </a:p>
            <a:p>
              <a:pPr marL="294755" marR="0" lvl="1" indent="-147378" algn="l" rtl="0">
                <a:lnSpc>
                  <a:spcPct val="158974"/>
                </a:lnSpc>
                <a:spcBef>
                  <a:spcPts val="0"/>
                </a:spcBef>
                <a:spcAft>
                  <a:spcPts val="0"/>
                </a:spcAft>
                <a:buClr>
                  <a:srgbClr val="FFFFFF"/>
                </a:buClr>
                <a:buSzPts val="1365"/>
                <a:buFont typeface="Arial"/>
                <a:buChar char="•"/>
              </a:pPr>
              <a:r>
                <a:rPr lang="en" sz="1365" b="0" i="0" u="none" strike="noStrike" cap="none">
                  <a:solidFill>
                    <a:srgbClr val="FFFFFF"/>
                  </a:solidFill>
                  <a:latin typeface="Inter"/>
                  <a:ea typeface="Inter"/>
                  <a:cs typeface="Inter"/>
                  <a:sym typeface="Inter"/>
                </a:rPr>
                <a:t>AI/Machine Learning</a:t>
              </a:r>
              <a:endParaRPr/>
            </a:p>
            <a:p>
              <a:pPr marL="294755" marR="0" lvl="1" indent="-147378" algn="l" rtl="0">
                <a:lnSpc>
                  <a:spcPct val="158974"/>
                </a:lnSpc>
                <a:spcBef>
                  <a:spcPts val="0"/>
                </a:spcBef>
                <a:spcAft>
                  <a:spcPts val="0"/>
                </a:spcAft>
                <a:buClr>
                  <a:srgbClr val="FFFFFF"/>
                </a:buClr>
                <a:buSzPts val="1365"/>
                <a:buFont typeface="Arial"/>
                <a:buChar char="•"/>
              </a:pPr>
              <a:r>
                <a:rPr lang="en" sz="1365" b="0" i="0" u="none" strike="noStrike" cap="none">
                  <a:solidFill>
                    <a:srgbClr val="FFFFFF"/>
                  </a:solidFill>
                  <a:latin typeface="Inter"/>
                  <a:ea typeface="Inter"/>
                  <a:cs typeface="Inter"/>
                  <a:sym typeface="Inter"/>
                </a:rPr>
                <a:t>Software Engineering</a:t>
              </a:r>
              <a:endParaRPr/>
            </a:p>
            <a:p>
              <a:pPr marL="294755" marR="0" lvl="1" indent="-147378" algn="l" rtl="0">
                <a:lnSpc>
                  <a:spcPct val="158974"/>
                </a:lnSpc>
                <a:spcBef>
                  <a:spcPts val="0"/>
                </a:spcBef>
                <a:spcAft>
                  <a:spcPts val="0"/>
                </a:spcAft>
                <a:buClr>
                  <a:srgbClr val="FFFFFF"/>
                </a:buClr>
                <a:buSzPts val="1365"/>
                <a:buFont typeface="Arial"/>
                <a:buChar char="•"/>
              </a:pPr>
              <a:r>
                <a:rPr lang="en" sz="1365" b="0" i="0" u="none" strike="noStrike" cap="none">
                  <a:solidFill>
                    <a:srgbClr val="FFFFFF"/>
                  </a:solidFill>
                  <a:latin typeface="Inter"/>
                  <a:ea typeface="Inter"/>
                  <a:cs typeface="Inter"/>
                  <a:sym typeface="Inter"/>
                </a:rPr>
                <a:t>Data Visualization</a:t>
              </a:r>
              <a:endParaRPr/>
            </a:p>
          </p:txBody>
        </p:sp>
      </p:grpSp>
      <p:sp>
        <p:nvSpPr>
          <p:cNvPr id="524" name="Google Shape;524;g2788dc2a3fd_0_366"/>
          <p:cNvSpPr txBox="1"/>
          <p:nvPr/>
        </p:nvSpPr>
        <p:spPr>
          <a:xfrm>
            <a:off x="2091840" y="618283"/>
            <a:ext cx="8582400" cy="1175700"/>
          </a:xfrm>
          <a:prstGeom prst="rect">
            <a:avLst/>
          </a:prstGeom>
          <a:noFill/>
          <a:ln>
            <a:noFill/>
          </a:ln>
        </p:spPr>
        <p:txBody>
          <a:bodyPr spcFirstLastPara="1" wrap="square" lIns="0" tIns="0" rIns="0" bIns="0" anchor="t" anchorCtr="0">
            <a:spAutoFit/>
          </a:bodyPr>
          <a:lstStyle/>
          <a:p>
            <a:pPr marL="0" marR="0" lvl="0" indent="0" algn="ctr" rtl="0">
              <a:lnSpc>
                <a:spcPct val="95022"/>
              </a:lnSpc>
              <a:spcBef>
                <a:spcPts val="0"/>
              </a:spcBef>
              <a:spcAft>
                <a:spcPts val="0"/>
              </a:spcAft>
              <a:buNone/>
            </a:pPr>
            <a:r>
              <a:rPr lang="en" sz="4018">
                <a:solidFill>
                  <a:srgbClr val="141414"/>
                </a:solidFill>
                <a:latin typeface="Inter Black"/>
                <a:ea typeface="Inter Black"/>
                <a:cs typeface="Inter Black"/>
                <a:sym typeface="Inter Black"/>
              </a:rPr>
              <a:t>Data Science &amp; Cyberinfrastructure Team</a:t>
            </a:r>
            <a:endParaRPr/>
          </a:p>
        </p:txBody>
      </p:sp>
      <p:sp>
        <p:nvSpPr>
          <p:cNvPr id="525" name="Google Shape;525;g2788dc2a3fd_0_366"/>
          <p:cNvSpPr txBox="1"/>
          <p:nvPr/>
        </p:nvSpPr>
        <p:spPr>
          <a:xfrm>
            <a:off x="3963010" y="308484"/>
            <a:ext cx="4266000" cy="360900"/>
          </a:xfrm>
          <a:prstGeom prst="rect">
            <a:avLst/>
          </a:prstGeom>
          <a:noFill/>
          <a:ln>
            <a:noFill/>
          </a:ln>
        </p:spPr>
        <p:txBody>
          <a:bodyPr spcFirstLastPara="1" wrap="square" lIns="0" tIns="0" rIns="0" bIns="0" anchor="t" anchorCtr="0">
            <a:spAutoFit/>
          </a:bodyPr>
          <a:lstStyle/>
          <a:p>
            <a:pPr marL="0" marR="0" lvl="0" indent="0" algn="ctr" rtl="0">
              <a:lnSpc>
                <a:spcPct val="95014"/>
              </a:lnSpc>
              <a:spcBef>
                <a:spcPts val="0"/>
              </a:spcBef>
              <a:spcAft>
                <a:spcPts val="0"/>
              </a:spcAft>
              <a:buNone/>
            </a:pPr>
            <a:r>
              <a:rPr lang="en" sz="2467" b="1">
                <a:solidFill>
                  <a:srgbClr val="012554"/>
                </a:solidFill>
                <a:latin typeface="Inter"/>
                <a:ea typeface="Inter"/>
                <a:cs typeface="Inter"/>
                <a:sym typeface="Inter"/>
              </a:rPr>
              <a:t>Change(HI)</a:t>
            </a:r>
            <a:endParaRPr/>
          </a:p>
        </p:txBody>
      </p:sp>
      <p:grpSp>
        <p:nvGrpSpPr>
          <p:cNvPr id="526" name="Google Shape;526;g2788dc2a3fd_0_366"/>
          <p:cNvGrpSpPr/>
          <p:nvPr/>
        </p:nvGrpSpPr>
        <p:grpSpPr>
          <a:xfrm>
            <a:off x="4911959" y="1953964"/>
            <a:ext cx="576925" cy="432653"/>
            <a:chOff x="0" y="0"/>
            <a:chExt cx="812800" cy="812800"/>
          </a:xfrm>
        </p:grpSpPr>
        <p:sp>
          <p:nvSpPr>
            <p:cNvPr id="527" name="Google Shape;527;g2788dc2a3fd_0_366"/>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g2788dc2a3fd_0_366"/>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29" name="Google Shape;529;g2788dc2a3fd_0_366"/>
          <p:cNvGrpSpPr/>
          <p:nvPr/>
        </p:nvGrpSpPr>
        <p:grpSpPr>
          <a:xfrm>
            <a:off x="8228990" y="1953964"/>
            <a:ext cx="576925" cy="432653"/>
            <a:chOff x="0" y="0"/>
            <a:chExt cx="812800" cy="812800"/>
          </a:xfrm>
        </p:grpSpPr>
        <p:sp>
          <p:nvSpPr>
            <p:cNvPr id="530" name="Google Shape;530;g2788dc2a3fd_0_366"/>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g2788dc2a3fd_0_366"/>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32" name="Google Shape;532;g2788dc2a3fd_0_366"/>
          <p:cNvGrpSpPr/>
          <p:nvPr/>
        </p:nvGrpSpPr>
        <p:grpSpPr>
          <a:xfrm>
            <a:off x="9971686" y="1953964"/>
            <a:ext cx="576925" cy="432653"/>
            <a:chOff x="0" y="0"/>
            <a:chExt cx="812800" cy="812800"/>
          </a:xfrm>
        </p:grpSpPr>
        <p:sp>
          <p:nvSpPr>
            <p:cNvPr id="533" name="Google Shape;533;g2788dc2a3fd_0_366"/>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g2788dc2a3fd_0_366"/>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sp>
        <p:nvSpPr>
          <p:cNvPr id="535" name="Google Shape;535;g2788dc2a3fd_0_366"/>
          <p:cNvSpPr/>
          <p:nvPr/>
        </p:nvSpPr>
        <p:spPr>
          <a:xfrm>
            <a:off x="1766103" y="4015193"/>
            <a:ext cx="325738" cy="136344"/>
          </a:xfrm>
          <a:custGeom>
            <a:avLst/>
            <a:gdLst/>
            <a:ahLst/>
            <a:cxnLst/>
            <a:rect l="l" t="t" r="r" b="b"/>
            <a:pathLst>
              <a:path w="260590" h="145434" extrusionOk="0">
                <a:moveTo>
                  <a:pt x="0" y="0"/>
                </a:moveTo>
                <a:lnTo>
                  <a:pt x="260590" y="0"/>
                </a:lnTo>
                <a:lnTo>
                  <a:pt x="260590" y="145433"/>
                </a:lnTo>
                <a:lnTo>
                  <a:pt x="0" y="14543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g2788dc2a3fd_0_366"/>
          <p:cNvSpPr/>
          <p:nvPr/>
        </p:nvSpPr>
        <p:spPr>
          <a:xfrm>
            <a:off x="1661786" y="6390177"/>
            <a:ext cx="325738" cy="136344"/>
          </a:xfrm>
          <a:custGeom>
            <a:avLst/>
            <a:gdLst/>
            <a:ahLst/>
            <a:cxnLst/>
            <a:rect l="l" t="t" r="r" b="b"/>
            <a:pathLst>
              <a:path w="260590" h="145434" extrusionOk="0">
                <a:moveTo>
                  <a:pt x="0" y="0"/>
                </a:moveTo>
                <a:lnTo>
                  <a:pt x="260590" y="0"/>
                </a:lnTo>
                <a:lnTo>
                  <a:pt x="260590" y="145434"/>
                </a:lnTo>
                <a:lnTo>
                  <a:pt x="0" y="14543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g2788dc2a3fd_0_366"/>
          <p:cNvSpPr/>
          <p:nvPr/>
        </p:nvSpPr>
        <p:spPr>
          <a:xfrm>
            <a:off x="3364313" y="6409660"/>
            <a:ext cx="325738" cy="136344"/>
          </a:xfrm>
          <a:custGeom>
            <a:avLst/>
            <a:gdLst/>
            <a:ahLst/>
            <a:cxnLst/>
            <a:rect l="l" t="t" r="r" b="b"/>
            <a:pathLst>
              <a:path w="260590" h="145434" extrusionOk="0">
                <a:moveTo>
                  <a:pt x="0" y="0"/>
                </a:moveTo>
                <a:lnTo>
                  <a:pt x="260590" y="0"/>
                </a:lnTo>
                <a:lnTo>
                  <a:pt x="260590" y="145434"/>
                </a:lnTo>
                <a:lnTo>
                  <a:pt x="0" y="14543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g2788dc2a3fd_0_366"/>
          <p:cNvSpPr/>
          <p:nvPr/>
        </p:nvSpPr>
        <p:spPr>
          <a:xfrm>
            <a:off x="5097386" y="6426812"/>
            <a:ext cx="325738" cy="136344"/>
          </a:xfrm>
          <a:custGeom>
            <a:avLst/>
            <a:gdLst/>
            <a:ahLst/>
            <a:cxnLst/>
            <a:rect l="l" t="t" r="r" b="b"/>
            <a:pathLst>
              <a:path w="260590" h="145434" extrusionOk="0">
                <a:moveTo>
                  <a:pt x="0" y="0"/>
                </a:moveTo>
                <a:lnTo>
                  <a:pt x="260590" y="0"/>
                </a:lnTo>
                <a:lnTo>
                  <a:pt x="260590" y="145434"/>
                </a:lnTo>
                <a:lnTo>
                  <a:pt x="0" y="14543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g2788dc2a3fd_0_366"/>
          <p:cNvSpPr/>
          <p:nvPr/>
        </p:nvSpPr>
        <p:spPr>
          <a:xfrm>
            <a:off x="5253049" y="4015193"/>
            <a:ext cx="325738" cy="136344"/>
          </a:xfrm>
          <a:custGeom>
            <a:avLst/>
            <a:gdLst/>
            <a:ahLst/>
            <a:cxnLst/>
            <a:rect l="l" t="t" r="r" b="b"/>
            <a:pathLst>
              <a:path w="260590" h="145434" extrusionOk="0">
                <a:moveTo>
                  <a:pt x="0" y="0"/>
                </a:moveTo>
                <a:lnTo>
                  <a:pt x="260590" y="0"/>
                </a:lnTo>
                <a:lnTo>
                  <a:pt x="260590" y="145433"/>
                </a:lnTo>
                <a:lnTo>
                  <a:pt x="0" y="14543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g2788dc2a3fd_0_366"/>
          <p:cNvSpPr/>
          <p:nvPr/>
        </p:nvSpPr>
        <p:spPr>
          <a:xfrm>
            <a:off x="2091840" y="3950823"/>
            <a:ext cx="339572" cy="226700"/>
          </a:xfrm>
          <a:custGeom>
            <a:avLst/>
            <a:gdLst/>
            <a:ahLst/>
            <a:cxnLst/>
            <a:rect l="l" t="t" r="r" b="b"/>
            <a:pathLst>
              <a:path w="271658" h="241813" extrusionOk="0">
                <a:moveTo>
                  <a:pt x="0" y="0"/>
                </a:moveTo>
                <a:lnTo>
                  <a:pt x="271659" y="0"/>
                </a:lnTo>
                <a:lnTo>
                  <a:pt x="271659" y="241813"/>
                </a:lnTo>
                <a:lnTo>
                  <a:pt x="0" y="24181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g2788dc2a3fd_0_366"/>
          <p:cNvSpPr/>
          <p:nvPr/>
        </p:nvSpPr>
        <p:spPr>
          <a:xfrm>
            <a:off x="7366739" y="3951989"/>
            <a:ext cx="339573" cy="226700"/>
          </a:xfrm>
          <a:custGeom>
            <a:avLst/>
            <a:gdLst/>
            <a:ahLst/>
            <a:cxnLst/>
            <a:rect l="l" t="t" r="r" b="b"/>
            <a:pathLst>
              <a:path w="271658" h="241813" extrusionOk="0">
                <a:moveTo>
                  <a:pt x="0" y="0"/>
                </a:moveTo>
                <a:lnTo>
                  <a:pt x="271658" y="0"/>
                </a:lnTo>
                <a:lnTo>
                  <a:pt x="271658" y="241813"/>
                </a:lnTo>
                <a:lnTo>
                  <a:pt x="0" y="24181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g2788dc2a3fd_0_366"/>
          <p:cNvSpPr/>
          <p:nvPr/>
        </p:nvSpPr>
        <p:spPr>
          <a:xfrm>
            <a:off x="8747025" y="3976226"/>
            <a:ext cx="302671" cy="202463"/>
          </a:xfrm>
          <a:custGeom>
            <a:avLst/>
            <a:gdLst/>
            <a:ahLst/>
            <a:cxnLst/>
            <a:rect l="l" t="t" r="r" b="b"/>
            <a:pathLst>
              <a:path w="242137" h="215961" extrusionOk="0">
                <a:moveTo>
                  <a:pt x="0" y="0"/>
                </a:moveTo>
                <a:lnTo>
                  <a:pt x="242136" y="0"/>
                </a:lnTo>
                <a:lnTo>
                  <a:pt x="242136" y="215960"/>
                </a:lnTo>
                <a:lnTo>
                  <a:pt x="0" y="215960"/>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g2788dc2a3fd_0_366"/>
          <p:cNvSpPr/>
          <p:nvPr/>
        </p:nvSpPr>
        <p:spPr>
          <a:xfrm>
            <a:off x="7074816" y="3978536"/>
            <a:ext cx="291921" cy="197843"/>
          </a:xfrm>
          <a:custGeom>
            <a:avLst/>
            <a:gdLst/>
            <a:ahLst/>
            <a:cxnLst/>
            <a:rect l="l" t="t" r="r" b="b"/>
            <a:pathLst>
              <a:path w="233537" h="211032" extrusionOk="0">
                <a:moveTo>
                  <a:pt x="0" y="0"/>
                </a:moveTo>
                <a:lnTo>
                  <a:pt x="233538" y="0"/>
                </a:lnTo>
                <a:lnTo>
                  <a:pt x="233538" y="211032"/>
                </a:lnTo>
                <a:lnTo>
                  <a:pt x="0" y="211032"/>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788dc2a3fd_0_401"/>
          <p:cNvSpPr/>
          <p:nvPr/>
        </p:nvSpPr>
        <p:spPr>
          <a:xfrm>
            <a:off x="178485" y="5983475"/>
            <a:ext cx="1471830" cy="608906"/>
          </a:xfrm>
          <a:custGeom>
            <a:avLst/>
            <a:gdLst/>
            <a:ahLst/>
            <a:cxnLst/>
            <a:rect l="l" t="t" r="r" b="b"/>
            <a:pathLst>
              <a:path w="1177464" h="649500" extrusionOk="0">
                <a:moveTo>
                  <a:pt x="0" y="0"/>
                </a:moveTo>
                <a:lnTo>
                  <a:pt x="1177464" y="0"/>
                </a:lnTo>
                <a:lnTo>
                  <a:pt x="1177464" y="649500"/>
                </a:lnTo>
                <a:lnTo>
                  <a:pt x="0" y="6495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g2788dc2a3fd_0_401"/>
          <p:cNvSpPr/>
          <p:nvPr/>
        </p:nvSpPr>
        <p:spPr>
          <a:xfrm>
            <a:off x="10428896" y="5674169"/>
            <a:ext cx="1551600" cy="1040956"/>
          </a:xfrm>
          <a:custGeom>
            <a:avLst/>
            <a:gdLst/>
            <a:ahLst/>
            <a:cxnLst/>
            <a:rect l="l" t="t" r="r" b="b"/>
            <a:pathLst>
              <a:path w="1241280" h="1110353" extrusionOk="0">
                <a:moveTo>
                  <a:pt x="0" y="0"/>
                </a:moveTo>
                <a:lnTo>
                  <a:pt x="1241280" y="0"/>
                </a:lnTo>
                <a:lnTo>
                  <a:pt x="1241280" y="1110353"/>
                </a:lnTo>
                <a:lnTo>
                  <a:pt x="0" y="1110353"/>
                </a:lnTo>
                <a:lnTo>
                  <a:pt x="0" y="0"/>
                </a:lnTo>
                <a:close/>
              </a:path>
            </a:pathLst>
          </a:custGeom>
          <a:blipFill rotWithShape="1">
            <a:blip r:embed="rId4">
              <a:alphaModFix/>
            </a:blip>
            <a:stretch>
              <a:fillRect b="-117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g2788dc2a3fd_0_401"/>
          <p:cNvSpPr/>
          <p:nvPr/>
        </p:nvSpPr>
        <p:spPr>
          <a:xfrm>
            <a:off x="365609" y="142394"/>
            <a:ext cx="985683" cy="738021"/>
          </a:xfrm>
          <a:custGeom>
            <a:avLst/>
            <a:gdLst/>
            <a:ahLst/>
            <a:cxnLst/>
            <a:rect l="l" t="t" r="r" b="b"/>
            <a:pathLst>
              <a:path w="788546" h="787222" extrusionOk="0">
                <a:moveTo>
                  <a:pt x="0" y="0"/>
                </a:moveTo>
                <a:lnTo>
                  <a:pt x="788545" y="0"/>
                </a:lnTo>
                <a:lnTo>
                  <a:pt x="788545" y="787222"/>
                </a:lnTo>
                <a:lnTo>
                  <a:pt x="0" y="787222"/>
                </a:lnTo>
                <a:lnTo>
                  <a:pt x="0" y="0"/>
                </a:lnTo>
                <a:close/>
              </a:path>
            </a:pathLst>
          </a:custGeom>
          <a:blipFill rotWithShape="1">
            <a:blip r:embed="rId5">
              <a:alphaModFix/>
            </a:blip>
            <a:stretch>
              <a:fillRect l="-73788" t="-42869" r="-73797" b="-487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g2788dc2a3fd_0_401"/>
          <p:cNvSpPr/>
          <p:nvPr/>
        </p:nvSpPr>
        <p:spPr>
          <a:xfrm>
            <a:off x="604350" y="2087316"/>
            <a:ext cx="4590143" cy="2164869"/>
          </a:xfrm>
          <a:custGeom>
            <a:avLst/>
            <a:gdLst/>
            <a:ahLst/>
            <a:cxnLst/>
            <a:rect l="l" t="t" r="r" b="b"/>
            <a:pathLst>
              <a:path w="3825119" h="2309194" extrusionOk="0">
                <a:moveTo>
                  <a:pt x="0" y="0"/>
                </a:moveTo>
                <a:lnTo>
                  <a:pt x="3825119" y="0"/>
                </a:lnTo>
                <a:lnTo>
                  <a:pt x="3825119" y="2309194"/>
                </a:lnTo>
                <a:lnTo>
                  <a:pt x="0" y="2309194"/>
                </a:lnTo>
                <a:lnTo>
                  <a:pt x="0" y="0"/>
                </a:lnTo>
                <a:close/>
              </a:path>
            </a:pathLst>
          </a:custGeom>
          <a:blipFill rotWithShape="1">
            <a:blip r:embed="rId6">
              <a:alphaModFix/>
            </a:blip>
            <a:stretch>
              <a:fillRect t="-13428" r="-717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g2788dc2a3fd_0_401"/>
          <p:cNvSpPr/>
          <p:nvPr/>
        </p:nvSpPr>
        <p:spPr>
          <a:xfrm>
            <a:off x="365609" y="1855703"/>
            <a:ext cx="5626865" cy="231616"/>
          </a:xfrm>
          <a:custGeom>
            <a:avLst/>
            <a:gdLst/>
            <a:ahLst/>
            <a:cxnLst/>
            <a:rect l="l" t="t" r="r" b="b"/>
            <a:pathLst>
              <a:path w="4501492" h="247057" extrusionOk="0">
                <a:moveTo>
                  <a:pt x="0" y="0"/>
                </a:moveTo>
                <a:lnTo>
                  <a:pt x="4501492" y="0"/>
                </a:lnTo>
                <a:lnTo>
                  <a:pt x="4501492" y="247057"/>
                </a:lnTo>
                <a:lnTo>
                  <a:pt x="0" y="247057"/>
                </a:lnTo>
                <a:lnTo>
                  <a:pt x="0" y="0"/>
                </a:lnTo>
                <a:close/>
              </a:path>
            </a:pathLst>
          </a:custGeom>
          <a:blipFill rotWithShape="1">
            <a:blip r:embed="rId6">
              <a:alphaModFix/>
            </a:blip>
            <a:stretch>
              <a:fillRect t="-19344" r="-45927" b="-94065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g2788dc2a3fd_0_401"/>
          <p:cNvSpPr/>
          <p:nvPr/>
        </p:nvSpPr>
        <p:spPr>
          <a:xfrm>
            <a:off x="1657964" y="2087318"/>
            <a:ext cx="528320" cy="39624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g2788dc2a3fd_0_401"/>
          <p:cNvSpPr/>
          <p:nvPr/>
        </p:nvSpPr>
        <p:spPr>
          <a:xfrm>
            <a:off x="6252768" y="1855700"/>
            <a:ext cx="5493048" cy="2896258"/>
          </a:xfrm>
          <a:custGeom>
            <a:avLst/>
            <a:gdLst/>
            <a:ahLst/>
            <a:cxnLst/>
            <a:rect l="l" t="t" r="r" b="b"/>
            <a:pathLst>
              <a:path w="4577540" h="3089342" extrusionOk="0">
                <a:moveTo>
                  <a:pt x="0" y="0"/>
                </a:moveTo>
                <a:lnTo>
                  <a:pt x="4577540" y="0"/>
                </a:lnTo>
                <a:lnTo>
                  <a:pt x="4577540" y="3089342"/>
                </a:lnTo>
                <a:lnTo>
                  <a:pt x="0" y="3089342"/>
                </a:lnTo>
                <a:lnTo>
                  <a:pt x="0" y="0"/>
                </a:lnTo>
                <a:close/>
              </a:path>
            </a:pathLst>
          </a:custGeom>
          <a:blipFill rotWithShape="1">
            <a:blip r:embed="rId7">
              <a:alphaModFix/>
            </a:blip>
            <a:stretch>
              <a:fillRect r="-68688" b="-7502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g2788dc2a3fd_0_401"/>
          <p:cNvSpPr/>
          <p:nvPr/>
        </p:nvSpPr>
        <p:spPr>
          <a:xfrm>
            <a:off x="3185386" y="1207594"/>
            <a:ext cx="399801" cy="299851"/>
          </a:xfrm>
          <a:custGeom>
            <a:avLst/>
            <a:gdLst/>
            <a:ahLst/>
            <a:cxnLst/>
            <a:rect l="l" t="t" r="r" b="b"/>
            <a:pathLst>
              <a:path w="319841" h="319841" extrusionOk="0">
                <a:moveTo>
                  <a:pt x="0" y="0"/>
                </a:moveTo>
                <a:lnTo>
                  <a:pt x="319841" y="0"/>
                </a:lnTo>
                <a:lnTo>
                  <a:pt x="319841" y="319841"/>
                </a:lnTo>
                <a:lnTo>
                  <a:pt x="0" y="319841"/>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g2788dc2a3fd_0_401"/>
          <p:cNvSpPr/>
          <p:nvPr/>
        </p:nvSpPr>
        <p:spPr>
          <a:xfrm>
            <a:off x="381000" y="857250"/>
            <a:ext cx="405405" cy="304054"/>
          </a:xfrm>
          <a:custGeom>
            <a:avLst/>
            <a:gdLst/>
            <a:ahLst/>
            <a:cxnLst/>
            <a:rect l="l" t="t" r="r" b="b"/>
            <a:pathLst>
              <a:path w="324324" h="324324" extrusionOk="0">
                <a:moveTo>
                  <a:pt x="0" y="0"/>
                </a:moveTo>
                <a:lnTo>
                  <a:pt x="324324" y="0"/>
                </a:lnTo>
                <a:lnTo>
                  <a:pt x="324324" y="324324"/>
                </a:lnTo>
                <a:lnTo>
                  <a:pt x="0" y="32432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g2788dc2a3fd_0_401"/>
          <p:cNvSpPr/>
          <p:nvPr/>
        </p:nvSpPr>
        <p:spPr>
          <a:xfrm>
            <a:off x="2152214" y="4275551"/>
            <a:ext cx="3039860" cy="2316825"/>
          </a:xfrm>
          <a:custGeom>
            <a:avLst/>
            <a:gdLst/>
            <a:ahLst/>
            <a:cxnLst/>
            <a:rect l="l" t="t" r="r" b="b"/>
            <a:pathLst>
              <a:path w="2533217" h="2471280" extrusionOk="0">
                <a:moveTo>
                  <a:pt x="0" y="0"/>
                </a:moveTo>
                <a:lnTo>
                  <a:pt x="2533217" y="0"/>
                </a:lnTo>
                <a:lnTo>
                  <a:pt x="2533217" y="2471280"/>
                </a:lnTo>
                <a:lnTo>
                  <a:pt x="0" y="2471280"/>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g2788dc2a3fd_0_401"/>
          <p:cNvSpPr txBox="1"/>
          <p:nvPr/>
        </p:nvSpPr>
        <p:spPr>
          <a:xfrm>
            <a:off x="690588" y="915607"/>
            <a:ext cx="11136000" cy="824400"/>
          </a:xfrm>
          <a:prstGeom prst="rect">
            <a:avLst/>
          </a:prstGeom>
          <a:noFill/>
          <a:ln>
            <a:noFill/>
          </a:ln>
        </p:spPr>
        <p:txBody>
          <a:bodyPr spcFirstLastPara="1" wrap="square" lIns="0" tIns="0" rIns="0" bIns="0" anchor="t" anchorCtr="0">
            <a:spAutoFit/>
          </a:bodyPr>
          <a:lstStyle/>
          <a:p>
            <a:pPr marL="0" marR="0" lvl="0" indent="0" algn="ctr" rtl="0">
              <a:lnSpc>
                <a:spcPct val="94998"/>
              </a:lnSpc>
              <a:spcBef>
                <a:spcPts val="0"/>
              </a:spcBef>
              <a:spcAft>
                <a:spcPts val="0"/>
              </a:spcAft>
              <a:buNone/>
            </a:pPr>
            <a:r>
              <a:rPr lang="en" sz="2819">
                <a:solidFill>
                  <a:srgbClr val="3E78DA"/>
                </a:solidFill>
                <a:latin typeface="Inter Black"/>
                <a:ea typeface="Inter Black"/>
                <a:cs typeface="Inter Black"/>
                <a:sym typeface="Inter Black"/>
              </a:rPr>
              <a:t>Education/Workforce/Broadening Participation</a:t>
            </a:r>
            <a:endParaRPr/>
          </a:p>
          <a:p>
            <a:pPr marL="0" marR="0" lvl="0" indent="0" algn="ctr" rtl="0">
              <a:lnSpc>
                <a:spcPct val="94998"/>
              </a:lnSpc>
              <a:spcBef>
                <a:spcPts val="0"/>
              </a:spcBef>
              <a:spcAft>
                <a:spcPts val="0"/>
              </a:spcAft>
              <a:buNone/>
            </a:pPr>
            <a:r>
              <a:rPr lang="en" sz="2819">
                <a:solidFill>
                  <a:srgbClr val="3E78DA"/>
                </a:solidFill>
                <a:latin typeface="Inter Black"/>
                <a:ea typeface="Inter Black"/>
                <a:cs typeface="Inter Black"/>
                <a:sym typeface="Inter Black"/>
              </a:rPr>
              <a:t>Emerging Areas Teams</a:t>
            </a:r>
            <a:endParaRPr/>
          </a:p>
        </p:txBody>
      </p:sp>
      <p:sp>
        <p:nvSpPr>
          <p:cNvPr id="559" name="Google Shape;559;g2788dc2a3fd_0_401"/>
          <p:cNvSpPr txBox="1"/>
          <p:nvPr/>
        </p:nvSpPr>
        <p:spPr>
          <a:xfrm>
            <a:off x="3963010" y="308484"/>
            <a:ext cx="4266000" cy="360900"/>
          </a:xfrm>
          <a:prstGeom prst="rect">
            <a:avLst/>
          </a:prstGeom>
          <a:noFill/>
          <a:ln>
            <a:noFill/>
          </a:ln>
        </p:spPr>
        <p:txBody>
          <a:bodyPr spcFirstLastPara="1" wrap="square" lIns="0" tIns="0" rIns="0" bIns="0" anchor="t" anchorCtr="0">
            <a:spAutoFit/>
          </a:bodyPr>
          <a:lstStyle/>
          <a:p>
            <a:pPr marL="0" marR="0" lvl="0" indent="0" algn="ctr" rtl="0">
              <a:lnSpc>
                <a:spcPct val="95014"/>
              </a:lnSpc>
              <a:spcBef>
                <a:spcPts val="0"/>
              </a:spcBef>
              <a:spcAft>
                <a:spcPts val="0"/>
              </a:spcAft>
              <a:buNone/>
            </a:pPr>
            <a:r>
              <a:rPr lang="en" sz="2467" b="1">
                <a:solidFill>
                  <a:srgbClr val="012554"/>
                </a:solidFill>
                <a:latin typeface="Inter"/>
                <a:ea typeface="Inter"/>
                <a:cs typeface="Inter"/>
                <a:sym typeface="Inter"/>
              </a:rPr>
              <a:t>Change(HI)</a:t>
            </a:r>
            <a:endParaRPr/>
          </a:p>
        </p:txBody>
      </p:sp>
      <p:grpSp>
        <p:nvGrpSpPr>
          <p:cNvPr id="560" name="Google Shape;560;g2788dc2a3fd_0_401"/>
          <p:cNvGrpSpPr/>
          <p:nvPr/>
        </p:nvGrpSpPr>
        <p:grpSpPr>
          <a:xfrm>
            <a:off x="4760022" y="4169105"/>
            <a:ext cx="528808" cy="396646"/>
            <a:chOff x="0" y="0"/>
            <a:chExt cx="812800" cy="812800"/>
          </a:xfrm>
        </p:grpSpPr>
        <p:sp>
          <p:nvSpPr>
            <p:cNvPr id="561" name="Google Shape;561;g2788dc2a3fd_0_401"/>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BD59"/>
            </a:solidFill>
            <a:ln w="19050" cap="sq" cmpd="sng">
              <a:solidFill>
                <a:srgbClr val="B4975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g2788dc2a3fd_0_401"/>
            <p:cNvSpPr txBox="1"/>
            <p:nvPr/>
          </p:nvSpPr>
          <p:spPr>
            <a:xfrm>
              <a:off x="127000" y="88900"/>
              <a:ext cx="558900" cy="597000"/>
            </a:xfrm>
            <a:prstGeom prst="rect">
              <a:avLst/>
            </a:prstGeom>
            <a:noFill/>
            <a:ln>
              <a:noFill/>
            </a:ln>
          </p:spPr>
          <p:txBody>
            <a:bodyPr spcFirstLastPara="1" wrap="square" lIns="50800" tIns="50800" rIns="50800" bIns="50800" anchor="ctr" anchorCtr="0">
              <a:noAutofit/>
            </a:bodyPr>
            <a:lstStyle/>
            <a:p>
              <a:pPr marL="0" marR="0" lvl="0" indent="0" algn="ctr" rtl="0">
                <a:lnSpc>
                  <a:spcPct val="94055"/>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2788dc2a3fd_0_430"/>
          <p:cNvSpPr/>
          <p:nvPr/>
        </p:nvSpPr>
        <p:spPr>
          <a:xfrm>
            <a:off x="0" y="0"/>
            <a:ext cx="12221308" cy="6858000"/>
          </a:xfrm>
          <a:custGeom>
            <a:avLst/>
            <a:gdLst/>
            <a:ahLst/>
            <a:cxnLst/>
            <a:rect l="l" t="t" r="r" b="b"/>
            <a:pathLst>
              <a:path w="9777046" h="7315200" extrusionOk="0">
                <a:moveTo>
                  <a:pt x="0" y="0"/>
                </a:moveTo>
                <a:lnTo>
                  <a:pt x="9777046" y="0"/>
                </a:lnTo>
                <a:lnTo>
                  <a:pt x="9777046" y="7315200"/>
                </a:lnTo>
                <a:lnTo>
                  <a:pt x="0" y="73152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788dc2a3fd_0_444"/>
          <p:cNvSpPr txBox="1"/>
          <p:nvPr/>
        </p:nvSpPr>
        <p:spPr>
          <a:xfrm>
            <a:off x="1581556" y="228614"/>
            <a:ext cx="10435500" cy="573300"/>
          </a:xfrm>
          <a:prstGeom prst="rect">
            <a:avLst/>
          </a:prstGeom>
          <a:noFill/>
          <a:ln>
            <a:noFill/>
          </a:ln>
        </p:spPr>
        <p:txBody>
          <a:bodyPr spcFirstLastPara="1" wrap="square" lIns="0" tIns="0" rIns="0" bIns="0" anchor="t" anchorCtr="0">
            <a:spAutoFit/>
          </a:bodyPr>
          <a:lstStyle/>
          <a:p>
            <a:pPr marL="0" marR="0" lvl="0" indent="0" algn="ctr" rtl="0">
              <a:lnSpc>
                <a:spcPct val="95023"/>
              </a:lnSpc>
              <a:spcBef>
                <a:spcPts val="0"/>
              </a:spcBef>
              <a:spcAft>
                <a:spcPts val="0"/>
              </a:spcAft>
              <a:buNone/>
            </a:pPr>
            <a:r>
              <a:rPr lang="en" sz="3918">
                <a:solidFill>
                  <a:srgbClr val="141414"/>
                </a:solidFill>
                <a:latin typeface="Inter Black"/>
                <a:ea typeface="Inter Black"/>
                <a:cs typeface="Inter Black"/>
                <a:sym typeface="Inter Black"/>
              </a:rPr>
              <a:t>Cyberinfrastructure: Resources</a:t>
            </a:r>
            <a:endParaRPr/>
          </a:p>
        </p:txBody>
      </p:sp>
      <p:sp>
        <p:nvSpPr>
          <p:cNvPr id="574" name="Google Shape;574;g2788dc2a3fd_0_444"/>
          <p:cNvSpPr/>
          <p:nvPr/>
        </p:nvSpPr>
        <p:spPr>
          <a:xfrm>
            <a:off x="0" y="4760874"/>
            <a:ext cx="12211533" cy="2026745"/>
          </a:xfrm>
          <a:custGeom>
            <a:avLst/>
            <a:gdLst/>
            <a:ahLst/>
            <a:cxnLst/>
            <a:rect l="l" t="t" r="r" b="b"/>
            <a:pathLst>
              <a:path w="7903905" h="1750968" extrusionOk="0">
                <a:moveTo>
                  <a:pt x="7779445" y="1750968"/>
                </a:moveTo>
                <a:lnTo>
                  <a:pt x="124460" y="1750968"/>
                </a:lnTo>
                <a:cubicBezTo>
                  <a:pt x="55880" y="1750968"/>
                  <a:pt x="0" y="1695088"/>
                  <a:pt x="0" y="1626508"/>
                </a:cubicBezTo>
                <a:lnTo>
                  <a:pt x="0" y="124460"/>
                </a:lnTo>
                <a:cubicBezTo>
                  <a:pt x="0" y="55880"/>
                  <a:pt x="55880" y="0"/>
                  <a:pt x="124460" y="0"/>
                </a:cubicBezTo>
                <a:lnTo>
                  <a:pt x="7779445" y="0"/>
                </a:lnTo>
                <a:cubicBezTo>
                  <a:pt x="7848025" y="0"/>
                  <a:pt x="7903905" y="55880"/>
                  <a:pt x="7903905" y="124460"/>
                </a:cubicBezTo>
                <a:lnTo>
                  <a:pt x="7903905" y="1626508"/>
                </a:lnTo>
                <a:cubicBezTo>
                  <a:pt x="7903905" y="1695088"/>
                  <a:pt x="7848025" y="1750968"/>
                  <a:pt x="7779445" y="1750968"/>
                </a:cubicBezTo>
                <a:close/>
              </a:path>
            </a:pathLst>
          </a:custGeom>
          <a:solidFill>
            <a:srgbClr val="0B539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g2788dc2a3fd_0_444"/>
          <p:cNvSpPr/>
          <p:nvPr/>
        </p:nvSpPr>
        <p:spPr>
          <a:xfrm>
            <a:off x="0" y="1601714"/>
            <a:ext cx="5741925" cy="5136317"/>
          </a:xfrm>
          <a:custGeom>
            <a:avLst/>
            <a:gdLst/>
            <a:ahLst/>
            <a:cxnLst/>
            <a:rect l="l" t="t" r="r" b="b"/>
            <a:pathLst>
              <a:path w="2889019" h="3482249" extrusionOk="0">
                <a:moveTo>
                  <a:pt x="2764559" y="3482249"/>
                </a:moveTo>
                <a:lnTo>
                  <a:pt x="124460" y="3482249"/>
                </a:lnTo>
                <a:cubicBezTo>
                  <a:pt x="55880" y="3482249"/>
                  <a:pt x="0" y="3426369"/>
                  <a:pt x="0" y="3357788"/>
                </a:cubicBezTo>
                <a:lnTo>
                  <a:pt x="0" y="124460"/>
                </a:lnTo>
                <a:cubicBezTo>
                  <a:pt x="0" y="55880"/>
                  <a:pt x="55880" y="0"/>
                  <a:pt x="124460" y="0"/>
                </a:cubicBezTo>
                <a:lnTo>
                  <a:pt x="2764559" y="0"/>
                </a:lnTo>
                <a:cubicBezTo>
                  <a:pt x="2833139" y="0"/>
                  <a:pt x="2889019" y="55880"/>
                  <a:pt x="2889019" y="124460"/>
                </a:cubicBezTo>
                <a:lnTo>
                  <a:pt x="2889019" y="3357788"/>
                </a:lnTo>
                <a:cubicBezTo>
                  <a:pt x="2889019" y="3426369"/>
                  <a:pt x="2833139" y="3482249"/>
                  <a:pt x="2764559" y="3482249"/>
                </a:cubicBezTo>
                <a:close/>
              </a:path>
            </a:pathLst>
          </a:custGeom>
          <a:solidFill>
            <a:srgbClr val="0125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g2788dc2a3fd_0_444"/>
          <p:cNvSpPr/>
          <p:nvPr/>
        </p:nvSpPr>
        <p:spPr>
          <a:xfrm>
            <a:off x="9229436" y="915940"/>
            <a:ext cx="2048164" cy="692420"/>
          </a:xfrm>
          <a:custGeom>
            <a:avLst/>
            <a:gdLst/>
            <a:ahLst/>
            <a:cxnLst/>
            <a:rect l="l" t="t" r="r" b="b"/>
            <a:pathLst>
              <a:path w="1638531" h="738581" extrusionOk="0">
                <a:moveTo>
                  <a:pt x="0" y="0"/>
                </a:moveTo>
                <a:lnTo>
                  <a:pt x="1638531" y="0"/>
                </a:lnTo>
                <a:lnTo>
                  <a:pt x="1638531" y="738581"/>
                </a:lnTo>
                <a:lnTo>
                  <a:pt x="0" y="738581"/>
                </a:lnTo>
                <a:lnTo>
                  <a:pt x="0" y="0"/>
                </a:lnTo>
                <a:close/>
              </a:path>
            </a:pathLst>
          </a:custGeom>
          <a:blipFill rotWithShape="1">
            <a:blip r:embed="rId3">
              <a:alphaModFix/>
            </a:blip>
            <a:stretch>
              <a:fillRect l="-5469" t="-3629" r="-4979" b="-83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g2788dc2a3fd_0_444"/>
          <p:cNvSpPr/>
          <p:nvPr/>
        </p:nvSpPr>
        <p:spPr>
          <a:xfrm>
            <a:off x="5861295" y="1601715"/>
            <a:ext cx="6328044" cy="5136317"/>
          </a:xfrm>
          <a:custGeom>
            <a:avLst/>
            <a:gdLst/>
            <a:ahLst/>
            <a:cxnLst/>
            <a:rect l="l" t="t" r="r" b="b"/>
            <a:pathLst>
              <a:path w="3228594" h="3482249" extrusionOk="0">
                <a:moveTo>
                  <a:pt x="3104133" y="3482249"/>
                </a:moveTo>
                <a:lnTo>
                  <a:pt x="124460" y="3482249"/>
                </a:lnTo>
                <a:cubicBezTo>
                  <a:pt x="55880" y="3482249"/>
                  <a:pt x="0" y="3426369"/>
                  <a:pt x="0" y="3357788"/>
                </a:cubicBezTo>
                <a:lnTo>
                  <a:pt x="0" y="124460"/>
                </a:lnTo>
                <a:cubicBezTo>
                  <a:pt x="0" y="55880"/>
                  <a:pt x="55880" y="0"/>
                  <a:pt x="124460" y="0"/>
                </a:cubicBezTo>
                <a:lnTo>
                  <a:pt x="3104134" y="0"/>
                </a:lnTo>
                <a:cubicBezTo>
                  <a:pt x="3172714" y="0"/>
                  <a:pt x="3228594" y="55880"/>
                  <a:pt x="3228594" y="124460"/>
                </a:cubicBezTo>
                <a:lnTo>
                  <a:pt x="3228594" y="3357788"/>
                </a:lnTo>
                <a:cubicBezTo>
                  <a:pt x="3228594" y="3426369"/>
                  <a:pt x="3172714" y="3482249"/>
                  <a:pt x="3104134" y="3482249"/>
                </a:cubicBezTo>
                <a:close/>
              </a:path>
            </a:pathLst>
          </a:custGeom>
          <a:solidFill>
            <a:srgbClr val="0125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g2788dc2a3fd_0_444"/>
          <p:cNvSpPr/>
          <p:nvPr/>
        </p:nvSpPr>
        <p:spPr>
          <a:xfrm>
            <a:off x="914400" y="883158"/>
            <a:ext cx="1095375" cy="825497"/>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a:alphaModFix/>
            </a:blip>
            <a:stretch>
              <a:fillRect t="-169" b="-179"/>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g2788dc2a3fd_0_444"/>
          <p:cNvSpPr/>
          <p:nvPr/>
        </p:nvSpPr>
        <p:spPr>
          <a:xfrm>
            <a:off x="3741601" y="888923"/>
            <a:ext cx="1095375" cy="825497"/>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t="-1069" b="-1059"/>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g2788dc2a3fd_0_444"/>
          <p:cNvSpPr txBox="1"/>
          <p:nvPr/>
        </p:nvSpPr>
        <p:spPr>
          <a:xfrm>
            <a:off x="264928" y="1841027"/>
            <a:ext cx="5269200" cy="296700"/>
          </a:xfrm>
          <a:prstGeom prst="rect">
            <a:avLst/>
          </a:prstGeom>
          <a:noFill/>
          <a:ln>
            <a:noFill/>
          </a:ln>
        </p:spPr>
        <p:txBody>
          <a:bodyPr spcFirstLastPara="1" wrap="square" lIns="0" tIns="0" rIns="0" bIns="0" anchor="t" anchorCtr="0">
            <a:spAutoFit/>
          </a:bodyPr>
          <a:lstStyle/>
          <a:p>
            <a:pPr marL="0" marR="0" lvl="0" indent="0" algn="l" rtl="0">
              <a:lnSpc>
                <a:spcPct val="110995"/>
              </a:lnSpc>
              <a:spcBef>
                <a:spcPts val="0"/>
              </a:spcBef>
              <a:spcAft>
                <a:spcPts val="0"/>
              </a:spcAft>
              <a:buNone/>
            </a:pPr>
            <a:r>
              <a:rPr lang="en" sz="1928">
                <a:solidFill>
                  <a:srgbClr val="FFFFFF"/>
                </a:solidFill>
                <a:latin typeface="Inter Black"/>
                <a:ea typeface="Inter Black"/>
                <a:cs typeface="Inter Black"/>
                <a:sym typeface="Inter Black"/>
              </a:rPr>
              <a:t>Koa High Performance Computing Cluster </a:t>
            </a:r>
            <a:endParaRPr/>
          </a:p>
        </p:txBody>
      </p:sp>
      <p:sp>
        <p:nvSpPr>
          <p:cNvPr id="581" name="Google Shape;581;g2788dc2a3fd_0_444"/>
          <p:cNvSpPr txBox="1"/>
          <p:nvPr/>
        </p:nvSpPr>
        <p:spPr>
          <a:xfrm>
            <a:off x="264928" y="3902727"/>
            <a:ext cx="5256000" cy="626100"/>
          </a:xfrm>
          <a:prstGeom prst="rect">
            <a:avLst/>
          </a:prstGeom>
          <a:noFill/>
          <a:ln>
            <a:noFill/>
          </a:ln>
        </p:spPr>
        <p:txBody>
          <a:bodyPr spcFirstLastPara="1" wrap="square" lIns="0" tIns="0" rIns="0" bIns="0" anchor="t" anchorCtr="0">
            <a:spAutoFit/>
          </a:bodyPr>
          <a:lstStyle/>
          <a:p>
            <a:pPr marL="0" marR="0" lvl="0" indent="0" algn="l" rtl="0">
              <a:lnSpc>
                <a:spcPct val="110995"/>
              </a:lnSpc>
              <a:spcBef>
                <a:spcPts val="0"/>
              </a:spcBef>
              <a:spcAft>
                <a:spcPts val="0"/>
              </a:spcAft>
              <a:buNone/>
            </a:pPr>
            <a:r>
              <a:rPr lang="en" sz="1928">
                <a:solidFill>
                  <a:srgbClr val="FFFFFF"/>
                </a:solidFill>
                <a:latin typeface="Inter Black"/>
                <a:ea typeface="Inter Black"/>
                <a:cs typeface="Inter Black"/>
                <a:sym typeface="Inter Black"/>
              </a:rPr>
              <a:t>KoaStore High Performance Research Storage</a:t>
            </a:r>
            <a:endParaRPr/>
          </a:p>
        </p:txBody>
      </p:sp>
      <p:sp>
        <p:nvSpPr>
          <p:cNvPr id="582" name="Google Shape;582;g2788dc2a3fd_0_444"/>
          <p:cNvSpPr txBox="1"/>
          <p:nvPr/>
        </p:nvSpPr>
        <p:spPr>
          <a:xfrm>
            <a:off x="6096000" y="1864177"/>
            <a:ext cx="5757900" cy="578700"/>
          </a:xfrm>
          <a:prstGeom prst="rect">
            <a:avLst/>
          </a:prstGeom>
          <a:noFill/>
          <a:ln>
            <a:noFill/>
          </a:ln>
        </p:spPr>
        <p:txBody>
          <a:bodyPr spcFirstLastPara="1" wrap="square" lIns="0" tIns="0" rIns="0" bIns="0" anchor="t" anchorCtr="0">
            <a:spAutoFit/>
          </a:bodyPr>
          <a:lstStyle/>
          <a:p>
            <a:pPr marL="0" marR="0" lvl="0" indent="0" algn="l" rtl="0">
              <a:lnSpc>
                <a:spcPct val="110995"/>
              </a:lnSpc>
              <a:spcBef>
                <a:spcPts val="0"/>
              </a:spcBef>
              <a:spcAft>
                <a:spcPts val="0"/>
              </a:spcAft>
              <a:buNone/>
            </a:pPr>
            <a:r>
              <a:rPr lang="en" sz="1928">
                <a:solidFill>
                  <a:srgbClr val="FFFFFF"/>
                </a:solidFill>
                <a:latin typeface="Inter Black"/>
                <a:ea typeface="Inter Black"/>
                <a:cs typeface="Inter Black"/>
                <a:sym typeface="Inter Black"/>
              </a:rPr>
              <a:t>Jetstream 2 -UH Regional Cloud</a:t>
            </a:r>
            <a:endParaRPr/>
          </a:p>
          <a:p>
            <a:pPr marL="0" marR="0" lvl="0" indent="0" algn="l" rtl="0">
              <a:lnSpc>
                <a:spcPct val="110987"/>
              </a:lnSpc>
              <a:spcBef>
                <a:spcPts val="0"/>
              </a:spcBef>
              <a:spcAft>
                <a:spcPts val="0"/>
              </a:spcAft>
              <a:buNone/>
            </a:pPr>
            <a:r>
              <a:rPr lang="en" sz="1620">
                <a:solidFill>
                  <a:srgbClr val="FFFFFF"/>
                </a:solidFill>
                <a:latin typeface="Inter"/>
                <a:ea typeface="Inter"/>
                <a:cs typeface="Inter"/>
                <a:sym typeface="Inter"/>
              </a:rPr>
              <a:t>OAC #2005506 </a:t>
            </a:r>
            <a:endParaRPr/>
          </a:p>
        </p:txBody>
      </p:sp>
      <p:sp>
        <p:nvSpPr>
          <p:cNvPr id="583" name="Google Shape;583;g2788dc2a3fd_0_444"/>
          <p:cNvSpPr txBox="1"/>
          <p:nvPr/>
        </p:nvSpPr>
        <p:spPr>
          <a:xfrm>
            <a:off x="99826" y="2420437"/>
            <a:ext cx="5421000" cy="1320900"/>
          </a:xfrm>
          <a:prstGeom prst="rect">
            <a:avLst/>
          </a:prstGeom>
          <a:noFill/>
          <a:ln>
            <a:noFill/>
          </a:ln>
        </p:spPr>
        <p:txBody>
          <a:bodyPr spcFirstLastPara="1" wrap="square" lIns="0" tIns="0" rIns="0" bIns="0" anchor="t" anchorCtr="0">
            <a:spAutoFit/>
          </a:bodyPr>
          <a:lstStyle/>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Supporting computational simulations, ML/AI and analysis</a:t>
            </a:r>
            <a:endParaRPr/>
          </a:p>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800 TB in Lustre scratch space</a:t>
            </a:r>
            <a:endParaRPr/>
          </a:p>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262 nodes - 7,180 Cores &amp; 144 GPUs </a:t>
            </a:r>
            <a:endParaRPr/>
          </a:p>
        </p:txBody>
      </p:sp>
      <p:sp>
        <p:nvSpPr>
          <p:cNvPr id="584" name="Google Shape;584;g2788dc2a3fd_0_444"/>
          <p:cNvSpPr txBox="1"/>
          <p:nvPr/>
        </p:nvSpPr>
        <p:spPr>
          <a:xfrm>
            <a:off x="264928" y="4618517"/>
            <a:ext cx="5256000" cy="2042100"/>
          </a:xfrm>
          <a:prstGeom prst="rect">
            <a:avLst/>
          </a:prstGeom>
          <a:noFill/>
          <a:ln>
            <a:noFill/>
          </a:ln>
        </p:spPr>
        <p:txBody>
          <a:bodyPr spcFirstLastPara="1" wrap="square" lIns="0" tIns="0" rIns="0" bIns="0" anchor="t" anchorCtr="0">
            <a:spAutoFit/>
          </a:bodyPr>
          <a:lstStyle/>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6 PB in high-speed Lustre parallel file store that is scalable.</a:t>
            </a:r>
            <a:endParaRPr/>
          </a:p>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Access on Koa HPC and also KoaCloud (Nextcloud - like Dropbox)</a:t>
            </a:r>
            <a:endParaRPr/>
          </a:p>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Change-HI has 0.5 PB of dedicated KoaStore storage between HPC and KoaCloud</a:t>
            </a:r>
            <a:endParaRPr sz="1552" b="0" i="0" u="none" strike="noStrike" cap="none">
              <a:solidFill>
                <a:srgbClr val="FFFFFF"/>
              </a:solidFill>
              <a:latin typeface="Inter"/>
              <a:ea typeface="Inter"/>
              <a:cs typeface="Inter"/>
              <a:sym typeface="Inter"/>
            </a:endParaRPr>
          </a:p>
        </p:txBody>
      </p:sp>
      <p:sp>
        <p:nvSpPr>
          <p:cNvPr id="585" name="Google Shape;585;g2788dc2a3fd_0_444"/>
          <p:cNvSpPr txBox="1"/>
          <p:nvPr/>
        </p:nvSpPr>
        <p:spPr>
          <a:xfrm>
            <a:off x="6096000" y="2420437"/>
            <a:ext cx="5993400" cy="960300"/>
          </a:xfrm>
          <a:prstGeom prst="rect">
            <a:avLst/>
          </a:prstGeom>
          <a:noFill/>
          <a:ln>
            <a:noFill/>
          </a:ln>
        </p:spPr>
        <p:txBody>
          <a:bodyPr spcFirstLastPara="1" wrap="square" lIns="0" tIns="0" rIns="0" bIns="0" anchor="t" anchorCtr="0">
            <a:spAutoFit/>
          </a:bodyPr>
          <a:lstStyle/>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Virtual Machine infrastructure with</a:t>
            </a:r>
            <a:endParaRPr/>
          </a:p>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 1,024 cores, 4TBs RAM, 8 A100 GPUs and 800TB storage</a:t>
            </a:r>
            <a:endParaRPr/>
          </a:p>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Supporting development and production infrastructure</a:t>
            </a:r>
            <a:endParaRPr/>
          </a:p>
        </p:txBody>
      </p:sp>
      <p:sp>
        <p:nvSpPr>
          <p:cNvPr id="586" name="Google Shape;586;g2788dc2a3fd_0_444"/>
          <p:cNvSpPr txBox="1"/>
          <p:nvPr/>
        </p:nvSpPr>
        <p:spPr>
          <a:xfrm>
            <a:off x="6187129" y="5790914"/>
            <a:ext cx="5666700" cy="555900"/>
          </a:xfrm>
          <a:prstGeom prst="rect">
            <a:avLst/>
          </a:prstGeom>
          <a:noFill/>
          <a:ln>
            <a:noFill/>
          </a:ln>
        </p:spPr>
        <p:txBody>
          <a:bodyPr spcFirstLastPara="1" wrap="square" lIns="0" tIns="0" rIns="0" bIns="0" anchor="t" anchorCtr="0">
            <a:spAutoFit/>
          </a:bodyPr>
          <a:lstStyle/>
          <a:p>
            <a:pPr marL="0" marR="0" lvl="0" indent="0" algn="ctr" rtl="0">
              <a:lnSpc>
                <a:spcPct val="151007"/>
              </a:lnSpc>
              <a:spcBef>
                <a:spcPts val="0"/>
              </a:spcBef>
              <a:spcAft>
                <a:spcPts val="0"/>
              </a:spcAft>
              <a:buNone/>
            </a:pPr>
            <a:r>
              <a:rPr lang="en" sz="1439">
                <a:solidFill>
                  <a:srgbClr val="FFFFFF"/>
                </a:solidFill>
                <a:latin typeface="Inter"/>
                <a:ea typeface="Inter"/>
                <a:cs typeface="Inter"/>
                <a:sym typeface="Inter"/>
              </a:rPr>
              <a:t>Change(HI) also leverages ACCESS for Jetstream 2, NCSA Delta and other national resource allocations.</a:t>
            </a:r>
            <a:endParaRPr/>
          </a:p>
        </p:txBody>
      </p:sp>
      <p:sp>
        <p:nvSpPr>
          <p:cNvPr id="587" name="Google Shape;587;g2788dc2a3fd_0_444"/>
          <p:cNvSpPr txBox="1"/>
          <p:nvPr/>
        </p:nvSpPr>
        <p:spPr>
          <a:xfrm>
            <a:off x="1475792" y="2100817"/>
            <a:ext cx="2001900" cy="249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620">
                <a:solidFill>
                  <a:srgbClr val="FFFFFF"/>
                </a:solidFill>
                <a:latin typeface="Inter"/>
                <a:ea typeface="Inter"/>
                <a:cs typeface="Inter"/>
                <a:sym typeface="Inter"/>
              </a:rPr>
              <a:t>OAC #2201428</a:t>
            </a:r>
            <a:endParaRPr/>
          </a:p>
        </p:txBody>
      </p:sp>
      <p:sp>
        <p:nvSpPr>
          <p:cNvPr id="588" name="Google Shape;588;g2788dc2a3fd_0_444"/>
          <p:cNvSpPr txBox="1"/>
          <p:nvPr/>
        </p:nvSpPr>
        <p:spPr>
          <a:xfrm>
            <a:off x="3069754" y="4158420"/>
            <a:ext cx="2001900" cy="249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1620">
                <a:solidFill>
                  <a:srgbClr val="FFFFFF"/>
                </a:solidFill>
                <a:latin typeface="Inter"/>
                <a:ea typeface="Inter"/>
                <a:cs typeface="Inter"/>
                <a:sym typeface="Inter"/>
              </a:rPr>
              <a:t>OAC #2232862</a:t>
            </a:r>
            <a:endParaRPr/>
          </a:p>
        </p:txBody>
      </p:sp>
      <p:sp>
        <p:nvSpPr>
          <p:cNvPr id="589" name="Google Shape;589;g2788dc2a3fd_0_444"/>
          <p:cNvSpPr/>
          <p:nvPr/>
        </p:nvSpPr>
        <p:spPr>
          <a:xfrm>
            <a:off x="6435556" y="1210543"/>
            <a:ext cx="2041995" cy="523179"/>
          </a:xfrm>
          <a:custGeom>
            <a:avLst/>
            <a:gdLst/>
            <a:ahLst/>
            <a:cxnLst/>
            <a:rect l="l" t="t" r="r" b="b"/>
            <a:pathLst>
              <a:path w="1633596" h="558058" extrusionOk="0">
                <a:moveTo>
                  <a:pt x="0" y="0"/>
                </a:moveTo>
                <a:lnTo>
                  <a:pt x="1633596" y="0"/>
                </a:lnTo>
                <a:lnTo>
                  <a:pt x="1633596" y="558058"/>
                </a:lnTo>
                <a:lnTo>
                  <a:pt x="0" y="558058"/>
                </a:lnTo>
                <a:lnTo>
                  <a:pt x="0" y="0"/>
                </a:lnTo>
                <a:close/>
              </a:path>
            </a:pathLst>
          </a:custGeom>
          <a:blipFill rotWithShape="1">
            <a:blip r:embed="rId6">
              <a:alphaModFix/>
            </a:blip>
            <a:stretch>
              <a:fillRect/>
            </a:stretch>
          </a:blip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g2788dc2a3fd_0_444"/>
          <p:cNvSpPr/>
          <p:nvPr/>
        </p:nvSpPr>
        <p:spPr>
          <a:xfrm>
            <a:off x="6096000" y="5358772"/>
            <a:ext cx="2127115" cy="244618"/>
          </a:xfrm>
          <a:custGeom>
            <a:avLst/>
            <a:gdLst/>
            <a:ahLst/>
            <a:cxnLst/>
            <a:rect l="l" t="t" r="r" b="b"/>
            <a:pathLst>
              <a:path w="1701692" h="260926" extrusionOk="0">
                <a:moveTo>
                  <a:pt x="0" y="0"/>
                </a:moveTo>
                <a:lnTo>
                  <a:pt x="1701692" y="0"/>
                </a:lnTo>
                <a:lnTo>
                  <a:pt x="1701692" y="260926"/>
                </a:lnTo>
                <a:lnTo>
                  <a:pt x="0" y="26092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g2788dc2a3fd_0_444"/>
          <p:cNvSpPr/>
          <p:nvPr/>
        </p:nvSpPr>
        <p:spPr>
          <a:xfrm>
            <a:off x="247244" y="148247"/>
            <a:ext cx="1334314" cy="767693"/>
          </a:xfrm>
          <a:custGeom>
            <a:avLst/>
            <a:gdLst/>
            <a:ahLst/>
            <a:cxnLst/>
            <a:rect l="l" t="t" r="r" b="b"/>
            <a:pathLst>
              <a:path w="1067451" h="818873" extrusionOk="0">
                <a:moveTo>
                  <a:pt x="0" y="0"/>
                </a:moveTo>
                <a:lnTo>
                  <a:pt x="1067450" y="0"/>
                </a:lnTo>
                <a:lnTo>
                  <a:pt x="1067450" y="818873"/>
                </a:lnTo>
                <a:lnTo>
                  <a:pt x="0" y="818873"/>
                </a:lnTo>
                <a:lnTo>
                  <a:pt x="0" y="0"/>
                </a:lnTo>
                <a:close/>
              </a:path>
            </a:pathLst>
          </a:custGeom>
          <a:blipFill rotWithShape="1">
            <a:blip r:embed="rId8">
              <a:alphaModFix/>
            </a:blip>
            <a:stretch>
              <a:fillRect t="-16608" b="-1373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2" name="Google Shape;592;g2788dc2a3fd_0_444"/>
          <p:cNvSpPr txBox="1"/>
          <p:nvPr/>
        </p:nvSpPr>
        <p:spPr>
          <a:xfrm>
            <a:off x="6096000" y="3912402"/>
            <a:ext cx="5757900" cy="578700"/>
          </a:xfrm>
          <a:prstGeom prst="rect">
            <a:avLst/>
          </a:prstGeom>
          <a:noFill/>
          <a:ln>
            <a:noFill/>
          </a:ln>
        </p:spPr>
        <p:txBody>
          <a:bodyPr spcFirstLastPara="1" wrap="square" lIns="0" tIns="0" rIns="0" bIns="0" anchor="t" anchorCtr="0">
            <a:spAutoFit/>
          </a:bodyPr>
          <a:lstStyle/>
          <a:p>
            <a:pPr marL="0" marR="0" lvl="0" indent="0" algn="l" rtl="0">
              <a:lnSpc>
                <a:spcPct val="110995"/>
              </a:lnSpc>
              <a:spcBef>
                <a:spcPts val="0"/>
              </a:spcBef>
              <a:spcAft>
                <a:spcPts val="0"/>
              </a:spcAft>
              <a:buNone/>
            </a:pPr>
            <a:r>
              <a:rPr lang="en" sz="1928">
                <a:solidFill>
                  <a:srgbClr val="FFFFFF"/>
                </a:solidFill>
                <a:latin typeface="Inter Black"/>
                <a:ea typeface="Inter Black"/>
                <a:cs typeface="Inter Black"/>
                <a:sym typeface="Inter Black"/>
              </a:rPr>
              <a:t>Tapis Framework - API Middleware</a:t>
            </a:r>
            <a:endParaRPr/>
          </a:p>
          <a:p>
            <a:pPr marL="0" marR="0" lvl="0" indent="0" algn="l" rtl="0">
              <a:lnSpc>
                <a:spcPct val="110987"/>
              </a:lnSpc>
              <a:spcBef>
                <a:spcPts val="0"/>
              </a:spcBef>
              <a:spcAft>
                <a:spcPts val="0"/>
              </a:spcAft>
              <a:buNone/>
            </a:pPr>
            <a:r>
              <a:rPr lang="en" sz="1620">
                <a:solidFill>
                  <a:srgbClr val="FFFFFF"/>
                </a:solidFill>
                <a:latin typeface="Inter"/>
                <a:ea typeface="Inter"/>
                <a:cs typeface="Inter"/>
                <a:sym typeface="Inter"/>
              </a:rPr>
              <a:t>OAC #1931439 and #1931575</a:t>
            </a:r>
            <a:endParaRPr/>
          </a:p>
        </p:txBody>
      </p:sp>
      <p:sp>
        <p:nvSpPr>
          <p:cNvPr id="593" name="Google Shape;593;g2788dc2a3fd_0_444"/>
          <p:cNvSpPr txBox="1"/>
          <p:nvPr/>
        </p:nvSpPr>
        <p:spPr>
          <a:xfrm>
            <a:off x="6023974" y="4479597"/>
            <a:ext cx="5993400" cy="599400"/>
          </a:xfrm>
          <a:prstGeom prst="rect">
            <a:avLst/>
          </a:prstGeom>
          <a:noFill/>
          <a:ln>
            <a:noFill/>
          </a:ln>
        </p:spPr>
        <p:txBody>
          <a:bodyPr spcFirstLastPara="1" wrap="square" lIns="0" tIns="0" rIns="0" bIns="0" anchor="t" anchorCtr="0">
            <a:spAutoFit/>
          </a:bodyPr>
          <a:lstStyle/>
          <a:p>
            <a:pPr marL="335125" marR="0" lvl="1" indent="-167562" algn="l" rtl="0">
              <a:lnSpc>
                <a:spcPct val="150966"/>
              </a:lnSpc>
              <a:spcBef>
                <a:spcPts val="0"/>
              </a:spcBef>
              <a:spcAft>
                <a:spcPts val="0"/>
              </a:spcAft>
              <a:buClr>
                <a:srgbClr val="FFFFFF"/>
              </a:buClr>
              <a:buSzPts val="1552"/>
              <a:buFont typeface="Arial"/>
              <a:buChar char="•"/>
            </a:pPr>
            <a:r>
              <a:rPr lang="en" sz="1552" b="0" i="0" u="none" strike="noStrike" cap="none">
                <a:solidFill>
                  <a:srgbClr val="FFFFFF"/>
                </a:solidFill>
                <a:latin typeface="Inter"/>
                <a:ea typeface="Inter"/>
                <a:cs typeface="Inter"/>
                <a:sym typeface="Inter"/>
              </a:rPr>
              <a:t>Connects Compute, Storage, Visualization, Interactive Web and Data Dissemination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788dc2a3fd_0_853"/>
          <p:cNvSpPr txBox="1">
            <a:spLocks noGrp="1"/>
          </p:cNvSpPr>
          <p:nvPr>
            <p:ph type="title"/>
          </p:nvPr>
        </p:nvSpPr>
        <p:spPr>
          <a:xfrm>
            <a:off x="0" y="0"/>
            <a:ext cx="12192000" cy="514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solidFill>
                  <a:schemeClr val="lt1"/>
                </a:solidFill>
              </a:rPr>
              <a:t>Hawaiʻi Climate Data Portal</a:t>
            </a:r>
            <a:endParaRPr b="1"/>
          </a:p>
        </p:txBody>
      </p:sp>
      <p:sp>
        <p:nvSpPr>
          <p:cNvPr id="599" name="Google Shape;599;g2788dc2a3fd_0_853"/>
          <p:cNvSpPr txBox="1"/>
          <p:nvPr/>
        </p:nvSpPr>
        <p:spPr>
          <a:xfrm>
            <a:off x="748800" y="582133"/>
            <a:ext cx="10491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Giambelluca, Longman, Lucas, Kodama, Cleveland, McLean, Geis, Wong</a:t>
            </a:r>
            <a:endParaRPr sz="1800">
              <a:solidFill>
                <a:schemeClr val="dk1"/>
              </a:solidFill>
            </a:endParaRPr>
          </a:p>
        </p:txBody>
      </p:sp>
      <p:sp>
        <p:nvSpPr>
          <p:cNvPr id="600" name="Google Shape;600;g2788dc2a3fd_0_853"/>
          <p:cNvSpPr txBox="1"/>
          <p:nvPr/>
        </p:nvSpPr>
        <p:spPr>
          <a:xfrm>
            <a:off x="154000" y="968950"/>
            <a:ext cx="11883900" cy="4617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800" b="1">
                <a:solidFill>
                  <a:schemeClr val="dk1"/>
                </a:solidFill>
                <a:latin typeface="Calibri"/>
                <a:ea typeface="Calibri"/>
                <a:cs typeface="Calibri"/>
                <a:sym typeface="Calibri"/>
              </a:rPr>
              <a:t>Goal:</a:t>
            </a:r>
            <a:r>
              <a:rPr lang="en" sz="1600" b="1">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Create a 1-stop shop for all climate data for Hawaiʻi to serve researchers, educators, businesses, government &amp; the general public.</a:t>
            </a:r>
            <a:endParaRPr sz="1100"/>
          </a:p>
        </p:txBody>
      </p:sp>
      <p:sp>
        <p:nvSpPr>
          <p:cNvPr id="601" name="Google Shape;601;g2788dc2a3fd_0_853"/>
          <p:cNvSpPr txBox="1"/>
          <p:nvPr/>
        </p:nvSpPr>
        <p:spPr>
          <a:xfrm>
            <a:off x="6568404" y="6436753"/>
            <a:ext cx="5173500" cy="33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50" b="1">
                <a:solidFill>
                  <a:schemeClr val="dk1"/>
                </a:solidFill>
                <a:highlight>
                  <a:schemeClr val="lt1"/>
                </a:highlight>
              </a:rPr>
              <a:t>NSF #OIA-2149133</a:t>
            </a:r>
            <a:endParaRPr>
              <a:solidFill>
                <a:schemeClr val="dk1"/>
              </a:solidFill>
              <a:highlight>
                <a:schemeClr val="lt1"/>
              </a:highlight>
            </a:endParaRPr>
          </a:p>
        </p:txBody>
      </p:sp>
      <p:pic>
        <p:nvPicPr>
          <p:cNvPr id="602" name="Google Shape;602;g2788dc2a3fd_0_853"/>
          <p:cNvPicPr preferRelativeResize="0"/>
          <p:nvPr/>
        </p:nvPicPr>
        <p:blipFill>
          <a:blip r:embed="rId3">
            <a:alphaModFix/>
          </a:blip>
          <a:stretch>
            <a:fillRect/>
          </a:stretch>
        </p:blipFill>
        <p:spPr>
          <a:xfrm>
            <a:off x="640025" y="1419500"/>
            <a:ext cx="5771967" cy="2564825"/>
          </a:xfrm>
          <a:prstGeom prst="rect">
            <a:avLst/>
          </a:prstGeom>
          <a:noFill/>
          <a:ln>
            <a:noFill/>
          </a:ln>
        </p:spPr>
      </p:pic>
      <p:pic>
        <p:nvPicPr>
          <p:cNvPr id="603" name="Google Shape;603;g2788dc2a3fd_0_853"/>
          <p:cNvPicPr preferRelativeResize="0"/>
          <p:nvPr/>
        </p:nvPicPr>
        <p:blipFill>
          <a:blip r:embed="rId4">
            <a:alphaModFix/>
          </a:blip>
          <a:stretch>
            <a:fillRect/>
          </a:stretch>
        </p:blipFill>
        <p:spPr>
          <a:xfrm>
            <a:off x="582771" y="4060525"/>
            <a:ext cx="5823550" cy="2594049"/>
          </a:xfrm>
          <a:prstGeom prst="rect">
            <a:avLst/>
          </a:prstGeom>
          <a:noFill/>
          <a:ln>
            <a:noFill/>
          </a:ln>
        </p:spPr>
      </p:pic>
      <p:pic>
        <p:nvPicPr>
          <p:cNvPr id="604" name="Google Shape;604;g2788dc2a3fd_0_853"/>
          <p:cNvPicPr preferRelativeResize="0"/>
          <p:nvPr/>
        </p:nvPicPr>
        <p:blipFill>
          <a:blip r:embed="rId5">
            <a:alphaModFix/>
          </a:blip>
          <a:stretch>
            <a:fillRect/>
          </a:stretch>
        </p:blipFill>
        <p:spPr>
          <a:xfrm>
            <a:off x="6846601" y="1417550"/>
            <a:ext cx="2981900" cy="2242350"/>
          </a:xfrm>
          <a:prstGeom prst="rect">
            <a:avLst/>
          </a:prstGeom>
          <a:noFill/>
          <a:ln>
            <a:noFill/>
          </a:ln>
        </p:spPr>
      </p:pic>
      <p:pic>
        <p:nvPicPr>
          <p:cNvPr id="605" name="Google Shape;605;g2788dc2a3fd_0_853"/>
          <p:cNvPicPr preferRelativeResize="0"/>
          <p:nvPr/>
        </p:nvPicPr>
        <p:blipFill>
          <a:blip r:embed="rId6">
            <a:alphaModFix/>
          </a:blip>
          <a:stretch>
            <a:fillRect/>
          </a:stretch>
        </p:blipFill>
        <p:spPr>
          <a:xfrm>
            <a:off x="9880600" y="1548026"/>
            <a:ext cx="2157300" cy="3595474"/>
          </a:xfrm>
          <a:prstGeom prst="rect">
            <a:avLst/>
          </a:prstGeom>
          <a:noFill/>
          <a:ln>
            <a:noFill/>
          </a:ln>
        </p:spPr>
      </p:pic>
      <p:pic>
        <p:nvPicPr>
          <p:cNvPr id="606" name="Google Shape;606;g2788dc2a3fd_0_853"/>
          <p:cNvPicPr preferRelativeResize="0"/>
          <p:nvPr/>
        </p:nvPicPr>
        <p:blipFill>
          <a:blip r:embed="rId7">
            <a:alphaModFix/>
          </a:blip>
          <a:stretch>
            <a:fillRect/>
          </a:stretch>
        </p:blipFill>
        <p:spPr>
          <a:xfrm>
            <a:off x="6760200" y="3759425"/>
            <a:ext cx="3120400" cy="2178789"/>
          </a:xfrm>
          <a:prstGeom prst="rect">
            <a:avLst/>
          </a:prstGeom>
          <a:noFill/>
          <a:ln>
            <a:noFill/>
          </a:ln>
        </p:spPr>
      </p:pic>
      <p:sp>
        <p:nvSpPr>
          <p:cNvPr id="607" name="Google Shape;607;g2788dc2a3fd_0_853"/>
          <p:cNvSpPr txBox="1"/>
          <p:nvPr/>
        </p:nvSpPr>
        <p:spPr>
          <a:xfrm>
            <a:off x="9961725" y="5204725"/>
            <a:ext cx="2076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56/100 New </a:t>
            </a:r>
            <a:endParaRPr sz="1800">
              <a:solidFill>
                <a:schemeClr val="dk2"/>
              </a:solidFill>
            </a:endParaRPr>
          </a:p>
          <a:p>
            <a:pPr marL="0" lvl="0" indent="0" algn="l" rtl="0">
              <a:spcBef>
                <a:spcPts val="0"/>
              </a:spcBef>
              <a:spcAft>
                <a:spcPts val="0"/>
              </a:spcAft>
              <a:buNone/>
            </a:pPr>
            <a:r>
              <a:rPr lang="en" sz="1800">
                <a:solidFill>
                  <a:schemeClr val="dk2"/>
                </a:solidFill>
              </a:rPr>
              <a:t>Climate Stations</a:t>
            </a:r>
            <a:endParaRPr sz="1800">
              <a:solidFill>
                <a:schemeClr val="dk2"/>
              </a:solidFill>
            </a:endParaRPr>
          </a:p>
        </p:txBody>
      </p:sp>
      <p:pic>
        <p:nvPicPr>
          <p:cNvPr id="608" name="Google Shape;608;g2788dc2a3fd_0_853"/>
          <p:cNvPicPr preferRelativeResize="0"/>
          <p:nvPr/>
        </p:nvPicPr>
        <p:blipFill>
          <a:blip r:embed="rId8">
            <a:alphaModFix/>
          </a:blip>
          <a:stretch>
            <a:fillRect/>
          </a:stretch>
        </p:blipFill>
        <p:spPr>
          <a:xfrm>
            <a:off x="6849299" y="4739202"/>
            <a:ext cx="1248276" cy="634022"/>
          </a:xfrm>
          <a:prstGeom prst="rect">
            <a:avLst/>
          </a:prstGeom>
          <a:noFill/>
          <a:ln>
            <a:noFill/>
          </a:ln>
        </p:spPr>
      </p:pic>
      <p:pic>
        <p:nvPicPr>
          <p:cNvPr id="609" name="Google Shape;609;g2788dc2a3fd_0_853"/>
          <p:cNvPicPr preferRelativeResize="0"/>
          <p:nvPr/>
        </p:nvPicPr>
        <p:blipFill>
          <a:blip r:embed="rId9">
            <a:alphaModFix/>
          </a:blip>
          <a:stretch>
            <a:fillRect/>
          </a:stretch>
        </p:blipFill>
        <p:spPr>
          <a:xfrm>
            <a:off x="7966608" y="6216015"/>
            <a:ext cx="543820" cy="461700"/>
          </a:xfrm>
          <a:prstGeom prst="rect">
            <a:avLst/>
          </a:prstGeom>
          <a:noFill/>
          <a:ln>
            <a:noFill/>
          </a:ln>
        </p:spPr>
      </p:pic>
      <p:grpSp>
        <p:nvGrpSpPr>
          <p:cNvPr id="610" name="Google Shape;610;g2788dc2a3fd_0_853"/>
          <p:cNvGrpSpPr/>
          <p:nvPr/>
        </p:nvGrpSpPr>
        <p:grpSpPr>
          <a:xfrm>
            <a:off x="1446604" y="103464"/>
            <a:ext cx="399779" cy="307871"/>
            <a:chOff x="2802863" y="2322438"/>
            <a:chExt cx="1296300" cy="1296300"/>
          </a:xfrm>
        </p:grpSpPr>
        <p:sp>
          <p:nvSpPr>
            <p:cNvPr id="611" name="Google Shape;611;g2788dc2a3fd_0_853"/>
            <p:cNvSpPr/>
            <p:nvPr/>
          </p:nvSpPr>
          <p:spPr>
            <a:xfrm>
              <a:off x="2802863" y="2322438"/>
              <a:ext cx="1296300" cy="1296300"/>
            </a:xfrm>
            <a:prstGeom prst="rect">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12" name="Google Shape;612;g2788dc2a3fd_0_853"/>
            <p:cNvPicPr preferRelativeResize="0"/>
            <p:nvPr/>
          </p:nvPicPr>
          <p:blipFill rotWithShape="1">
            <a:blip r:embed="rId10">
              <a:alphaModFix/>
            </a:blip>
            <a:srcRect t="16378" b="16686"/>
            <a:stretch/>
          </p:blipFill>
          <p:spPr>
            <a:xfrm>
              <a:off x="2897100" y="2625075"/>
              <a:ext cx="1107825" cy="691025"/>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788dc2a3fd_0_871"/>
          <p:cNvSpPr/>
          <p:nvPr/>
        </p:nvSpPr>
        <p:spPr>
          <a:xfrm>
            <a:off x="176000" y="1189575"/>
            <a:ext cx="3420900" cy="2006400"/>
          </a:xfrm>
          <a:prstGeom prst="rect">
            <a:avLst/>
          </a:prstGeom>
          <a:gradFill>
            <a:gsLst>
              <a:gs pos="0">
                <a:srgbClr val="DFE9FB"/>
              </a:gs>
              <a:gs pos="100000">
                <a:srgbClr val="6E9BE7"/>
              </a:gs>
            </a:gsLst>
            <a:lin ang="5400012" scaled="0"/>
          </a:gradFill>
          <a:ln w="9525" cap="flat" cmpd="sng">
            <a:solidFill>
              <a:srgbClr val="C9DAF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lnSpc>
                <a:spcPct val="115000"/>
              </a:lnSpc>
              <a:spcBef>
                <a:spcPts val="0"/>
              </a:spcBef>
              <a:spcAft>
                <a:spcPts val="0"/>
              </a:spcAft>
              <a:buNone/>
            </a:pPr>
            <a:r>
              <a:rPr lang="en" sz="2000" b="1">
                <a:solidFill>
                  <a:schemeClr val="dk1"/>
                </a:solidFill>
              </a:rPr>
              <a:t>104 Years </a:t>
            </a:r>
            <a:endParaRPr sz="2000" b="1">
              <a:solidFill>
                <a:schemeClr val="dk1"/>
              </a:solidFill>
            </a:endParaRPr>
          </a:p>
          <a:p>
            <a:pPr marL="0" lvl="0" indent="0" algn="ctr" rtl="0">
              <a:lnSpc>
                <a:spcPct val="115000"/>
              </a:lnSpc>
              <a:spcBef>
                <a:spcPts val="0"/>
              </a:spcBef>
              <a:spcAft>
                <a:spcPts val="0"/>
              </a:spcAft>
              <a:buNone/>
            </a:pPr>
            <a:r>
              <a:rPr lang="en" sz="2000">
                <a:solidFill>
                  <a:schemeClr val="dk1"/>
                </a:solidFill>
              </a:rPr>
              <a:t>Monthly </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Rainfall </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 &gt; </a:t>
            </a:r>
            <a:r>
              <a:rPr lang="en" sz="2000" b="1">
                <a:solidFill>
                  <a:schemeClr val="dk1"/>
                </a:solidFill>
              </a:rPr>
              <a:t>1,226</a:t>
            </a:r>
            <a:r>
              <a:rPr lang="en" sz="2000">
                <a:solidFill>
                  <a:schemeClr val="dk1"/>
                </a:solidFill>
              </a:rPr>
              <a:t> Maps</a:t>
            </a:r>
            <a:endParaRPr sz="2000"/>
          </a:p>
        </p:txBody>
      </p:sp>
      <p:sp>
        <p:nvSpPr>
          <p:cNvPr id="618" name="Google Shape;618;g2788dc2a3fd_0_871"/>
          <p:cNvSpPr/>
          <p:nvPr/>
        </p:nvSpPr>
        <p:spPr>
          <a:xfrm>
            <a:off x="262876" y="3496800"/>
            <a:ext cx="3333600" cy="2254800"/>
          </a:xfrm>
          <a:prstGeom prst="rect">
            <a:avLst/>
          </a:prstGeom>
          <a:gradFill>
            <a:gsLst>
              <a:gs pos="0">
                <a:srgbClr val="D4E5F5"/>
              </a:gs>
              <a:gs pos="100000">
                <a:srgbClr val="70A4D5"/>
              </a:gs>
            </a:gsLst>
            <a:lin ang="5400012" scaled="0"/>
          </a:gradFill>
          <a:ln w="9525" cap="flat" cmpd="sng">
            <a:solidFill>
              <a:srgbClr val="CFE2F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lnSpc>
                <a:spcPct val="115000"/>
              </a:lnSpc>
              <a:spcBef>
                <a:spcPts val="0"/>
              </a:spcBef>
              <a:spcAft>
                <a:spcPts val="0"/>
              </a:spcAft>
              <a:buNone/>
            </a:pPr>
            <a:r>
              <a:rPr lang="en" sz="2000" b="1">
                <a:solidFill>
                  <a:schemeClr val="dk1"/>
                </a:solidFill>
              </a:rPr>
              <a:t>34 Years </a:t>
            </a:r>
            <a:endParaRPr sz="2000" b="1">
              <a:solidFill>
                <a:schemeClr val="dk1"/>
              </a:solidFill>
            </a:endParaRPr>
          </a:p>
          <a:p>
            <a:pPr marL="0" lvl="0" indent="0" algn="ctr" rtl="0">
              <a:lnSpc>
                <a:spcPct val="115000"/>
              </a:lnSpc>
              <a:spcBef>
                <a:spcPts val="0"/>
              </a:spcBef>
              <a:spcAft>
                <a:spcPts val="0"/>
              </a:spcAft>
              <a:buNone/>
            </a:pPr>
            <a:r>
              <a:rPr lang="en" sz="2000">
                <a:solidFill>
                  <a:schemeClr val="dk1"/>
                </a:solidFill>
              </a:rPr>
              <a:t>Monthly/Daily  </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Rainfall &amp; Temperature Station Data</a:t>
            </a:r>
            <a:endParaRPr sz="2000">
              <a:solidFill>
                <a:schemeClr val="dk1"/>
              </a:solidFill>
            </a:endParaRPr>
          </a:p>
        </p:txBody>
      </p:sp>
      <p:sp>
        <p:nvSpPr>
          <p:cNvPr id="619" name="Google Shape;619;g2788dc2a3fd_0_871"/>
          <p:cNvSpPr/>
          <p:nvPr/>
        </p:nvSpPr>
        <p:spPr>
          <a:xfrm>
            <a:off x="3972948" y="1189575"/>
            <a:ext cx="3420900" cy="2006400"/>
          </a:xfrm>
          <a:prstGeom prst="rect">
            <a:avLst/>
          </a:prstGeom>
          <a:gradFill>
            <a:gsLst>
              <a:gs pos="0">
                <a:srgbClr val="FFF6DB"/>
              </a:gs>
              <a:gs pos="100000">
                <a:srgbClr val="FAD25C"/>
              </a:gs>
            </a:gsLst>
            <a:lin ang="5400012" scaled="0"/>
          </a:gradFill>
          <a:ln w="9525" cap="flat" cmpd="sng">
            <a:solidFill>
              <a:srgbClr val="FFF2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lnSpc>
                <a:spcPct val="115000"/>
              </a:lnSpc>
              <a:spcBef>
                <a:spcPts val="0"/>
              </a:spcBef>
              <a:spcAft>
                <a:spcPts val="0"/>
              </a:spcAft>
              <a:buNone/>
            </a:pPr>
            <a:r>
              <a:rPr lang="en" sz="2000" b="1">
                <a:solidFill>
                  <a:schemeClr val="dk1"/>
                </a:solidFill>
              </a:rPr>
              <a:t>34 Years</a:t>
            </a:r>
            <a:r>
              <a:rPr lang="en" sz="2000">
                <a:solidFill>
                  <a:schemeClr val="dk1"/>
                </a:solidFill>
              </a:rPr>
              <a:t> </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Monthly/Daily Temperature (Max, Mean, Min) </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&gt; </a:t>
            </a:r>
            <a:r>
              <a:rPr lang="en" sz="2000" b="1">
                <a:solidFill>
                  <a:schemeClr val="dk1"/>
                </a:solidFill>
              </a:rPr>
              <a:t>35,000</a:t>
            </a:r>
            <a:r>
              <a:rPr lang="en" sz="2000">
                <a:solidFill>
                  <a:schemeClr val="dk1"/>
                </a:solidFill>
              </a:rPr>
              <a:t> Maps</a:t>
            </a:r>
            <a:endParaRPr sz="2000" b="1">
              <a:solidFill>
                <a:schemeClr val="dk1"/>
              </a:solidFill>
            </a:endParaRPr>
          </a:p>
        </p:txBody>
      </p:sp>
      <p:sp>
        <p:nvSpPr>
          <p:cNvPr id="620" name="Google Shape;620;g2788dc2a3fd_0_871"/>
          <p:cNvSpPr/>
          <p:nvPr/>
        </p:nvSpPr>
        <p:spPr>
          <a:xfrm>
            <a:off x="3951667" y="3496804"/>
            <a:ext cx="3420900" cy="2254800"/>
          </a:xfrm>
          <a:prstGeom prst="rect">
            <a:avLst/>
          </a:prstGeom>
          <a:gradFill>
            <a:gsLst>
              <a:gs pos="0">
                <a:srgbClr val="DCECD5"/>
              </a:gs>
              <a:gs pos="100000">
                <a:srgbClr val="93BC81"/>
              </a:gs>
            </a:gsLst>
            <a:lin ang="5400012" scaled="0"/>
          </a:gradFill>
          <a:ln w="9525" cap="flat" cmpd="sng">
            <a:solidFill>
              <a:srgbClr val="D9EAD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lnSpc>
                <a:spcPct val="115000"/>
              </a:lnSpc>
              <a:spcBef>
                <a:spcPts val="0"/>
              </a:spcBef>
              <a:spcAft>
                <a:spcPts val="0"/>
              </a:spcAft>
              <a:buNone/>
            </a:pPr>
            <a:r>
              <a:rPr lang="en" sz="2000" b="1"/>
              <a:t>21 Years</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Bi-Weekly NDVI (Vegetation)</a:t>
            </a:r>
            <a:endParaRPr sz="2000">
              <a:solidFill>
                <a:schemeClr val="dk1"/>
              </a:solidFill>
            </a:endParaRPr>
          </a:p>
          <a:p>
            <a:pPr marL="0" lvl="0" indent="0" algn="ctr" rtl="0">
              <a:lnSpc>
                <a:spcPct val="115000"/>
              </a:lnSpc>
              <a:spcBef>
                <a:spcPts val="0"/>
              </a:spcBef>
              <a:spcAft>
                <a:spcPts val="0"/>
              </a:spcAft>
              <a:buNone/>
            </a:pPr>
            <a:r>
              <a:rPr lang="en" sz="2000">
                <a:solidFill>
                  <a:schemeClr val="dk1"/>
                </a:solidFill>
              </a:rPr>
              <a:t> &gt; </a:t>
            </a:r>
            <a:r>
              <a:rPr lang="en" sz="2000" b="1">
                <a:solidFill>
                  <a:schemeClr val="dk1"/>
                </a:solidFill>
              </a:rPr>
              <a:t>540 </a:t>
            </a:r>
            <a:r>
              <a:rPr lang="en" sz="2000">
                <a:solidFill>
                  <a:schemeClr val="dk1"/>
                </a:solidFill>
              </a:rPr>
              <a:t>maps</a:t>
            </a:r>
            <a:endParaRPr sz="2000">
              <a:solidFill>
                <a:schemeClr val="dk1"/>
              </a:solidFill>
            </a:endParaRPr>
          </a:p>
        </p:txBody>
      </p:sp>
      <p:sp>
        <p:nvSpPr>
          <p:cNvPr id="621" name="Google Shape;621;g2788dc2a3fd_0_871"/>
          <p:cNvSpPr/>
          <p:nvPr/>
        </p:nvSpPr>
        <p:spPr>
          <a:xfrm>
            <a:off x="7727667" y="3496800"/>
            <a:ext cx="4230300" cy="2254800"/>
          </a:xfrm>
          <a:prstGeom prst="rect">
            <a:avLst/>
          </a:prstGeom>
          <a:gradFill>
            <a:gsLst>
              <a:gs pos="0">
                <a:srgbClr val="F2F2F2"/>
              </a:gs>
              <a:gs pos="100000">
                <a:srgbClr val="A6A6A6"/>
              </a:gs>
            </a:gsLst>
            <a:lin ang="5400012" scaled="0"/>
          </a:gra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91425" rIns="0" bIns="91425" anchor="ctr" anchorCtr="0">
            <a:noAutofit/>
          </a:bodyPr>
          <a:lstStyle/>
          <a:p>
            <a:pPr marL="0" lvl="0" indent="0" algn="ctr" rtl="0">
              <a:lnSpc>
                <a:spcPct val="115000"/>
              </a:lnSpc>
              <a:spcBef>
                <a:spcPts val="0"/>
              </a:spcBef>
              <a:spcAft>
                <a:spcPts val="0"/>
              </a:spcAft>
              <a:buNone/>
            </a:pPr>
            <a:r>
              <a:rPr lang="en" sz="1900">
                <a:solidFill>
                  <a:schemeClr val="dk1"/>
                </a:solidFill>
              </a:rPr>
              <a:t>Future Climate Projections of Rainfall and Temperature (2-Methods) for </a:t>
            </a:r>
            <a:endParaRPr sz="1900">
              <a:solidFill>
                <a:schemeClr val="dk1"/>
              </a:solidFill>
            </a:endParaRPr>
          </a:p>
          <a:p>
            <a:pPr marL="0" lvl="0" indent="0" algn="ctr" rtl="0">
              <a:lnSpc>
                <a:spcPct val="115000"/>
              </a:lnSpc>
              <a:spcBef>
                <a:spcPts val="0"/>
              </a:spcBef>
              <a:spcAft>
                <a:spcPts val="0"/>
              </a:spcAft>
              <a:buNone/>
            </a:pPr>
            <a:r>
              <a:rPr lang="en" sz="1900">
                <a:solidFill>
                  <a:schemeClr val="dk1"/>
                </a:solidFill>
              </a:rPr>
              <a:t>RCP 4.5 &amp; 8.5</a:t>
            </a:r>
            <a:endParaRPr sz="1900" b="1">
              <a:solidFill>
                <a:schemeClr val="dk1"/>
              </a:solidFill>
            </a:endParaRPr>
          </a:p>
        </p:txBody>
      </p:sp>
      <p:pic>
        <p:nvPicPr>
          <p:cNvPr id="622" name="Google Shape;622;g2788dc2a3fd_0_871"/>
          <p:cNvPicPr preferRelativeResize="0"/>
          <p:nvPr/>
        </p:nvPicPr>
        <p:blipFill>
          <a:blip r:embed="rId3">
            <a:alphaModFix/>
          </a:blip>
          <a:stretch>
            <a:fillRect/>
          </a:stretch>
        </p:blipFill>
        <p:spPr>
          <a:xfrm>
            <a:off x="7692600" y="1189575"/>
            <a:ext cx="4230397" cy="200639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23" name="Google Shape;623;g2788dc2a3fd_0_871"/>
          <p:cNvSpPr txBox="1">
            <a:spLocks noGrp="1"/>
          </p:cNvSpPr>
          <p:nvPr>
            <p:ph type="title"/>
          </p:nvPr>
        </p:nvSpPr>
        <p:spPr>
          <a:xfrm>
            <a:off x="838200" y="536525"/>
            <a:ext cx="10515600" cy="5148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HCDP Datasets</a:t>
            </a:r>
            <a:endParaRPr/>
          </a:p>
        </p:txBody>
      </p:sp>
      <p:sp>
        <p:nvSpPr>
          <p:cNvPr id="624" name="Google Shape;624;g2788dc2a3fd_0_871"/>
          <p:cNvSpPr txBox="1">
            <a:spLocks noGrp="1"/>
          </p:cNvSpPr>
          <p:nvPr>
            <p:ph type="title"/>
          </p:nvPr>
        </p:nvSpPr>
        <p:spPr>
          <a:xfrm>
            <a:off x="0" y="0"/>
            <a:ext cx="12192000" cy="514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solidFill>
                  <a:schemeClr val="lt1"/>
                </a:solidFill>
              </a:rPr>
              <a:t>Hawaiʻi Climate Data Portal</a:t>
            </a:r>
            <a:endParaRPr b="1"/>
          </a:p>
        </p:txBody>
      </p:sp>
      <p:pic>
        <p:nvPicPr>
          <p:cNvPr id="625" name="Google Shape;625;g2788dc2a3fd_0_871"/>
          <p:cNvPicPr preferRelativeResize="0"/>
          <p:nvPr/>
        </p:nvPicPr>
        <p:blipFill>
          <a:blip r:embed="rId4">
            <a:alphaModFix/>
          </a:blip>
          <a:stretch>
            <a:fillRect/>
          </a:stretch>
        </p:blipFill>
        <p:spPr>
          <a:xfrm>
            <a:off x="7790775" y="356282"/>
            <a:ext cx="3337425" cy="91473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788dc2a3fd_0_883"/>
          <p:cNvSpPr/>
          <p:nvPr/>
        </p:nvSpPr>
        <p:spPr>
          <a:xfrm>
            <a:off x="293300" y="1284821"/>
            <a:ext cx="3504300" cy="2174100"/>
          </a:xfrm>
          <a:prstGeom prst="roundRect">
            <a:avLst>
              <a:gd name="adj" fmla="val 16667"/>
            </a:avLst>
          </a:prstGeom>
          <a:solidFill>
            <a:srgbClr val="F3F3F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700"/>
              <a:t>&gt; </a:t>
            </a:r>
            <a:r>
              <a:rPr lang="en" sz="3700" b="1"/>
              <a:t>45K</a:t>
            </a:r>
            <a:endParaRPr sz="3700" b="1"/>
          </a:p>
          <a:p>
            <a:pPr marL="0" lvl="0" indent="0" algn="ctr" rtl="0">
              <a:spcBef>
                <a:spcPts val="0"/>
              </a:spcBef>
              <a:spcAft>
                <a:spcPts val="0"/>
              </a:spcAft>
              <a:buNone/>
            </a:pPr>
            <a:r>
              <a:rPr lang="en" sz="3600"/>
              <a:t>Visitors</a:t>
            </a:r>
            <a:endParaRPr sz="3600"/>
          </a:p>
        </p:txBody>
      </p:sp>
      <p:sp>
        <p:nvSpPr>
          <p:cNvPr id="632" name="Google Shape;632;g2788dc2a3fd_0_883"/>
          <p:cNvSpPr/>
          <p:nvPr/>
        </p:nvSpPr>
        <p:spPr>
          <a:xfrm>
            <a:off x="3865250" y="1284821"/>
            <a:ext cx="4187700" cy="2174100"/>
          </a:xfrm>
          <a:prstGeom prst="roundRect">
            <a:avLst>
              <a:gd name="adj" fmla="val 16667"/>
            </a:avLst>
          </a:prstGeom>
          <a:solidFill>
            <a:srgbClr val="CFE2F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700" b="1"/>
              <a:t>&gt; 130</a:t>
            </a:r>
            <a:endParaRPr sz="3700" b="1"/>
          </a:p>
          <a:p>
            <a:pPr marL="0" lvl="0" indent="0" algn="ctr" rtl="0">
              <a:spcBef>
                <a:spcPts val="0"/>
              </a:spcBef>
              <a:spcAft>
                <a:spcPts val="0"/>
              </a:spcAft>
              <a:buNone/>
            </a:pPr>
            <a:r>
              <a:rPr lang="en" sz="3600"/>
              <a:t>Countries</a:t>
            </a:r>
            <a:endParaRPr sz="3600"/>
          </a:p>
        </p:txBody>
      </p:sp>
      <p:sp>
        <p:nvSpPr>
          <p:cNvPr id="633" name="Google Shape;633;g2788dc2a3fd_0_883"/>
          <p:cNvSpPr/>
          <p:nvPr/>
        </p:nvSpPr>
        <p:spPr>
          <a:xfrm>
            <a:off x="8120350" y="3678513"/>
            <a:ext cx="3837900" cy="2174100"/>
          </a:xfrm>
          <a:prstGeom prst="roundRect">
            <a:avLst>
              <a:gd name="adj" fmla="val 16667"/>
            </a:avLst>
          </a:prstGeom>
          <a:solidFill>
            <a:srgbClr val="CFE2F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700"/>
              <a:t>&gt; </a:t>
            </a:r>
            <a:r>
              <a:rPr lang="en" sz="3700" b="1"/>
              <a:t>432GB</a:t>
            </a:r>
            <a:r>
              <a:rPr lang="en" sz="3700"/>
              <a:t> </a:t>
            </a:r>
            <a:endParaRPr sz="3700"/>
          </a:p>
          <a:p>
            <a:pPr marL="0" lvl="0" indent="0" algn="ctr" rtl="0">
              <a:spcBef>
                <a:spcPts val="0"/>
              </a:spcBef>
              <a:spcAft>
                <a:spcPts val="0"/>
              </a:spcAft>
              <a:buNone/>
            </a:pPr>
            <a:r>
              <a:rPr lang="en" sz="3500"/>
              <a:t>Downloaded</a:t>
            </a:r>
            <a:endParaRPr sz="3500"/>
          </a:p>
        </p:txBody>
      </p:sp>
      <p:pic>
        <p:nvPicPr>
          <p:cNvPr id="634" name="Google Shape;634;g2788dc2a3fd_0_883"/>
          <p:cNvPicPr preferRelativeResize="0"/>
          <p:nvPr/>
        </p:nvPicPr>
        <p:blipFill>
          <a:blip r:embed="rId3">
            <a:alphaModFix/>
          </a:blip>
          <a:stretch>
            <a:fillRect/>
          </a:stretch>
        </p:blipFill>
        <p:spPr>
          <a:xfrm>
            <a:off x="8247975" y="356282"/>
            <a:ext cx="3337425" cy="914733"/>
          </a:xfrm>
          <a:prstGeom prst="rect">
            <a:avLst/>
          </a:prstGeom>
          <a:noFill/>
          <a:ln>
            <a:noFill/>
          </a:ln>
          <a:effectLst>
            <a:outerShdw blurRad="57150" dist="19050" dir="5400000" algn="bl" rotWithShape="0">
              <a:srgbClr val="000000">
                <a:alpha val="50000"/>
              </a:srgbClr>
            </a:outerShdw>
          </a:effectLst>
        </p:spPr>
      </p:pic>
      <p:sp>
        <p:nvSpPr>
          <p:cNvPr id="635" name="Google Shape;635;g2788dc2a3fd_0_883"/>
          <p:cNvSpPr/>
          <p:nvPr/>
        </p:nvSpPr>
        <p:spPr>
          <a:xfrm>
            <a:off x="8120400" y="1284821"/>
            <a:ext cx="3837900" cy="2174100"/>
          </a:xfrm>
          <a:prstGeom prst="roundRect">
            <a:avLst>
              <a:gd name="adj" fmla="val 16667"/>
            </a:avLst>
          </a:prstGeom>
          <a:solidFill>
            <a:schemeClr val="l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700"/>
              <a:t>&gt; </a:t>
            </a:r>
            <a:r>
              <a:rPr lang="en" sz="3700" b="1"/>
              <a:t>1.2M</a:t>
            </a:r>
            <a:endParaRPr sz="3700" b="1"/>
          </a:p>
          <a:p>
            <a:pPr marL="0" lvl="0" indent="0" algn="ctr" rtl="0">
              <a:spcBef>
                <a:spcPts val="0"/>
              </a:spcBef>
              <a:spcAft>
                <a:spcPts val="0"/>
              </a:spcAft>
              <a:buNone/>
            </a:pPr>
            <a:r>
              <a:rPr lang="en" sz="3600"/>
              <a:t>API Requests</a:t>
            </a:r>
            <a:endParaRPr sz="3600"/>
          </a:p>
        </p:txBody>
      </p:sp>
      <p:sp>
        <p:nvSpPr>
          <p:cNvPr id="636" name="Google Shape;636;g2788dc2a3fd_0_883"/>
          <p:cNvSpPr/>
          <p:nvPr/>
        </p:nvSpPr>
        <p:spPr>
          <a:xfrm>
            <a:off x="3865100" y="3678513"/>
            <a:ext cx="4187700" cy="2174100"/>
          </a:xfrm>
          <a:prstGeom prst="roundRect">
            <a:avLst>
              <a:gd name="adj" fmla="val 16667"/>
            </a:avLst>
          </a:prstGeom>
          <a:solidFill>
            <a:schemeClr val="l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700"/>
              <a:t>&gt; </a:t>
            </a:r>
            <a:r>
              <a:rPr lang="en" sz="3700" b="1"/>
              <a:t>19.9M</a:t>
            </a:r>
            <a:endParaRPr sz="3700" b="1"/>
          </a:p>
          <a:p>
            <a:pPr marL="0" lvl="0" indent="0" algn="ctr" rtl="0">
              <a:spcBef>
                <a:spcPts val="0"/>
              </a:spcBef>
              <a:spcAft>
                <a:spcPts val="0"/>
              </a:spcAft>
              <a:buNone/>
            </a:pPr>
            <a:r>
              <a:rPr lang="en" sz="3600"/>
              <a:t>Files Accessed</a:t>
            </a:r>
            <a:endParaRPr sz="3600"/>
          </a:p>
        </p:txBody>
      </p:sp>
      <p:sp>
        <p:nvSpPr>
          <p:cNvPr id="637" name="Google Shape;637;g2788dc2a3fd_0_883"/>
          <p:cNvSpPr/>
          <p:nvPr/>
        </p:nvSpPr>
        <p:spPr>
          <a:xfrm>
            <a:off x="293250" y="3678513"/>
            <a:ext cx="3504300" cy="2174100"/>
          </a:xfrm>
          <a:prstGeom prst="roundRect">
            <a:avLst>
              <a:gd name="adj" fmla="val 16667"/>
            </a:avLst>
          </a:prstGeom>
          <a:solidFill>
            <a:srgbClr val="CFE2F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700"/>
              <a:t>&gt; </a:t>
            </a:r>
            <a:r>
              <a:rPr lang="en" sz="3700" b="1"/>
              <a:t>2.2M</a:t>
            </a:r>
            <a:endParaRPr sz="3700" b="1"/>
          </a:p>
          <a:p>
            <a:pPr marL="0" lvl="0" indent="0" algn="ctr" rtl="0">
              <a:spcBef>
                <a:spcPts val="0"/>
              </a:spcBef>
              <a:spcAft>
                <a:spcPts val="0"/>
              </a:spcAft>
              <a:buNone/>
            </a:pPr>
            <a:r>
              <a:rPr lang="en" sz="3600"/>
              <a:t>Downloads</a:t>
            </a:r>
            <a:endParaRPr sz="3600"/>
          </a:p>
        </p:txBody>
      </p:sp>
      <p:sp>
        <p:nvSpPr>
          <p:cNvPr id="638" name="Google Shape;638;g2788dc2a3fd_0_883"/>
          <p:cNvSpPr txBox="1">
            <a:spLocks noGrp="1"/>
          </p:cNvSpPr>
          <p:nvPr>
            <p:ph type="title"/>
          </p:nvPr>
        </p:nvSpPr>
        <p:spPr>
          <a:xfrm>
            <a:off x="0" y="0"/>
            <a:ext cx="12192000" cy="514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solidFill>
                  <a:schemeClr val="lt1"/>
                </a:solidFill>
              </a:rPr>
              <a:t>Hawaiʻi Climate Data Portal</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788dc2a3fd_0_896"/>
          <p:cNvSpPr txBox="1">
            <a:spLocks noGrp="1"/>
          </p:cNvSpPr>
          <p:nvPr>
            <p:ph type="title"/>
          </p:nvPr>
        </p:nvSpPr>
        <p:spPr>
          <a:xfrm>
            <a:off x="228600" y="471275"/>
            <a:ext cx="10515600" cy="74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Who Has Accessed?</a:t>
            </a:r>
            <a:endParaRPr/>
          </a:p>
        </p:txBody>
      </p:sp>
      <p:sp>
        <p:nvSpPr>
          <p:cNvPr id="645" name="Google Shape;645;g2788dc2a3fd_0_896"/>
          <p:cNvSpPr/>
          <p:nvPr/>
        </p:nvSpPr>
        <p:spPr>
          <a:xfrm>
            <a:off x="249775" y="1296600"/>
            <a:ext cx="3516300" cy="2174100"/>
          </a:xfrm>
          <a:prstGeom prst="roundRect">
            <a:avLst>
              <a:gd name="adj" fmla="val 16667"/>
            </a:avLst>
          </a:prstGeom>
          <a:solidFill>
            <a:schemeClr val="l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600" b="1"/>
              <a:t>Agencies</a:t>
            </a:r>
            <a:r>
              <a:rPr lang="en" sz="3600"/>
              <a:t>:</a:t>
            </a:r>
            <a:endParaRPr sz="3600"/>
          </a:p>
          <a:p>
            <a:pPr marL="0" lvl="0" indent="0" algn="ctr" rtl="0">
              <a:spcBef>
                <a:spcPts val="0"/>
              </a:spcBef>
              <a:spcAft>
                <a:spcPts val="0"/>
              </a:spcAft>
              <a:buNone/>
            </a:pPr>
            <a:r>
              <a:rPr lang="en" sz="3600"/>
              <a:t>NOAA,</a:t>
            </a:r>
            <a:endParaRPr sz="3600"/>
          </a:p>
          <a:p>
            <a:pPr marL="0" lvl="0" indent="0" algn="ctr" rtl="0">
              <a:spcBef>
                <a:spcPts val="0"/>
              </a:spcBef>
              <a:spcAft>
                <a:spcPts val="0"/>
              </a:spcAft>
              <a:buNone/>
            </a:pPr>
            <a:r>
              <a:rPr lang="en" sz="3600"/>
              <a:t>USDA, USGS</a:t>
            </a:r>
            <a:endParaRPr sz="3600"/>
          </a:p>
        </p:txBody>
      </p:sp>
      <p:sp>
        <p:nvSpPr>
          <p:cNvPr id="646" name="Google Shape;646;g2788dc2a3fd_0_896"/>
          <p:cNvSpPr/>
          <p:nvPr/>
        </p:nvSpPr>
        <p:spPr>
          <a:xfrm>
            <a:off x="3920700" y="1296600"/>
            <a:ext cx="4843200" cy="2174100"/>
          </a:xfrm>
          <a:prstGeom prst="roundRect">
            <a:avLst>
              <a:gd name="adj" fmla="val 16667"/>
            </a:avLst>
          </a:prstGeom>
          <a:solidFill>
            <a:srgbClr val="CFE2F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600"/>
              <a:t>State of Hawaiʻi </a:t>
            </a:r>
            <a:endParaRPr sz="3600"/>
          </a:p>
          <a:p>
            <a:pPr marL="0" lvl="0" indent="0" algn="ctr" rtl="0">
              <a:spcBef>
                <a:spcPts val="0"/>
              </a:spcBef>
              <a:spcAft>
                <a:spcPts val="0"/>
              </a:spcAft>
              <a:buNone/>
            </a:pPr>
            <a:r>
              <a:rPr lang="en" sz="3600"/>
              <a:t>&amp; </a:t>
            </a:r>
            <a:endParaRPr sz="3600"/>
          </a:p>
          <a:p>
            <a:pPr marL="0" lvl="0" indent="0" algn="ctr" rtl="0">
              <a:spcBef>
                <a:spcPts val="0"/>
              </a:spcBef>
              <a:spcAft>
                <a:spcPts val="0"/>
              </a:spcAft>
              <a:buNone/>
            </a:pPr>
            <a:r>
              <a:rPr lang="en" sz="3600"/>
              <a:t>City of Honolulu</a:t>
            </a:r>
            <a:endParaRPr sz="3600"/>
          </a:p>
        </p:txBody>
      </p:sp>
      <p:sp>
        <p:nvSpPr>
          <p:cNvPr id="647" name="Google Shape;647;g2788dc2a3fd_0_896"/>
          <p:cNvSpPr/>
          <p:nvPr/>
        </p:nvSpPr>
        <p:spPr>
          <a:xfrm>
            <a:off x="8839950" y="1296600"/>
            <a:ext cx="2966100" cy="2174100"/>
          </a:xfrm>
          <a:prstGeom prst="roundRect">
            <a:avLst>
              <a:gd name="adj" fmla="val 16667"/>
            </a:avLst>
          </a:prstGeom>
          <a:solidFill>
            <a:schemeClr val="l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600" b="1"/>
              <a:t>Utility</a:t>
            </a:r>
            <a:r>
              <a:rPr lang="en" sz="3600"/>
              <a:t>:</a:t>
            </a:r>
            <a:endParaRPr sz="3600"/>
          </a:p>
          <a:p>
            <a:pPr marL="0" lvl="0" indent="0" algn="ctr" rtl="0">
              <a:spcBef>
                <a:spcPts val="0"/>
              </a:spcBef>
              <a:spcAft>
                <a:spcPts val="0"/>
              </a:spcAft>
              <a:buNone/>
            </a:pPr>
            <a:r>
              <a:rPr lang="en" sz="3500"/>
              <a:t>Hawaiian Electric</a:t>
            </a:r>
            <a:endParaRPr sz="3500"/>
          </a:p>
        </p:txBody>
      </p:sp>
      <p:sp>
        <p:nvSpPr>
          <p:cNvPr id="648" name="Google Shape;648;g2788dc2a3fd_0_896"/>
          <p:cNvSpPr/>
          <p:nvPr/>
        </p:nvSpPr>
        <p:spPr>
          <a:xfrm>
            <a:off x="235900" y="3591550"/>
            <a:ext cx="4187700" cy="2174100"/>
          </a:xfrm>
          <a:prstGeom prst="roundRect">
            <a:avLst>
              <a:gd name="adj" fmla="val 16667"/>
            </a:avLst>
          </a:prstGeom>
          <a:solidFill>
            <a:srgbClr val="D9EAD3"/>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600" b="1"/>
              <a:t>Industry</a:t>
            </a:r>
            <a:r>
              <a:rPr lang="en" sz="3600"/>
              <a:t>: </a:t>
            </a:r>
            <a:endParaRPr sz="3600"/>
          </a:p>
          <a:p>
            <a:pPr marL="0" lvl="0" indent="0" algn="ctr" rtl="0">
              <a:spcBef>
                <a:spcPts val="0"/>
              </a:spcBef>
              <a:spcAft>
                <a:spcPts val="0"/>
              </a:spcAft>
              <a:buNone/>
            </a:pPr>
            <a:r>
              <a:rPr lang="en" sz="3600"/>
              <a:t>Microsoft, CartoDB</a:t>
            </a:r>
            <a:endParaRPr sz="3600"/>
          </a:p>
        </p:txBody>
      </p:sp>
      <p:sp>
        <p:nvSpPr>
          <p:cNvPr id="649" name="Google Shape;649;g2788dc2a3fd_0_896"/>
          <p:cNvSpPr/>
          <p:nvPr/>
        </p:nvSpPr>
        <p:spPr>
          <a:xfrm>
            <a:off x="4652550" y="3663425"/>
            <a:ext cx="6204900" cy="2174100"/>
          </a:xfrm>
          <a:prstGeom prst="roundRect">
            <a:avLst>
              <a:gd name="adj" fmla="val 16667"/>
            </a:avLst>
          </a:prstGeom>
          <a:solidFill>
            <a:srgbClr val="D9D2E9"/>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3600"/>
              <a:t>Engineering, Consulting and Policy Companies</a:t>
            </a:r>
            <a:endParaRPr sz="3600"/>
          </a:p>
        </p:txBody>
      </p:sp>
      <p:sp>
        <p:nvSpPr>
          <p:cNvPr id="650" name="Google Shape;650;g2788dc2a3fd_0_896"/>
          <p:cNvSpPr txBox="1">
            <a:spLocks noGrp="1"/>
          </p:cNvSpPr>
          <p:nvPr>
            <p:ph type="title"/>
          </p:nvPr>
        </p:nvSpPr>
        <p:spPr>
          <a:xfrm>
            <a:off x="0" y="0"/>
            <a:ext cx="12192000" cy="514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solidFill>
                  <a:schemeClr val="lt1"/>
                </a:solidFill>
              </a:rPr>
              <a:t>T1: Hawaiʻi Climate Data Portal</a:t>
            </a:r>
            <a:endParaRPr b="1"/>
          </a:p>
        </p:txBody>
      </p:sp>
      <p:pic>
        <p:nvPicPr>
          <p:cNvPr id="651" name="Google Shape;651;g2788dc2a3fd_0_896"/>
          <p:cNvPicPr preferRelativeResize="0"/>
          <p:nvPr/>
        </p:nvPicPr>
        <p:blipFill>
          <a:blip r:embed="rId3">
            <a:alphaModFix/>
          </a:blip>
          <a:stretch>
            <a:fillRect/>
          </a:stretch>
        </p:blipFill>
        <p:spPr>
          <a:xfrm>
            <a:off x="7790775" y="356282"/>
            <a:ext cx="3337425" cy="91473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ee4e7b606d_0_142"/>
          <p:cNvSpPr txBox="1">
            <a:spLocks noGrp="1"/>
          </p:cNvSpPr>
          <p:nvPr>
            <p:ph type="title"/>
          </p:nvPr>
        </p:nvSpPr>
        <p:spPr>
          <a:xfrm>
            <a:off x="228600" y="494883"/>
            <a:ext cx="10515600" cy="749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a:t>Hawaii Rangeland Information Portal</a:t>
            </a:r>
            <a:endParaRPr/>
          </a:p>
        </p:txBody>
      </p:sp>
      <p:sp>
        <p:nvSpPr>
          <p:cNvPr id="658" name="Google Shape;658;g2ee4e7b606d_0_142"/>
          <p:cNvSpPr txBox="1">
            <a:spLocks noGrp="1"/>
          </p:cNvSpPr>
          <p:nvPr>
            <p:ph type="title"/>
          </p:nvPr>
        </p:nvSpPr>
        <p:spPr>
          <a:xfrm>
            <a:off x="0" y="0"/>
            <a:ext cx="12192000" cy="514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solidFill>
                  <a:schemeClr val="lt1"/>
                </a:solidFill>
              </a:rPr>
              <a:t>Hawaiʻi Climate Data Portal</a:t>
            </a:r>
            <a:endParaRPr b="1"/>
          </a:p>
        </p:txBody>
      </p:sp>
      <p:pic>
        <p:nvPicPr>
          <p:cNvPr id="659" name="Google Shape;659;g2ee4e7b606d_0_142"/>
          <p:cNvPicPr preferRelativeResize="0"/>
          <p:nvPr/>
        </p:nvPicPr>
        <p:blipFill>
          <a:blip r:embed="rId3">
            <a:alphaModFix/>
          </a:blip>
          <a:stretch>
            <a:fillRect/>
          </a:stretch>
        </p:blipFill>
        <p:spPr>
          <a:xfrm>
            <a:off x="0" y="5761239"/>
            <a:ext cx="3337425" cy="914733"/>
          </a:xfrm>
          <a:prstGeom prst="rect">
            <a:avLst/>
          </a:prstGeom>
          <a:noFill/>
          <a:ln>
            <a:noFill/>
          </a:ln>
          <a:effectLst>
            <a:outerShdw blurRad="57150" dist="19050" dir="5400000" algn="bl" rotWithShape="0">
              <a:srgbClr val="000000">
                <a:alpha val="50000"/>
              </a:srgbClr>
            </a:outerShdw>
          </a:effectLst>
        </p:spPr>
      </p:pic>
      <p:pic>
        <p:nvPicPr>
          <p:cNvPr id="660" name="Google Shape;660;g2ee4e7b606d_0_142"/>
          <p:cNvPicPr preferRelativeResize="0"/>
          <p:nvPr/>
        </p:nvPicPr>
        <p:blipFill>
          <a:blip r:embed="rId4">
            <a:alphaModFix/>
          </a:blip>
          <a:stretch>
            <a:fillRect/>
          </a:stretch>
        </p:blipFill>
        <p:spPr>
          <a:xfrm>
            <a:off x="152400" y="1396376"/>
            <a:ext cx="6057000" cy="3483299"/>
          </a:xfrm>
          <a:prstGeom prst="rect">
            <a:avLst/>
          </a:prstGeom>
          <a:noFill/>
          <a:ln>
            <a:noFill/>
          </a:ln>
        </p:spPr>
      </p:pic>
      <p:pic>
        <p:nvPicPr>
          <p:cNvPr id="661" name="Google Shape;661;g2ee4e7b606d_0_142"/>
          <p:cNvPicPr preferRelativeResize="0"/>
          <p:nvPr/>
        </p:nvPicPr>
        <p:blipFill>
          <a:blip r:embed="rId5">
            <a:alphaModFix/>
          </a:blip>
          <a:stretch>
            <a:fillRect/>
          </a:stretch>
        </p:blipFill>
        <p:spPr>
          <a:xfrm>
            <a:off x="5334275" y="2953001"/>
            <a:ext cx="6450277" cy="3722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ee4e7b606d_0_278"/>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g2ee4e7b606d_0_278"/>
          <p:cNvSpPr txBox="1">
            <a:spLocks noGrp="1"/>
          </p:cNvSpPr>
          <p:nvPr>
            <p:ph type="title"/>
          </p:nvPr>
        </p:nvSpPr>
        <p:spPr>
          <a:xfrm>
            <a:off x="415600" y="514800"/>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b="1">
                <a:solidFill>
                  <a:srgbClr val="1C4587"/>
                </a:solidFill>
                <a:latin typeface="Montserrat"/>
                <a:ea typeface="Montserrat"/>
                <a:cs typeface="Montserrat"/>
                <a:sym typeface="Montserrat"/>
              </a:rPr>
              <a:t>ITS Cyberinfrastructure Team</a:t>
            </a:r>
            <a:endParaRPr b="1">
              <a:solidFill>
                <a:srgbClr val="1C4587"/>
              </a:solidFill>
              <a:latin typeface="Montserrat"/>
              <a:ea typeface="Montserrat"/>
              <a:cs typeface="Montserrat"/>
              <a:sym typeface="Montserrat"/>
            </a:endParaRPr>
          </a:p>
        </p:txBody>
      </p:sp>
      <p:pic>
        <p:nvPicPr>
          <p:cNvPr id="125" name="Google Shape;125;g2ee4e7b606d_0_278"/>
          <p:cNvPicPr preferRelativeResize="0"/>
          <p:nvPr/>
        </p:nvPicPr>
        <p:blipFill rotWithShape="1">
          <a:blip r:embed="rId3">
            <a:alphaModFix/>
          </a:blip>
          <a:srcRect/>
          <a:stretch/>
        </p:blipFill>
        <p:spPr>
          <a:xfrm>
            <a:off x="10220333" y="97133"/>
            <a:ext cx="1747900" cy="1310936"/>
          </a:xfrm>
          <a:prstGeom prst="rect">
            <a:avLst/>
          </a:prstGeom>
          <a:noFill/>
          <a:ln>
            <a:noFill/>
          </a:ln>
        </p:spPr>
      </p:pic>
      <p:sp>
        <p:nvSpPr>
          <p:cNvPr id="126" name="Google Shape;126;g2ee4e7b606d_0_278"/>
          <p:cNvSpPr txBox="1">
            <a:spLocks noGrp="1"/>
          </p:cNvSpPr>
          <p:nvPr>
            <p:ph type="body" idx="1"/>
          </p:nvPr>
        </p:nvSpPr>
        <p:spPr>
          <a:xfrm>
            <a:off x="415600" y="2373375"/>
            <a:ext cx="5508000" cy="39408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Sean Cleveland</a:t>
            </a:r>
            <a:r>
              <a:rPr lang="en" sz="1900">
                <a:solidFill>
                  <a:srgbClr val="1D1D1D"/>
                </a:solidFill>
                <a:highlight>
                  <a:srgbClr val="FFFFFF"/>
                </a:highlight>
              </a:rPr>
              <a:t>, PhD – Assoc. Director – Cyberinfrastructure Research Scientist</a:t>
            </a:r>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Ron Merrill</a:t>
            </a:r>
            <a:r>
              <a:rPr lang="en" sz="1900">
                <a:solidFill>
                  <a:srgbClr val="1D1D1D"/>
                </a:solidFill>
                <a:highlight>
                  <a:srgbClr val="FFFFFF"/>
                </a:highlight>
              </a:rPr>
              <a:t>, PhD - High Performance Computing</a:t>
            </a:r>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David Schanzenbach</a:t>
            </a:r>
            <a:r>
              <a:rPr lang="en" sz="1900">
                <a:solidFill>
                  <a:srgbClr val="1D1D1D"/>
                </a:solidFill>
                <a:highlight>
                  <a:srgbClr val="FFFFFF"/>
                </a:highlight>
              </a:rPr>
              <a:t> - Lead Software Architect</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Maria Dumanlang </a:t>
            </a:r>
            <a:r>
              <a:rPr lang="en" sz="1900">
                <a:solidFill>
                  <a:srgbClr val="1D1D1D"/>
                </a:solidFill>
                <a:highlight>
                  <a:srgbClr val="FFFFFF"/>
                </a:highlight>
              </a:rPr>
              <a:t>- Communications and Graphic Design</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Michelle Choe - </a:t>
            </a:r>
            <a:r>
              <a:rPr lang="en" sz="1900">
                <a:solidFill>
                  <a:srgbClr val="1D1D1D"/>
                </a:solidFill>
                <a:highlight>
                  <a:srgbClr val="FFFFFF"/>
                </a:highlight>
              </a:rPr>
              <a:t>Program Manager</a:t>
            </a:r>
            <a:endParaRPr sz="1900">
              <a:solidFill>
                <a:srgbClr val="1D1D1D"/>
              </a:solidFill>
              <a:highlight>
                <a:srgbClr val="FFFFFF"/>
              </a:highlight>
            </a:endParaRPr>
          </a:p>
          <a:p>
            <a:pPr marL="0" lvl="0" indent="0" algn="l" rtl="0">
              <a:lnSpc>
                <a:spcPct val="90000"/>
              </a:lnSpc>
              <a:spcBef>
                <a:spcPts val="2400"/>
              </a:spcBef>
              <a:spcAft>
                <a:spcPts val="0"/>
              </a:spcAft>
              <a:buClr>
                <a:schemeClr val="dk1"/>
              </a:buClr>
              <a:buSzPts val="1100"/>
              <a:buNone/>
            </a:pPr>
            <a:r>
              <a:rPr lang="en" sz="1900" b="1">
                <a:solidFill>
                  <a:srgbClr val="1D1D1D"/>
                </a:solidFill>
                <a:highlight>
                  <a:srgbClr val="FFFFFF"/>
                </a:highlight>
              </a:rPr>
              <a:t>Shivana Tanaka</a:t>
            </a:r>
            <a:r>
              <a:rPr lang="en" sz="1900">
                <a:solidFill>
                  <a:srgbClr val="1D1D1D"/>
                </a:solidFill>
                <a:highlight>
                  <a:srgbClr val="FFFFFF"/>
                </a:highlight>
              </a:rPr>
              <a:t> - Manager of Student Research Programs</a:t>
            </a:r>
            <a:endParaRPr sz="1900">
              <a:solidFill>
                <a:srgbClr val="1D1D1D"/>
              </a:solidFill>
              <a:highlight>
                <a:srgbClr val="FFFFFF"/>
              </a:highlight>
            </a:endParaRPr>
          </a:p>
        </p:txBody>
      </p:sp>
      <p:sp>
        <p:nvSpPr>
          <p:cNvPr id="127" name="Google Shape;127;g2ee4e7b606d_0_278"/>
          <p:cNvSpPr txBox="1">
            <a:spLocks noGrp="1"/>
          </p:cNvSpPr>
          <p:nvPr>
            <p:ph type="body" idx="1"/>
          </p:nvPr>
        </p:nvSpPr>
        <p:spPr>
          <a:xfrm>
            <a:off x="5992675" y="2373375"/>
            <a:ext cx="5680500" cy="3595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2400"/>
              </a:spcBef>
              <a:spcAft>
                <a:spcPts val="0"/>
              </a:spcAft>
              <a:buClr>
                <a:srgbClr val="1D1D1D"/>
              </a:buClr>
              <a:buSzPts val="1900"/>
              <a:buNone/>
            </a:pPr>
            <a:r>
              <a:rPr lang="en" sz="1900" b="1">
                <a:solidFill>
                  <a:srgbClr val="1D1D1D"/>
                </a:solidFill>
                <a:highlight>
                  <a:srgbClr val="FFFFFF"/>
                </a:highlight>
              </a:rPr>
              <a:t>Jennifer Geis</a:t>
            </a:r>
            <a:r>
              <a:rPr lang="en" sz="1900">
                <a:solidFill>
                  <a:srgbClr val="1D1D1D"/>
                </a:solidFill>
                <a:highlight>
                  <a:srgbClr val="FFFFFF"/>
                </a:highlight>
              </a:rPr>
              <a:t> -Cyberinfrastructure Software Engineer, Data Engineer</a:t>
            </a:r>
            <a:endParaRPr sz="1900">
              <a:solidFill>
                <a:srgbClr val="1D1D1D"/>
              </a:solidFill>
              <a:highlight>
                <a:srgbClr val="FFFFFF"/>
              </a:highlight>
            </a:endParaRPr>
          </a:p>
          <a:p>
            <a:pPr marL="0" lvl="0" indent="0" algn="l" rtl="0">
              <a:lnSpc>
                <a:spcPct val="90000"/>
              </a:lnSpc>
              <a:spcBef>
                <a:spcPts val="2400"/>
              </a:spcBef>
              <a:spcAft>
                <a:spcPts val="0"/>
              </a:spcAft>
              <a:buClr>
                <a:srgbClr val="1D1D1D"/>
              </a:buClr>
              <a:buSzPts val="1900"/>
              <a:buNone/>
            </a:pPr>
            <a:r>
              <a:rPr lang="en" sz="1900" b="1">
                <a:solidFill>
                  <a:srgbClr val="1D1D1D"/>
                </a:solidFill>
                <a:highlight>
                  <a:srgbClr val="FFFFFF"/>
                </a:highlight>
              </a:rPr>
              <a:t>Jared McLean</a:t>
            </a:r>
            <a:r>
              <a:rPr lang="en" sz="1900">
                <a:solidFill>
                  <a:srgbClr val="1D1D1D"/>
                </a:solidFill>
                <a:highlight>
                  <a:srgbClr val="FFFFFF"/>
                </a:highlight>
              </a:rPr>
              <a:t> - Research Software Engineer, Data Visualization Scientist</a:t>
            </a:r>
            <a:endParaRPr sz="1900">
              <a:solidFill>
                <a:srgbClr val="1D1D1D"/>
              </a:solidFill>
              <a:highlight>
                <a:srgbClr val="FFFFFF"/>
              </a:highlight>
            </a:endParaRPr>
          </a:p>
          <a:p>
            <a:pPr marL="0" lvl="0" indent="0" algn="l" rtl="0">
              <a:lnSpc>
                <a:spcPct val="90000"/>
              </a:lnSpc>
              <a:spcBef>
                <a:spcPts val="2400"/>
              </a:spcBef>
              <a:spcAft>
                <a:spcPts val="0"/>
              </a:spcAft>
              <a:buClr>
                <a:srgbClr val="1D1D1D"/>
              </a:buClr>
              <a:buSzPts val="1900"/>
              <a:buNone/>
            </a:pPr>
            <a:r>
              <a:rPr lang="en" sz="1900" b="1">
                <a:solidFill>
                  <a:srgbClr val="1D1D1D"/>
                </a:solidFill>
                <a:highlight>
                  <a:srgbClr val="FFFFFF"/>
                </a:highlight>
              </a:rPr>
              <a:t>Alan Tsang - </a:t>
            </a:r>
            <a:r>
              <a:rPr lang="en" sz="1900">
                <a:solidFill>
                  <a:srgbClr val="1D1D1D"/>
                </a:solidFill>
                <a:highlight>
                  <a:srgbClr val="FFFFFF"/>
                </a:highlight>
              </a:rPr>
              <a:t>Research Software Engineer, Data Scientist</a:t>
            </a:r>
            <a:endParaRPr sz="1900">
              <a:solidFill>
                <a:srgbClr val="1D1D1D"/>
              </a:solidFill>
              <a:highlight>
                <a:srgbClr val="FFFFFF"/>
              </a:highlight>
            </a:endParaRPr>
          </a:p>
          <a:p>
            <a:pPr marL="0" lvl="0" indent="0" algn="l" rtl="0">
              <a:lnSpc>
                <a:spcPct val="90000"/>
              </a:lnSpc>
              <a:spcBef>
                <a:spcPts val="2400"/>
              </a:spcBef>
              <a:spcAft>
                <a:spcPts val="0"/>
              </a:spcAft>
              <a:buClr>
                <a:srgbClr val="1D1D1D"/>
              </a:buClr>
              <a:buSzPts val="1900"/>
              <a:buNone/>
            </a:pPr>
            <a:r>
              <a:rPr lang="en" sz="1900">
                <a:solidFill>
                  <a:srgbClr val="1D1D1D"/>
                </a:solidFill>
                <a:highlight>
                  <a:srgbClr val="FFFFFF"/>
                </a:highlight>
              </a:rPr>
              <a:t>2-6 Graduate &amp; Undergraduate students</a:t>
            </a:r>
            <a:endParaRPr sz="1900">
              <a:solidFill>
                <a:srgbClr val="1D1D1D"/>
              </a:solidFill>
              <a:highlight>
                <a:srgbClr val="FFFFFF"/>
              </a:highlight>
            </a:endParaRPr>
          </a:p>
        </p:txBody>
      </p:sp>
      <p:sp>
        <p:nvSpPr>
          <p:cNvPr id="128" name="Google Shape;128;g2ee4e7b606d_0_278"/>
          <p:cNvSpPr txBox="1"/>
          <p:nvPr/>
        </p:nvSpPr>
        <p:spPr>
          <a:xfrm>
            <a:off x="3342000" y="1757738"/>
            <a:ext cx="5508000" cy="447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700"/>
              </a:spcBef>
              <a:spcAft>
                <a:spcPts val="0"/>
              </a:spcAft>
              <a:buClr>
                <a:schemeClr val="dk1"/>
              </a:buClr>
              <a:buSzPts val="1100"/>
              <a:buFont typeface="Arial"/>
              <a:buNone/>
            </a:pPr>
            <a:r>
              <a:rPr lang="en" sz="1900" b="1" i="0" u="none" strike="noStrike" cap="none">
                <a:solidFill>
                  <a:srgbClr val="1D1D1D"/>
                </a:solidFill>
                <a:highlight>
                  <a:schemeClr val="lt1"/>
                </a:highlight>
                <a:latin typeface="Calibri"/>
                <a:ea typeface="Calibri"/>
                <a:cs typeface="Calibri"/>
                <a:sym typeface="Calibri"/>
              </a:rPr>
              <a:t>Gwen A Jacobs</a:t>
            </a:r>
            <a:r>
              <a:rPr lang="en" sz="1900" b="0" i="0" u="none" strike="noStrike" cap="none">
                <a:solidFill>
                  <a:srgbClr val="1D1D1D"/>
                </a:solidFill>
                <a:highlight>
                  <a:schemeClr val="lt1"/>
                </a:highlight>
                <a:latin typeface="Calibri"/>
                <a:ea typeface="Calibri"/>
                <a:cs typeface="Calibri"/>
                <a:sym typeface="Calibri"/>
              </a:rPr>
              <a:t>, PhD - Director of Cyberinfrastructure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2ee4e7b606d_0_115"/>
          <p:cNvSpPr txBox="1">
            <a:spLocks noGrp="1"/>
          </p:cNvSpPr>
          <p:nvPr>
            <p:ph type="title"/>
          </p:nvPr>
        </p:nvSpPr>
        <p:spPr>
          <a:xfrm>
            <a:off x="228600" y="494883"/>
            <a:ext cx="10515600" cy="74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Real Impacts!</a:t>
            </a:r>
            <a:endParaRPr/>
          </a:p>
        </p:txBody>
      </p:sp>
      <p:sp>
        <p:nvSpPr>
          <p:cNvPr id="668" name="Google Shape;668;g2ee4e7b606d_0_115"/>
          <p:cNvSpPr txBox="1">
            <a:spLocks noGrp="1"/>
          </p:cNvSpPr>
          <p:nvPr>
            <p:ph type="title"/>
          </p:nvPr>
        </p:nvSpPr>
        <p:spPr>
          <a:xfrm>
            <a:off x="0" y="0"/>
            <a:ext cx="12192000" cy="514800"/>
          </a:xfrm>
          <a:prstGeom prst="rect">
            <a:avLst/>
          </a:prstGeom>
          <a:solidFill>
            <a:schemeClr val="accent5"/>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 sz="3600" b="1">
                <a:solidFill>
                  <a:schemeClr val="lt1"/>
                </a:solidFill>
              </a:rPr>
              <a:t>Hawaiʻi Climate Data Portal</a:t>
            </a:r>
            <a:endParaRPr b="1"/>
          </a:p>
        </p:txBody>
      </p:sp>
      <p:pic>
        <p:nvPicPr>
          <p:cNvPr id="669" name="Google Shape;669;g2ee4e7b606d_0_115"/>
          <p:cNvPicPr preferRelativeResize="0"/>
          <p:nvPr/>
        </p:nvPicPr>
        <p:blipFill>
          <a:blip r:embed="rId3">
            <a:alphaModFix/>
          </a:blip>
          <a:stretch>
            <a:fillRect/>
          </a:stretch>
        </p:blipFill>
        <p:spPr>
          <a:xfrm>
            <a:off x="7790775" y="379889"/>
            <a:ext cx="3337425" cy="914733"/>
          </a:xfrm>
          <a:prstGeom prst="rect">
            <a:avLst/>
          </a:prstGeom>
          <a:noFill/>
          <a:ln>
            <a:noFill/>
          </a:ln>
          <a:effectLst>
            <a:outerShdw blurRad="57150" dist="19050" dir="5400000" algn="bl" rotWithShape="0">
              <a:srgbClr val="000000">
                <a:alpha val="50000"/>
              </a:srgbClr>
            </a:outerShdw>
          </a:effectLst>
        </p:spPr>
      </p:pic>
      <p:pic>
        <p:nvPicPr>
          <p:cNvPr id="670" name="Google Shape;670;g2ee4e7b606d_0_115"/>
          <p:cNvPicPr preferRelativeResize="0"/>
          <p:nvPr/>
        </p:nvPicPr>
        <p:blipFill>
          <a:blip r:embed="rId4">
            <a:alphaModFix/>
          </a:blip>
          <a:stretch>
            <a:fillRect/>
          </a:stretch>
        </p:blipFill>
        <p:spPr>
          <a:xfrm>
            <a:off x="152400" y="1396383"/>
            <a:ext cx="7078956" cy="5309217"/>
          </a:xfrm>
          <a:prstGeom prst="rect">
            <a:avLst/>
          </a:prstGeom>
          <a:noFill/>
          <a:ln>
            <a:noFill/>
          </a:ln>
        </p:spPr>
      </p:pic>
      <p:sp>
        <p:nvSpPr>
          <p:cNvPr id="671" name="Google Shape;671;g2ee4e7b606d_0_115"/>
          <p:cNvSpPr txBox="1"/>
          <p:nvPr/>
        </p:nvSpPr>
        <p:spPr>
          <a:xfrm>
            <a:off x="7403325" y="1396375"/>
            <a:ext cx="3541200" cy="35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chemeClr val="dk1"/>
                </a:solidFill>
                <a:latin typeface="Calibri"/>
                <a:ea typeface="Calibri"/>
                <a:cs typeface="Calibri"/>
                <a:sym typeface="Calibri"/>
              </a:rPr>
              <a:t>USDA Expands Pasture, Rangeland, and Forage Crop Insurance to Hawaii</a:t>
            </a:r>
            <a:endParaRPr sz="3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2788dc2a3fd_0_652"/>
          <p:cNvSpPr txBox="1"/>
          <p:nvPr/>
        </p:nvSpPr>
        <p:spPr>
          <a:xfrm>
            <a:off x="172826" y="1053825"/>
            <a:ext cx="11822100" cy="2659800"/>
          </a:xfrm>
          <a:prstGeom prst="rect">
            <a:avLst/>
          </a:prstGeom>
          <a:noFill/>
          <a:ln>
            <a:noFill/>
          </a:ln>
        </p:spPr>
        <p:txBody>
          <a:bodyPr spcFirstLastPara="1" wrap="square" lIns="0" tIns="0" rIns="0" bIns="0" anchor="t" anchorCtr="0">
            <a:spAutoFit/>
          </a:bodyPr>
          <a:lstStyle/>
          <a:p>
            <a:pPr marL="0" marR="0" lvl="0" indent="0" algn="l" rtl="0">
              <a:lnSpc>
                <a:spcPct val="204687"/>
              </a:lnSpc>
              <a:spcBef>
                <a:spcPts val="0"/>
              </a:spcBef>
              <a:spcAft>
                <a:spcPts val="0"/>
              </a:spcAft>
              <a:buNone/>
            </a:pPr>
            <a:r>
              <a:rPr lang="en" sz="2420" b="1">
                <a:solidFill>
                  <a:srgbClr val="595959"/>
                </a:solidFill>
                <a:latin typeface="Inter"/>
                <a:ea typeface="Inter"/>
                <a:cs typeface="Inter"/>
                <a:sym typeface="Inter"/>
              </a:rPr>
              <a:t>Project links:</a:t>
            </a:r>
            <a:endParaRPr sz="1900"/>
          </a:p>
          <a:p>
            <a:pPr marL="0" marR="0" lvl="0" indent="0" algn="l" rtl="0">
              <a:lnSpc>
                <a:spcPct val="204687"/>
              </a:lnSpc>
              <a:spcBef>
                <a:spcPts val="0"/>
              </a:spcBef>
              <a:spcAft>
                <a:spcPts val="0"/>
              </a:spcAft>
              <a:buNone/>
            </a:pPr>
            <a:r>
              <a:rPr lang="en" sz="2420">
                <a:solidFill>
                  <a:srgbClr val="595959"/>
                </a:solidFill>
                <a:latin typeface="Inter"/>
                <a:ea typeface="Inter"/>
                <a:cs typeface="Inter"/>
                <a:sym typeface="Inter"/>
              </a:rPr>
              <a:t>Change-HI website:</a:t>
            </a:r>
            <a:r>
              <a:rPr lang="en" sz="2420" u="sng">
                <a:solidFill>
                  <a:srgbClr val="595959"/>
                </a:solidFill>
                <a:latin typeface="Inter"/>
                <a:ea typeface="Inter"/>
                <a:cs typeface="Inter"/>
                <a:sym typeface="Inter"/>
              </a:rPr>
              <a:t> </a:t>
            </a:r>
            <a:r>
              <a:rPr lang="en" sz="2420" u="sng">
                <a:solidFill>
                  <a:srgbClr val="0097A7"/>
                </a:solidFill>
                <a:latin typeface="Inter"/>
                <a:ea typeface="Inter"/>
                <a:cs typeface="Inter"/>
                <a:sym typeface="Inter"/>
                <a:hlinkClick r:id="rId3">
                  <a:extLst>
                    <a:ext uri="{A12FA001-AC4F-418D-AE19-62706E023703}">
                      <ahyp:hlinkClr xmlns:ahyp="http://schemas.microsoft.com/office/drawing/2018/hyperlinkcolor" val="tx"/>
                    </a:ext>
                  </a:extLst>
                </a:hlinkClick>
              </a:rPr>
              <a:t>http://hawaii.edu/epscor</a:t>
            </a:r>
            <a:r>
              <a:rPr lang="en" sz="2420" u="sng">
                <a:solidFill>
                  <a:srgbClr val="595959"/>
                </a:solidFill>
                <a:latin typeface="Inter"/>
                <a:ea typeface="Inter"/>
                <a:cs typeface="Inter"/>
                <a:sym typeface="Inter"/>
              </a:rPr>
              <a:t> </a:t>
            </a:r>
            <a:endParaRPr sz="1900"/>
          </a:p>
          <a:p>
            <a:pPr marL="0" marR="0" lvl="0" indent="0" algn="l" rtl="0">
              <a:lnSpc>
                <a:spcPct val="204687"/>
              </a:lnSpc>
              <a:spcBef>
                <a:spcPts val="0"/>
              </a:spcBef>
              <a:spcAft>
                <a:spcPts val="0"/>
              </a:spcAft>
              <a:buNone/>
            </a:pPr>
            <a:r>
              <a:rPr lang="en" sz="2420">
                <a:solidFill>
                  <a:srgbClr val="595959"/>
                </a:solidFill>
                <a:latin typeface="Inter"/>
                <a:ea typeface="Inter"/>
                <a:cs typeface="Inter"/>
                <a:sym typeface="Inter"/>
              </a:rPr>
              <a:t>Hawaiʻi Climate Data Portal: </a:t>
            </a:r>
            <a:r>
              <a:rPr lang="en" sz="2420" u="sng">
                <a:solidFill>
                  <a:srgbClr val="0097A7"/>
                </a:solidFill>
                <a:latin typeface="Inter"/>
                <a:ea typeface="Inter"/>
                <a:cs typeface="Inter"/>
                <a:sym typeface="Inter"/>
                <a:hlinkClick r:id="rId4">
                  <a:extLst>
                    <a:ext uri="{A12FA001-AC4F-418D-AE19-62706E023703}">
                      <ahyp:hlinkClr xmlns:ahyp="http://schemas.microsoft.com/office/drawing/2018/hyperlinkcolor" val="tx"/>
                    </a:ext>
                  </a:extLst>
                </a:hlinkClick>
              </a:rPr>
              <a:t>https://www.hawaii.edu/climate-data-portal/ </a:t>
            </a:r>
            <a:endParaRPr sz="1900"/>
          </a:p>
          <a:p>
            <a:pPr marL="0" marR="0" lvl="0" indent="0" algn="l" rtl="0">
              <a:lnSpc>
                <a:spcPct val="175000"/>
              </a:lnSpc>
              <a:spcBef>
                <a:spcPts val="0"/>
              </a:spcBef>
              <a:spcAft>
                <a:spcPts val="0"/>
              </a:spcAft>
              <a:buNone/>
            </a:pPr>
            <a:r>
              <a:rPr lang="en" sz="2420">
                <a:solidFill>
                  <a:srgbClr val="595959"/>
                </a:solidFill>
                <a:latin typeface="Inter"/>
                <a:ea typeface="Inter"/>
                <a:cs typeface="Inter"/>
                <a:sym typeface="Inter"/>
              </a:rPr>
              <a:t>Curriculum modules: </a:t>
            </a:r>
            <a:r>
              <a:rPr lang="en" sz="2420" u="sng">
                <a:solidFill>
                  <a:srgbClr val="0097A7"/>
                </a:solidFill>
                <a:latin typeface="Inter"/>
                <a:ea typeface="Inter"/>
                <a:cs typeface="Inter"/>
                <a:sym typeface="Inter"/>
                <a:hlinkClick r:id="rId5">
                  <a:extLst>
                    <a:ext uri="{A12FA001-AC4F-418D-AE19-62706E023703}">
                      <ahyp:hlinkClr xmlns:ahyp="http://schemas.microsoft.com/office/drawing/2018/hyperlinkcolor" val="tx"/>
                    </a:ext>
                  </a:extLst>
                </a:hlinkClick>
              </a:rPr>
              <a:t>https://change-hi.github.io/archive-2022-2023/modules/</a:t>
            </a:r>
            <a:endParaRPr sz="1900"/>
          </a:p>
        </p:txBody>
      </p:sp>
      <p:sp>
        <p:nvSpPr>
          <p:cNvPr id="677" name="Google Shape;677;g2788dc2a3fd_0_652"/>
          <p:cNvSpPr/>
          <p:nvPr/>
        </p:nvSpPr>
        <p:spPr>
          <a:xfrm>
            <a:off x="10596703" y="2008080"/>
            <a:ext cx="647636" cy="485727"/>
          </a:xfrm>
          <a:custGeom>
            <a:avLst/>
            <a:gdLst/>
            <a:ahLst/>
            <a:cxnLst/>
            <a:rect l="l" t="t" r="r" b="b"/>
            <a:pathLst>
              <a:path w="518109" h="518109" extrusionOk="0">
                <a:moveTo>
                  <a:pt x="0" y="0"/>
                </a:moveTo>
                <a:lnTo>
                  <a:pt x="518109" y="0"/>
                </a:lnTo>
                <a:lnTo>
                  <a:pt x="518109" y="518109"/>
                </a:lnTo>
                <a:lnTo>
                  <a:pt x="0" y="51810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g2788dc2a3fd_0_652"/>
          <p:cNvSpPr/>
          <p:nvPr/>
        </p:nvSpPr>
        <p:spPr>
          <a:xfrm>
            <a:off x="9054896" y="2493798"/>
            <a:ext cx="647636" cy="485727"/>
          </a:xfrm>
          <a:custGeom>
            <a:avLst/>
            <a:gdLst/>
            <a:ahLst/>
            <a:cxnLst/>
            <a:rect l="l" t="t" r="r" b="b"/>
            <a:pathLst>
              <a:path w="518109" h="518109" extrusionOk="0">
                <a:moveTo>
                  <a:pt x="0" y="0"/>
                </a:moveTo>
                <a:lnTo>
                  <a:pt x="518110" y="0"/>
                </a:lnTo>
                <a:lnTo>
                  <a:pt x="518110" y="518109"/>
                </a:lnTo>
                <a:lnTo>
                  <a:pt x="0" y="51810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g2788dc2a3fd_0_652"/>
          <p:cNvSpPr/>
          <p:nvPr/>
        </p:nvSpPr>
        <p:spPr>
          <a:xfrm>
            <a:off x="11128565" y="2832421"/>
            <a:ext cx="647636" cy="485727"/>
          </a:xfrm>
          <a:custGeom>
            <a:avLst/>
            <a:gdLst/>
            <a:ahLst/>
            <a:cxnLst/>
            <a:rect l="l" t="t" r="r" b="b"/>
            <a:pathLst>
              <a:path w="518109" h="518109" extrusionOk="0">
                <a:moveTo>
                  <a:pt x="0" y="0"/>
                </a:moveTo>
                <a:lnTo>
                  <a:pt x="518110" y="0"/>
                </a:lnTo>
                <a:lnTo>
                  <a:pt x="518110" y="518109"/>
                </a:lnTo>
                <a:lnTo>
                  <a:pt x="0" y="51810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g2788dc2a3fd_0_652"/>
          <p:cNvSpPr/>
          <p:nvPr/>
        </p:nvSpPr>
        <p:spPr>
          <a:xfrm>
            <a:off x="3682670" y="4906299"/>
            <a:ext cx="4826660" cy="790099"/>
          </a:xfrm>
          <a:custGeom>
            <a:avLst/>
            <a:gdLst/>
            <a:ahLst/>
            <a:cxnLst/>
            <a:rect l="l" t="t" r="r" b="b"/>
            <a:pathLst>
              <a:path w="3861328" h="842772" extrusionOk="0">
                <a:moveTo>
                  <a:pt x="0" y="0"/>
                </a:moveTo>
                <a:lnTo>
                  <a:pt x="3861328" y="0"/>
                </a:lnTo>
                <a:lnTo>
                  <a:pt x="3861328" y="842772"/>
                </a:lnTo>
                <a:lnTo>
                  <a:pt x="0" y="84277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81" name="Google Shape;681;g2788dc2a3fd_0_652"/>
          <p:cNvGrpSpPr/>
          <p:nvPr/>
        </p:nvGrpSpPr>
        <p:grpSpPr>
          <a:xfrm>
            <a:off x="0" y="0"/>
            <a:ext cx="12192002" cy="980372"/>
            <a:chOff x="0" y="0"/>
            <a:chExt cx="3612445" cy="387300"/>
          </a:xfrm>
        </p:grpSpPr>
        <p:sp>
          <p:nvSpPr>
            <p:cNvPr id="682" name="Google Shape;682;g2788dc2a3fd_0_652"/>
            <p:cNvSpPr/>
            <p:nvPr/>
          </p:nvSpPr>
          <p:spPr>
            <a:xfrm>
              <a:off x="0" y="0"/>
              <a:ext cx="3612445" cy="387169"/>
            </a:xfrm>
            <a:custGeom>
              <a:avLst/>
              <a:gdLst/>
              <a:ahLst/>
              <a:cxnLst/>
              <a:rect l="l" t="t" r="r" b="b"/>
              <a:pathLst>
                <a:path w="3612445" h="387169" extrusionOk="0">
                  <a:moveTo>
                    <a:pt x="0" y="0"/>
                  </a:moveTo>
                  <a:lnTo>
                    <a:pt x="3612445" y="0"/>
                  </a:lnTo>
                  <a:lnTo>
                    <a:pt x="3612445" y="387169"/>
                  </a:lnTo>
                  <a:lnTo>
                    <a:pt x="0" y="387169"/>
                  </a:lnTo>
                  <a:close/>
                </a:path>
              </a:pathLst>
            </a:custGeom>
            <a:solidFill>
              <a:srgbClr val="0097A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3" name="Google Shape;683;g2788dc2a3fd_0_652"/>
            <p:cNvSpPr txBox="1"/>
            <p:nvPr/>
          </p:nvSpPr>
          <p:spPr>
            <a:xfrm>
              <a:off x="0" y="0"/>
              <a:ext cx="3612300" cy="387300"/>
            </a:xfrm>
            <a:prstGeom prst="rect">
              <a:avLst/>
            </a:prstGeom>
            <a:noFill/>
            <a:ln>
              <a:noFill/>
            </a:ln>
          </p:spPr>
          <p:txBody>
            <a:bodyPr spcFirstLastPara="1" wrap="square" lIns="50800" tIns="50800" rIns="50800" bIns="50800" anchor="ctr" anchorCtr="0">
              <a:noAutofit/>
            </a:bodyPr>
            <a:lstStyle/>
            <a:p>
              <a:pPr marL="0" marR="0" lvl="0" indent="0" algn="ctr" rtl="0">
                <a:lnSpc>
                  <a:spcPct val="99500"/>
                </a:lnSpc>
                <a:spcBef>
                  <a:spcPts val="0"/>
                </a:spcBef>
                <a:spcAft>
                  <a:spcPts val="0"/>
                </a:spcAft>
                <a:buNone/>
              </a:pPr>
              <a:endParaRPr sz="1800">
                <a:solidFill>
                  <a:schemeClr val="dk1"/>
                </a:solidFill>
                <a:latin typeface="Calibri"/>
                <a:ea typeface="Calibri"/>
                <a:cs typeface="Calibri"/>
                <a:sym typeface="Calibri"/>
              </a:endParaRPr>
            </a:p>
          </p:txBody>
        </p:sp>
      </p:grpSp>
      <p:sp>
        <p:nvSpPr>
          <p:cNvPr id="684" name="Google Shape;684;g2788dc2a3fd_0_652"/>
          <p:cNvSpPr txBox="1"/>
          <p:nvPr/>
        </p:nvSpPr>
        <p:spPr>
          <a:xfrm>
            <a:off x="3541993" y="249860"/>
            <a:ext cx="5310300" cy="492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3200" b="1">
                <a:solidFill>
                  <a:srgbClr val="FFFFFF"/>
                </a:solidFill>
                <a:latin typeface="Inter"/>
                <a:ea typeface="Inter"/>
                <a:cs typeface="Inter"/>
                <a:sym typeface="Inter"/>
              </a:rPr>
              <a:t>For More Information</a:t>
            </a:r>
            <a:endParaRPr/>
          </a:p>
        </p:txBody>
      </p:sp>
      <p:sp>
        <p:nvSpPr>
          <p:cNvPr id="685" name="Google Shape;685;g2788dc2a3fd_0_652"/>
          <p:cNvSpPr txBox="1"/>
          <p:nvPr/>
        </p:nvSpPr>
        <p:spPr>
          <a:xfrm>
            <a:off x="449071" y="5492520"/>
            <a:ext cx="11199300" cy="1013700"/>
          </a:xfrm>
          <a:prstGeom prst="rect">
            <a:avLst/>
          </a:prstGeom>
          <a:noFill/>
          <a:ln>
            <a:noFill/>
          </a:ln>
        </p:spPr>
        <p:txBody>
          <a:bodyPr spcFirstLastPara="1" wrap="square" lIns="0" tIns="0" rIns="0" bIns="0" anchor="t" anchorCtr="0">
            <a:spAutoFit/>
          </a:bodyPr>
          <a:lstStyle/>
          <a:p>
            <a:pPr marL="0" marR="0" lvl="0" indent="0" algn="just" rtl="0">
              <a:lnSpc>
                <a:spcPct val="162009"/>
              </a:lnSpc>
              <a:spcBef>
                <a:spcPts val="0"/>
              </a:spcBef>
              <a:spcAft>
                <a:spcPts val="0"/>
              </a:spcAft>
              <a:buNone/>
            </a:pPr>
            <a:r>
              <a:rPr lang="en" sz="1553">
                <a:solidFill>
                  <a:srgbClr val="000000"/>
                </a:solidFill>
                <a:latin typeface="Inter"/>
                <a:ea typeface="Inter"/>
                <a:cs typeface="Inter"/>
                <a:sym typeface="Inter"/>
              </a:rPr>
              <a:t>Hawaiʻi EPSCoR is funded by the National Science Foundation under EPSCoR Research Infrastructure Improvement Award </a:t>
            </a:r>
            <a:r>
              <a:rPr lang="en" sz="1553" b="1">
                <a:solidFill>
                  <a:srgbClr val="000000"/>
                </a:solidFill>
                <a:latin typeface="Inter"/>
                <a:ea typeface="Inter"/>
                <a:cs typeface="Inter"/>
                <a:sym typeface="Inter"/>
              </a:rPr>
              <a:t>#OIA-2149133.</a:t>
            </a:r>
            <a:r>
              <a:rPr lang="en" sz="1553">
                <a:solidFill>
                  <a:srgbClr val="000000"/>
                </a:solidFill>
                <a:latin typeface="Inter"/>
                <a:ea typeface="Inter"/>
                <a:cs typeface="Inter"/>
                <a:sym typeface="Inter"/>
              </a:rPr>
              <a:t> Any opinions, findings, and conclusions or recommendations expressed in this material are those of the author(s) and do not necessarily reflect the views of the National Science Foundation.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ee4e7b606d_0_105"/>
          <p:cNvSpPr txBox="1">
            <a:spLocks noGrp="1"/>
          </p:cNvSpPr>
          <p:nvPr>
            <p:ph type="title"/>
          </p:nvPr>
        </p:nvSpPr>
        <p:spPr>
          <a:xfrm>
            <a:off x="838200" y="27661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sz="6000"/>
              <a:t>HI-DSI Update</a:t>
            </a:r>
            <a:endParaRPr sz="6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c9907c6664_0_1"/>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2c9907c6664_0_1"/>
          <p:cNvSpPr txBox="1">
            <a:spLocks noGrp="1"/>
          </p:cNvSpPr>
          <p:nvPr>
            <p:ph type="title"/>
          </p:nvPr>
        </p:nvSpPr>
        <p:spPr>
          <a:xfrm>
            <a:off x="0" y="514800"/>
            <a:ext cx="12192000" cy="763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2800"/>
              <a:buNone/>
            </a:pPr>
            <a:r>
              <a:rPr lang="en" sz="4800" b="1">
                <a:solidFill>
                  <a:srgbClr val="1C4587"/>
                </a:solidFill>
                <a:latin typeface="Montserrat"/>
                <a:ea typeface="Montserrat"/>
                <a:cs typeface="Montserrat"/>
                <a:sym typeface="Montserrat"/>
              </a:rPr>
              <a:t>Hawai‘i Data Science Institute</a:t>
            </a:r>
            <a:endParaRPr sz="4800" b="1">
              <a:solidFill>
                <a:srgbClr val="1C4587"/>
              </a:solidFill>
              <a:latin typeface="Montserrat"/>
              <a:ea typeface="Montserrat"/>
              <a:cs typeface="Montserrat"/>
              <a:sym typeface="Montserrat"/>
            </a:endParaRPr>
          </a:p>
        </p:txBody>
      </p:sp>
      <p:sp>
        <p:nvSpPr>
          <p:cNvPr id="698" name="Google Shape;698;g2c9907c6664_0_1"/>
          <p:cNvSpPr txBox="1">
            <a:spLocks noGrp="1"/>
          </p:cNvSpPr>
          <p:nvPr>
            <p:ph type="body" idx="1"/>
          </p:nvPr>
        </p:nvSpPr>
        <p:spPr>
          <a:xfrm>
            <a:off x="0" y="1590000"/>
            <a:ext cx="8859600" cy="1601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800"/>
              <a:buFont typeface="Arial"/>
              <a:buNone/>
            </a:pPr>
            <a:r>
              <a:rPr lang="en" sz="3000">
                <a:solidFill>
                  <a:srgbClr val="1C4587"/>
                </a:solidFill>
              </a:rPr>
              <a:t>A systemwide initiative to </a:t>
            </a:r>
            <a:endParaRPr sz="3000">
              <a:solidFill>
                <a:srgbClr val="1C4587"/>
              </a:solidFill>
            </a:endParaRPr>
          </a:p>
          <a:p>
            <a:pPr marL="0" lvl="0" indent="0" algn="ctr" rtl="0">
              <a:lnSpc>
                <a:spcPct val="90000"/>
              </a:lnSpc>
              <a:spcBef>
                <a:spcPts val="0"/>
              </a:spcBef>
              <a:spcAft>
                <a:spcPts val="0"/>
              </a:spcAft>
              <a:buClr>
                <a:schemeClr val="dk1"/>
              </a:buClr>
              <a:buSzPts val="1800"/>
              <a:buFont typeface="Arial"/>
              <a:buNone/>
            </a:pPr>
            <a:r>
              <a:rPr lang="en" sz="3000">
                <a:solidFill>
                  <a:srgbClr val="1C4587"/>
                </a:solidFill>
              </a:rPr>
              <a:t>catalyze research and training capacity in </a:t>
            </a:r>
            <a:endParaRPr sz="3000">
              <a:solidFill>
                <a:srgbClr val="1C4587"/>
              </a:solidFill>
            </a:endParaRPr>
          </a:p>
          <a:p>
            <a:pPr marL="0" lvl="0" indent="0" algn="ctr" rtl="0">
              <a:lnSpc>
                <a:spcPct val="90000"/>
              </a:lnSpc>
              <a:spcBef>
                <a:spcPts val="0"/>
              </a:spcBef>
              <a:spcAft>
                <a:spcPts val="0"/>
              </a:spcAft>
              <a:buSzPts val="1800"/>
              <a:buNone/>
            </a:pPr>
            <a:r>
              <a:rPr lang="en" sz="3000">
                <a:solidFill>
                  <a:srgbClr val="1C4587"/>
                </a:solidFill>
              </a:rPr>
              <a:t>data science, computation and visualization</a:t>
            </a:r>
            <a:endParaRPr sz="3000">
              <a:solidFill>
                <a:srgbClr val="1C4587"/>
              </a:solidFill>
            </a:endParaRPr>
          </a:p>
        </p:txBody>
      </p:sp>
      <p:pic>
        <p:nvPicPr>
          <p:cNvPr id="699" name="Google Shape;699;g2c9907c6664_0_1"/>
          <p:cNvPicPr preferRelativeResize="0"/>
          <p:nvPr/>
        </p:nvPicPr>
        <p:blipFill rotWithShape="1">
          <a:blip r:embed="rId3">
            <a:alphaModFix/>
          </a:blip>
          <a:srcRect t="4155" b="6860"/>
          <a:stretch/>
        </p:blipFill>
        <p:spPr>
          <a:xfrm>
            <a:off x="8492525" y="4074475"/>
            <a:ext cx="3505350" cy="2339576"/>
          </a:xfrm>
          <a:prstGeom prst="rect">
            <a:avLst/>
          </a:prstGeom>
          <a:noFill/>
          <a:ln>
            <a:noFill/>
          </a:ln>
        </p:spPr>
      </p:pic>
      <p:pic>
        <p:nvPicPr>
          <p:cNvPr id="700" name="Google Shape;700;g2c9907c6664_0_1"/>
          <p:cNvPicPr preferRelativeResize="0"/>
          <p:nvPr/>
        </p:nvPicPr>
        <p:blipFill rotWithShape="1">
          <a:blip r:embed="rId4">
            <a:alphaModFix/>
          </a:blip>
          <a:srcRect/>
          <a:stretch/>
        </p:blipFill>
        <p:spPr>
          <a:xfrm>
            <a:off x="8492525" y="1639175"/>
            <a:ext cx="3505351" cy="2339565"/>
          </a:xfrm>
          <a:prstGeom prst="rect">
            <a:avLst/>
          </a:prstGeom>
          <a:noFill/>
          <a:ln>
            <a:noFill/>
          </a:ln>
        </p:spPr>
      </p:pic>
      <p:grpSp>
        <p:nvGrpSpPr>
          <p:cNvPr id="701" name="Google Shape;701;g2c9907c6664_0_1"/>
          <p:cNvGrpSpPr/>
          <p:nvPr/>
        </p:nvGrpSpPr>
        <p:grpSpPr>
          <a:xfrm>
            <a:off x="547564" y="3307094"/>
            <a:ext cx="7764471" cy="3106944"/>
            <a:chOff x="906275" y="3249550"/>
            <a:chExt cx="7128600" cy="3480000"/>
          </a:xfrm>
        </p:grpSpPr>
        <p:sp>
          <p:nvSpPr>
            <p:cNvPr id="702" name="Google Shape;702;g2c9907c6664_0_1"/>
            <p:cNvSpPr txBox="1"/>
            <p:nvPr/>
          </p:nvSpPr>
          <p:spPr>
            <a:xfrm>
              <a:off x="906275" y="3820750"/>
              <a:ext cx="7128600" cy="2908800"/>
            </a:xfrm>
            <a:prstGeom prst="rect">
              <a:avLst/>
            </a:prstGeom>
            <a:noFill/>
            <a:ln w="3810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nvGrpSpPr>
            <p:cNvPr id="703" name="Google Shape;703;g2c9907c6664_0_1"/>
            <p:cNvGrpSpPr/>
            <p:nvPr/>
          </p:nvGrpSpPr>
          <p:grpSpPr>
            <a:xfrm>
              <a:off x="985633" y="3897025"/>
              <a:ext cx="6959537" cy="2751000"/>
              <a:chOff x="985633" y="3897025"/>
              <a:chExt cx="6959537" cy="2751000"/>
            </a:xfrm>
          </p:grpSpPr>
          <p:sp>
            <p:nvSpPr>
              <p:cNvPr id="704" name="Google Shape;704;g2c9907c6664_0_1"/>
              <p:cNvSpPr txBox="1"/>
              <p:nvPr/>
            </p:nvSpPr>
            <p:spPr>
              <a:xfrm>
                <a:off x="985633" y="3897025"/>
                <a:ext cx="2165700" cy="2751000"/>
              </a:xfrm>
              <a:prstGeom prst="rect">
                <a:avLst/>
              </a:prstGeom>
              <a:solidFill>
                <a:srgbClr val="07376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Montserrat"/>
                    <a:ea typeface="Montserrat"/>
                    <a:cs typeface="Montserrat"/>
                    <a:sym typeface="Montserrat"/>
                  </a:rPr>
                  <a:t>Students</a:t>
                </a:r>
                <a:endParaRPr sz="26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Calibri"/>
                    <a:ea typeface="Calibri"/>
                    <a:cs typeface="Calibri"/>
                    <a:sym typeface="Calibri"/>
                  </a:rPr>
                  <a:t>Participate in a cross-disciplinary data science curriculum</a:t>
                </a: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5" name="Google Shape;705;g2c9907c6664_0_1"/>
              <p:cNvSpPr txBox="1"/>
              <p:nvPr/>
            </p:nvSpPr>
            <p:spPr>
              <a:xfrm>
                <a:off x="3382552" y="3897025"/>
                <a:ext cx="2165700" cy="2751000"/>
              </a:xfrm>
              <a:prstGeom prst="rect">
                <a:avLst/>
              </a:prstGeom>
              <a:solidFill>
                <a:srgbClr val="07376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Montserrat"/>
                    <a:ea typeface="Montserrat"/>
                    <a:cs typeface="Montserrat"/>
                    <a:sym typeface="Montserrat"/>
                  </a:rPr>
                  <a:t>Researchers</a:t>
                </a:r>
                <a:endParaRPr sz="26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Calibri"/>
                    <a:ea typeface="Calibri"/>
                    <a:cs typeface="Calibri"/>
                    <a:sym typeface="Calibri"/>
                  </a:rPr>
                  <a:t>Promote and support cross-disciplinary data intensive research</a:t>
                </a:r>
                <a:endParaRPr sz="1800" b="0" i="0" u="none" strike="noStrike" cap="none">
                  <a:solidFill>
                    <a:schemeClr val="lt1"/>
                  </a:solidFill>
                  <a:latin typeface="Calibri"/>
                  <a:ea typeface="Calibri"/>
                  <a:cs typeface="Calibri"/>
                  <a:sym typeface="Calibri"/>
                </a:endParaRPr>
              </a:p>
            </p:txBody>
          </p:sp>
          <p:sp>
            <p:nvSpPr>
              <p:cNvPr id="706" name="Google Shape;706;g2c9907c6664_0_1"/>
              <p:cNvSpPr txBox="1"/>
              <p:nvPr/>
            </p:nvSpPr>
            <p:spPr>
              <a:xfrm>
                <a:off x="5779470" y="3897025"/>
                <a:ext cx="2165700" cy="2751000"/>
              </a:xfrm>
              <a:prstGeom prst="rect">
                <a:avLst/>
              </a:prstGeom>
              <a:solidFill>
                <a:srgbClr val="07376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Montserrat"/>
                    <a:ea typeface="Montserrat"/>
                    <a:cs typeface="Montserrat"/>
                    <a:sym typeface="Montserrat"/>
                  </a:rPr>
                  <a:t>Industry</a:t>
                </a:r>
                <a:endParaRPr sz="26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Calibri"/>
                    <a:ea typeface="Calibri"/>
                    <a:cs typeface="Calibri"/>
                    <a:sym typeface="Calibri"/>
                  </a:rPr>
                  <a:t>Forge partnerships with industry and government agencies</a:t>
                </a:r>
                <a:endParaRPr sz="1800" b="0" i="0" u="none" strike="noStrike" cap="none">
                  <a:solidFill>
                    <a:schemeClr val="lt1"/>
                  </a:solidFill>
                  <a:latin typeface="Calibri"/>
                  <a:ea typeface="Calibri"/>
                  <a:cs typeface="Calibri"/>
                  <a:sym typeface="Calibri"/>
                </a:endParaRPr>
              </a:p>
            </p:txBody>
          </p:sp>
        </p:grpSp>
        <p:sp>
          <p:nvSpPr>
            <p:cNvPr id="707" name="Google Shape;707;g2c9907c6664_0_1"/>
            <p:cNvSpPr txBox="1"/>
            <p:nvPr/>
          </p:nvSpPr>
          <p:spPr>
            <a:xfrm>
              <a:off x="906275" y="3249550"/>
              <a:ext cx="7128600" cy="49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073763"/>
                  </a:solidFill>
                  <a:latin typeface="Montserrat"/>
                  <a:ea typeface="Montserrat"/>
                  <a:cs typeface="Montserrat"/>
                  <a:sym typeface="Montserrat"/>
                </a:rPr>
                <a:t>Audience</a:t>
              </a:r>
              <a:endParaRPr sz="3600" b="1" i="0" u="none" strike="noStrike" cap="none">
                <a:solidFill>
                  <a:srgbClr val="073763"/>
                </a:solidFill>
                <a:latin typeface="Montserrat"/>
                <a:ea typeface="Montserrat"/>
                <a:cs typeface="Montserrat"/>
                <a:sym typeface="Montserrat"/>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29a13fc88e_0_224"/>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713" name="Google Shape;713;g229a13fc88e_0_224"/>
          <p:cNvSpPr txBox="1">
            <a:spLocks noGrp="1"/>
          </p:cNvSpPr>
          <p:nvPr>
            <p:ph type="body" idx="2"/>
          </p:nvPr>
        </p:nvSpPr>
        <p:spPr>
          <a:xfrm>
            <a:off x="113325" y="1590000"/>
            <a:ext cx="11991900" cy="4956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en" sz="2800" b="1">
                <a:solidFill>
                  <a:srgbClr val="1C4587"/>
                </a:solidFill>
                <a:latin typeface="Montserrat"/>
                <a:ea typeface="Montserrat"/>
                <a:cs typeface="Montserrat"/>
                <a:sym typeface="Montserrat"/>
              </a:rPr>
              <a:t>Facilitate the development of data science curricula </a:t>
            </a:r>
            <a:endParaRPr sz="2800" b="1">
              <a:solidFill>
                <a:srgbClr val="1C4587"/>
              </a:solidFill>
              <a:latin typeface="Montserrat"/>
              <a:ea typeface="Montserrat"/>
              <a:cs typeface="Montserrat"/>
              <a:sym typeface="Montserrat"/>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Data Science Certificate </a:t>
            </a:r>
            <a:endParaRPr sz="24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Information and Computer Sciences - Manoa</a:t>
            </a:r>
            <a:endParaRPr sz="22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Data Science - UH Hilo</a:t>
            </a:r>
            <a:endParaRPr sz="22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Bachelor of Science in Data Science</a:t>
            </a:r>
            <a:endParaRPr sz="24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UH Hilo</a:t>
            </a:r>
            <a:endParaRPr sz="22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Chaminade</a:t>
            </a:r>
            <a:endParaRPr sz="2200" b="1">
              <a:solidFill>
                <a:srgbClr val="1C4587"/>
              </a:solidFill>
            </a:endParaRPr>
          </a:p>
          <a:p>
            <a:pPr marL="0" lvl="0" indent="0" algn="l" rtl="0">
              <a:lnSpc>
                <a:spcPct val="90000"/>
              </a:lnSpc>
              <a:spcBef>
                <a:spcPts val="0"/>
              </a:spcBef>
              <a:spcAft>
                <a:spcPts val="0"/>
              </a:spcAft>
              <a:buSzPts val="1400"/>
              <a:buNone/>
            </a:pPr>
            <a:r>
              <a:rPr lang="en" sz="2800" b="1">
                <a:solidFill>
                  <a:srgbClr val="1C4587"/>
                </a:solidFill>
                <a:latin typeface="Montserrat"/>
                <a:ea typeface="Montserrat"/>
                <a:cs typeface="Montserrat"/>
                <a:sym typeface="Montserrat"/>
              </a:rPr>
              <a:t>Data science &amp; CI skills training</a:t>
            </a:r>
            <a:endParaRPr sz="2800" b="1">
              <a:solidFill>
                <a:srgbClr val="1C4587"/>
              </a:solidFill>
              <a:latin typeface="Montserrat"/>
              <a:ea typeface="Montserrat"/>
              <a:cs typeface="Montserrat"/>
              <a:sym typeface="Montserrat"/>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Open to the UH community at large</a:t>
            </a:r>
            <a:endParaRPr sz="2400">
              <a:solidFill>
                <a:srgbClr val="1C4587"/>
              </a:solidFill>
            </a:endParaRPr>
          </a:p>
          <a:p>
            <a:pPr marL="457200" lvl="0" indent="-381000" algn="l" rtl="0">
              <a:lnSpc>
                <a:spcPct val="90000"/>
              </a:lnSpc>
              <a:spcBef>
                <a:spcPts val="0"/>
              </a:spcBef>
              <a:spcAft>
                <a:spcPts val="0"/>
              </a:spcAft>
              <a:buClr>
                <a:srgbClr val="1C4587"/>
              </a:buClr>
              <a:buSzPts val="2400"/>
              <a:buChar char="●"/>
            </a:pPr>
            <a:r>
              <a:rPr lang="en" sz="2400">
                <a:solidFill>
                  <a:srgbClr val="1C4587"/>
                </a:solidFill>
              </a:rPr>
              <a:t>Examples: </a:t>
            </a:r>
            <a:endParaRPr sz="24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HPC &amp; Cloud computing </a:t>
            </a:r>
            <a:endParaRPr sz="22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Data Wrangling</a:t>
            </a:r>
            <a:endParaRPr sz="22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Python &amp; R </a:t>
            </a:r>
            <a:endParaRPr sz="22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Visualization</a:t>
            </a:r>
            <a:endParaRPr sz="2200">
              <a:solidFill>
                <a:srgbClr val="1C4587"/>
              </a:solidFill>
            </a:endParaRPr>
          </a:p>
          <a:p>
            <a:pPr marL="914400" lvl="1" indent="-368300" algn="l" rtl="0">
              <a:lnSpc>
                <a:spcPct val="90000"/>
              </a:lnSpc>
              <a:spcBef>
                <a:spcPts val="0"/>
              </a:spcBef>
              <a:spcAft>
                <a:spcPts val="0"/>
              </a:spcAft>
              <a:buClr>
                <a:srgbClr val="1C4587"/>
              </a:buClr>
              <a:buSzPts val="2200"/>
              <a:buChar char="○"/>
            </a:pPr>
            <a:r>
              <a:rPr lang="en" sz="2200">
                <a:solidFill>
                  <a:srgbClr val="1C4587"/>
                </a:solidFill>
              </a:rPr>
              <a:t>Computational workflows</a:t>
            </a:r>
            <a:endParaRPr sz="2200">
              <a:solidFill>
                <a:srgbClr val="1C4587"/>
              </a:solidFill>
            </a:endParaRPr>
          </a:p>
          <a:p>
            <a:pPr marL="609600" lvl="0" indent="0" algn="l" rtl="0">
              <a:lnSpc>
                <a:spcPct val="90000"/>
              </a:lnSpc>
              <a:spcBef>
                <a:spcPts val="0"/>
              </a:spcBef>
              <a:spcAft>
                <a:spcPts val="0"/>
              </a:spcAft>
              <a:buSzPts val="1400"/>
              <a:buNone/>
            </a:pPr>
            <a:endParaRPr sz="2400">
              <a:solidFill>
                <a:srgbClr val="1C4587"/>
              </a:solidFill>
            </a:endParaRPr>
          </a:p>
          <a:p>
            <a:pPr marL="0" lvl="0" indent="0" algn="l" rtl="0">
              <a:lnSpc>
                <a:spcPct val="90000"/>
              </a:lnSpc>
              <a:spcBef>
                <a:spcPts val="0"/>
              </a:spcBef>
              <a:spcAft>
                <a:spcPts val="0"/>
              </a:spcAft>
              <a:buSzPts val="1400"/>
              <a:buNone/>
            </a:pPr>
            <a:endParaRPr sz="2500">
              <a:solidFill>
                <a:srgbClr val="1C4587"/>
              </a:solidFill>
            </a:endParaRPr>
          </a:p>
        </p:txBody>
      </p:sp>
      <p:sp>
        <p:nvSpPr>
          <p:cNvPr id="714" name="Google Shape;714;g229a13fc88e_0_22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715" name="Google Shape;715;g229a13fc88e_0_224"/>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229a13fc88e_0_224"/>
          <p:cNvSpPr txBox="1">
            <a:spLocks noGrp="1"/>
          </p:cNvSpPr>
          <p:nvPr>
            <p:ph type="title"/>
          </p:nvPr>
        </p:nvSpPr>
        <p:spPr>
          <a:xfrm>
            <a:off x="100" y="0"/>
            <a:ext cx="12192000" cy="1590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 sz="4800" b="1">
                <a:solidFill>
                  <a:srgbClr val="1C4587"/>
                </a:solidFill>
                <a:latin typeface="Montserrat"/>
                <a:ea typeface="Montserrat"/>
                <a:cs typeface="Montserrat"/>
                <a:sym typeface="Montserrat"/>
              </a:rPr>
              <a:t>Training and Education</a:t>
            </a:r>
            <a:endParaRPr sz="4800" b="1">
              <a:solidFill>
                <a:srgbClr val="1C4587"/>
              </a:solidFill>
              <a:latin typeface="Montserrat"/>
              <a:ea typeface="Montserrat"/>
              <a:cs typeface="Montserrat"/>
              <a:sym typeface="Montserrat"/>
            </a:endParaRPr>
          </a:p>
        </p:txBody>
      </p:sp>
      <p:pic>
        <p:nvPicPr>
          <p:cNvPr id="717" name="Google Shape;717;g229a13fc88e_0_224"/>
          <p:cNvPicPr preferRelativeResize="0"/>
          <p:nvPr/>
        </p:nvPicPr>
        <p:blipFill rotWithShape="1">
          <a:blip r:embed="rId3">
            <a:alphaModFix/>
          </a:blip>
          <a:srcRect t="20571"/>
          <a:stretch/>
        </p:blipFill>
        <p:spPr>
          <a:xfrm>
            <a:off x="6708450" y="3954415"/>
            <a:ext cx="5067850" cy="2688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g2788dc2a3fd_0_765"/>
          <p:cNvSpPr txBox="1">
            <a:spLocks noGrp="1"/>
          </p:cNvSpPr>
          <p:nvPr>
            <p:ph type="title"/>
          </p:nvPr>
        </p:nvSpPr>
        <p:spPr>
          <a:xfrm>
            <a:off x="-17633" y="448200"/>
            <a:ext cx="3207300" cy="1529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2800"/>
              <a:buFont typeface="Calibri"/>
              <a:buNone/>
            </a:pPr>
            <a:r>
              <a:rPr lang="en" sz="2600" b="1"/>
              <a:t>Change(HI) </a:t>
            </a:r>
            <a:endParaRPr sz="2600" b="1"/>
          </a:p>
          <a:p>
            <a:pPr marL="0" lvl="0" indent="0" algn="ctr" rtl="0">
              <a:lnSpc>
                <a:spcPct val="90000"/>
              </a:lnSpc>
              <a:spcBef>
                <a:spcPts val="0"/>
              </a:spcBef>
              <a:spcAft>
                <a:spcPts val="0"/>
              </a:spcAft>
              <a:buClr>
                <a:schemeClr val="lt1"/>
              </a:buClr>
              <a:buSzPts val="2800"/>
              <a:buFont typeface="Calibri"/>
              <a:buNone/>
            </a:pPr>
            <a:r>
              <a:rPr lang="en" sz="2600" b="1"/>
              <a:t>Data Science Fellows 2024</a:t>
            </a:r>
            <a:endParaRPr sz="1800" b="1"/>
          </a:p>
        </p:txBody>
      </p:sp>
      <p:sp>
        <p:nvSpPr>
          <p:cNvPr id="723" name="Google Shape;723;g2788dc2a3fd_0_765"/>
          <p:cNvSpPr txBox="1"/>
          <p:nvPr/>
        </p:nvSpPr>
        <p:spPr>
          <a:xfrm>
            <a:off x="3250500" y="532825"/>
            <a:ext cx="5399100" cy="3882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1200"/>
              </a:spcAft>
              <a:buNone/>
            </a:pPr>
            <a:r>
              <a:rPr lang="en" sz="1800">
                <a:solidFill>
                  <a:schemeClr val="dk1"/>
                </a:solidFill>
              </a:rPr>
              <a:t>Tanaka</a:t>
            </a:r>
            <a:endParaRPr sz="1800">
              <a:solidFill>
                <a:schemeClr val="dk2"/>
              </a:solidFill>
            </a:endParaRPr>
          </a:p>
        </p:txBody>
      </p:sp>
      <p:pic>
        <p:nvPicPr>
          <p:cNvPr id="724" name="Google Shape;724;g2788dc2a3fd_0_765"/>
          <p:cNvPicPr preferRelativeResize="0"/>
          <p:nvPr/>
        </p:nvPicPr>
        <p:blipFill>
          <a:blip r:embed="rId3">
            <a:alphaModFix/>
          </a:blip>
          <a:stretch>
            <a:fillRect/>
          </a:stretch>
        </p:blipFill>
        <p:spPr>
          <a:xfrm>
            <a:off x="3087975" y="270325"/>
            <a:ext cx="6811040" cy="2457125"/>
          </a:xfrm>
          <a:prstGeom prst="rect">
            <a:avLst/>
          </a:prstGeom>
          <a:noFill/>
          <a:ln>
            <a:noFill/>
          </a:ln>
        </p:spPr>
      </p:pic>
      <p:pic>
        <p:nvPicPr>
          <p:cNvPr id="725" name="Google Shape;725;g2788dc2a3fd_0_765"/>
          <p:cNvPicPr preferRelativeResize="0"/>
          <p:nvPr/>
        </p:nvPicPr>
        <p:blipFill>
          <a:blip r:embed="rId4">
            <a:alphaModFix/>
          </a:blip>
          <a:stretch>
            <a:fillRect/>
          </a:stretch>
        </p:blipFill>
        <p:spPr>
          <a:xfrm>
            <a:off x="742323" y="2727452"/>
            <a:ext cx="10372175" cy="3899200"/>
          </a:xfrm>
          <a:prstGeom prst="rect">
            <a:avLst/>
          </a:prstGeom>
          <a:noFill/>
          <a:ln>
            <a:noFill/>
          </a:ln>
        </p:spPr>
      </p:pic>
      <p:sp>
        <p:nvSpPr>
          <p:cNvPr id="726" name="Google Shape;726;g2788dc2a3fd_0_765"/>
          <p:cNvSpPr txBox="1"/>
          <p:nvPr/>
        </p:nvSpPr>
        <p:spPr>
          <a:xfrm>
            <a:off x="10429033" y="71225"/>
            <a:ext cx="16764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2"/>
              </a:solidFill>
            </a:endParaRPr>
          </a:p>
        </p:txBody>
      </p:sp>
      <p:pic>
        <p:nvPicPr>
          <p:cNvPr id="727" name="Google Shape;727;g2788dc2a3fd_0_765"/>
          <p:cNvPicPr preferRelativeResize="0"/>
          <p:nvPr/>
        </p:nvPicPr>
        <p:blipFill>
          <a:blip r:embed="rId5">
            <a:alphaModFix/>
          </a:blip>
          <a:stretch>
            <a:fillRect/>
          </a:stretch>
        </p:blipFill>
        <p:spPr>
          <a:xfrm>
            <a:off x="324900" y="2976725"/>
            <a:ext cx="313075" cy="174725"/>
          </a:xfrm>
          <a:prstGeom prst="rect">
            <a:avLst/>
          </a:prstGeom>
          <a:noFill/>
          <a:ln>
            <a:noFill/>
          </a:ln>
        </p:spPr>
      </p:pic>
      <p:pic>
        <p:nvPicPr>
          <p:cNvPr id="728" name="Google Shape;728;g2788dc2a3fd_0_765"/>
          <p:cNvPicPr preferRelativeResize="0"/>
          <p:nvPr/>
        </p:nvPicPr>
        <p:blipFill>
          <a:blip r:embed="rId6">
            <a:alphaModFix/>
          </a:blip>
          <a:stretch>
            <a:fillRect/>
          </a:stretch>
        </p:blipFill>
        <p:spPr>
          <a:xfrm>
            <a:off x="345900" y="3279200"/>
            <a:ext cx="281600" cy="250658"/>
          </a:xfrm>
          <a:prstGeom prst="rect">
            <a:avLst/>
          </a:prstGeom>
          <a:noFill/>
          <a:ln>
            <a:noFill/>
          </a:ln>
        </p:spPr>
      </p:pic>
      <p:pic>
        <p:nvPicPr>
          <p:cNvPr id="729" name="Google Shape;729;g2788dc2a3fd_0_765"/>
          <p:cNvPicPr preferRelativeResize="0"/>
          <p:nvPr/>
        </p:nvPicPr>
        <p:blipFill>
          <a:blip r:embed="rId7">
            <a:alphaModFix/>
          </a:blip>
          <a:stretch>
            <a:fillRect/>
          </a:stretch>
        </p:blipFill>
        <p:spPr>
          <a:xfrm>
            <a:off x="345900" y="3657600"/>
            <a:ext cx="281600" cy="251150"/>
          </a:xfrm>
          <a:prstGeom prst="rect">
            <a:avLst/>
          </a:prstGeom>
          <a:noFill/>
          <a:ln>
            <a:noFill/>
          </a:ln>
        </p:spPr>
      </p:pic>
      <p:pic>
        <p:nvPicPr>
          <p:cNvPr id="730" name="Google Shape;730;g2788dc2a3fd_0_765"/>
          <p:cNvPicPr preferRelativeResize="0"/>
          <p:nvPr/>
        </p:nvPicPr>
        <p:blipFill>
          <a:blip r:embed="rId7">
            <a:alphaModFix/>
          </a:blip>
          <a:stretch>
            <a:fillRect/>
          </a:stretch>
        </p:blipFill>
        <p:spPr>
          <a:xfrm>
            <a:off x="345883" y="4016875"/>
            <a:ext cx="281600" cy="251150"/>
          </a:xfrm>
          <a:prstGeom prst="rect">
            <a:avLst/>
          </a:prstGeom>
          <a:noFill/>
          <a:ln>
            <a:noFill/>
          </a:ln>
        </p:spPr>
      </p:pic>
      <p:pic>
        <p:nvPicPr>
          <p:cNvPr id="731" name="Google Shape;731;g2788dc2a3fd_0_765"/>
          <p:cNvPicPr preferRelativeResize="0"/>
          <p:nvPr/>
        </p:nvPicPr>
        <p:blipFill>
          <a:blip r:embed="rId8">
            <a:alphaModFix/>
          </a:blip>
          <a:stretch>
            <a:fillRect/>
          </a:stretch>
        </p:blipFill>
        <p:spPr>
          <a:xfrm>
            <a:off x="345867" y="4452350"/>
            <a:ext cx="281600" cy="25445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g2788dc2a3fd_0_785"/>
          <p:cNvPicPr preferRelativeResize="0"/>
          <p:nvPr/>
        </p:nvPicPr>
        <p:blipFill>
          <a:blip r:embed="rId3">
            <a:alphaModFix/>
          </a:blip>
          <a:stretch>
            <a:fillRect/>
          </a:stretch>
        </p:blipFill>
        <p:spPr>
          <a:xfrm>
            <a:off x="314975" y="1132547"/>
            <a:ext cx="2489513" cy="2377905"/>
          </a:xfrm>
          <a:prstGeom prst="rect">
            <a:avLst/>
          </a:prstGeom>
          <a:noFill/>
          <a:ln>
            <a:noFill/>
          </a:ln>
        </p:spPr>
      </p:pic>
      <p:pic>
        <p:nvPicPr>
          <p:cNvPr id="737" name="Google Shape;737;g2788dc2a3fd_0_785"/>
          <p:cNvPicPr preferRelativeResize="0"/>
          <p:nvPr/>
        </p:nvPicPr>
        <p:blipFill>
          <a:blip r:embed="rId4">
            <a:alphaModFix/>
          </a:blip>
          <a:stretch>
            <a:fillRect/>
          </a:stretch>
        </p:blipFill>
        <p:spPr>
          <a:xfrm>
            <a:off x="2928207" y="1094425"/>
            <a:ext cx="2489513" cy="2377916"/>
          </a:xfrm>
          <a:prstGeom prst="rect">
            <a:avLst/>
          </a:prstGeom>
          <a:noFill/>
          <a:ln>
            <a:noFill/>
          </a:ln>
        </p:spPr>
      </p:pic>
      <p:sp>
        <p:nvSpPr>
          <p:cNvPr id="738" name="Google Shape;738;g2788dc2a3fd_0_785"/>
          <p:cNvSpPr txBox="1"/>
          <p:nvPr/>
        </p:nvSpPr>
        <p:spPr>
          <a:xfrm>
            <a:off x="318400" y="53275"/>
            <a:ext cx="11565300" cy="977700"/>
          </a:xfrm>
          <a:prstGeom prst="rect">
            <a:avLst/>
          </a:prstGeom>
          <a:solidFill>
            <a:srgbClr val="26849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lt1"/>
                </a:solidFill>
              </a:rPr>
              <a:t>EWD/BP: C</a:t>
            </a:r>
            <a:r>
              <a:rPr lang="en" sz="2800">
                <a:solidFill>
                  <a:schemeClr val="lt1"/>
                </a:solidFill>
              </a:rPr>
              <a:t>hange(HI) </a:t>
            </a:r>
            <a:r>
              <a:rPr lang="en" sz="2800" b="1">
                <a:solidFill>
                  <a:schemeClr val="lt1"/>
                </a:solidFill>
              </a:rPr>
              <a:t>O</a:t>
            </a:r>
            <a:r>
              <a:rPr lang="en" sz="2800">
                <a:solidFill>
                  <a:schemeClr val="lt1"/>
                </a:solidFill>
              </a:rPr>
              <a:t>pportunity for </a:t>
            </a:r>
            <a:r>
              <a:rPr lang="en" sz="2800" b="1">
                <a:solidFill>
                  <a:schemeClr val="lt1"/>
                </a:solidFill>
              </a:rPr>
              <a:t>R</a:t>
            </a:r>
            <a:r>
              <a:rPr lang="en" sz="2800">
                <a:solidFill>
                  <a:schemeClr val="lt1"/>
                </a:solidFill>
              </a:rPr>
              <a:t>esearch </a:t>
            </a:r>
            <a:r>
              <a:rPr lang="en" sz="2800" b="1">
                <a:solidFill>
                  <a:schemeClr val="lt1"/>
                </a:solidFill>
              </a:rPr>
              <a:t>E</a:t>
            </a:r>
            <a:r>
              <a:rPr lang="en" sz="2800">
                <a:solidFill>
                  <a:schemeClr val="lt1"/>
                </a:solidFill>
              </a:rPr>
              <a:t>xperience CORE Program</a:t>
            </a:r>
            <a:endParaRPr sz="2800">
              <a:solidFill>
                <a:schemeClr val="lt1"/>
              </a:solidFill>
            </a:endParaRPr>
          </a:p>
          <a:p>
            <a:pPr marL="0" lvl="0" indent="0" algn="ctr" rtl="0">
              <a:spcBef>
                <a:spcPts val="0"/>
              </a:spcBef>
              <a:spcAft>
                <a:spcPts val="0"/>
              </a:spcAft>
              <a:buClr>
                <a:schemeClr val="dk1"/>
              </a:buClr>
              <a:buSzPts val="1100"/>
              <a:buFont typeface="Arial"/>
              <a:buNone/>
            </a:pPr>
            <a:r>
              <a:rPr lang="en" sz="1800">
                <a:solidFill>
                  <a:schemeClr val="lt1"/>
                </a:solidFill>
              </a:rPr>
              <a:t>Tanaka</a:t>
            </a:r>
            <a:endParaRPr sz="1800">
              <a:solidFill>
                <a:schemeClr val="lt1"/>
              </a:solidFill>
            </a:endParaRPr>
          </a:p>
          <a:p>
            <a:pPr marL="0" lvl="0" indent="0" algn="ctr" rtl="0">
              <a:spcBef>
                <a:spcPts val="0"/>
              </a:spcBef>
              <a:spcAft>
                <a:spcPts val="0"/>
              </a:spcAft>
              <a:buNone/>
            </a:pPr>
            <a:endParaRPr sz="2800">
              <a:solidFill>
                <a:schemeClr val="lt1"/>
              </a:solidFill>
            </a:endParaRPr>
          </a:p>
          <a:p>
            <a:pPr marL="0" lvl="0" indent="0" algn="ctr" rtl="0">
              <a:spcBef>
                <a:spcPts val="0"/>
              </a:spcBef>
              <a:spcAft>
                <a:spcPts val="0"/>
              </a:spcAft>
              <a:buNone/>
            </a:pPr>
            <a:endParaRPr sz="3000">
              <a:solidFill>
                <a:schemeClr val="lt1"/>
              </a:solidFill>
            </a:endParaRPr>
          </a:p>
          <a:p>
            <a:pPr marL="0" lvl="0" indent="0" algn="ctr" rtl="0">
              <a:lnSpc>
                <a:spcPct val="90000"/>
              </a:lnSpc>
              <a:spcBef>
                <a:spcPts val="0"/>
              </a:spcBef>
              <a:spcAft>
                <a:spcPts val="0"/>
              </a:spcAft>
              <a:buNone/>
            </a:pPr>
            <a:r>
              <a:rPr lang="en" sz="3000">
                <a:solidFill>
                  <a:schemeClr val="lt1"/>
                </a:solidFill>
              </a:rPr>
              <a:t> </a:t>
            </a:r>
            <a:endParaRPr sz="3000">
              <a:solidFill>
                <a:schemeClr val="lt1"/>
              </a:solidFill>
            </a:endParaRPr>
          </a:p>
        </p:txBody>
      </p:sp>
      <p:pic>
        <p:nvPicPr>
          <p:cNvPr id="739" name="Google Shape;739;g2788dc2a3fd_0_785"/>
          <p:cNvPicPr preferRelativeResize="0"/>
          <p:nvPr/>
        </p:nvPicPr>
        <p:blipFill>
          <a:blip r:embed="rId5">
            <a:alphaModFix/>
          </a:blip>
          <a:stretch>
            <a:fillRect/>
          </a:stretch>
        </p:blipFill>
        <p:spPr>
          <a:xfrm>
            <a:off x="5535088" y="1094478"/>
            <a:ext cx="2489513" cy="2377862"/>
          </a:xfrm>
          <a:prstGeom prst="rect">
            <a:avLst/>
          </a:prstGeom>
          <a:noFill/>
          <a:ln>
            <a:noFill/>
          </a:ln>
        </p:spPr>
      </p:pic>
      <p:sp>
        <p:nvSpPr>
          <p:cNvPr id="740" name="Google Shape;740;g2788dc2a3fd_0_785"/>
          <p:cNvSpPr txBox="1"/>
          <p:nvPr/>
        </p:nvSpPr>
        <p:spPr>
          <a:xfrm>
            <a:off x="8141975" y="1077100"/>
            <a:ext cx="3921600" cy="2377800"/>
          </a:xfrm>
          <a:prstGeom prst="rect">
            <a:avLst/>
          </a:prstGeom>
          <a:noFill/>
          <a:ln>
            <a:noFill/>
          </a:ln>
        </p:spPr>
        <p:txBody>
          <a:bodyPr spcFirstLastPara="1" wrap="square" lIns="91425" tIns="91425" rIns="91425" bIns="91425" anchor="t" anchorCtr="0">
            <a:noAutofit/>
          </a:bodyPr>
          <a:lstStyle/>
          <a:p>
            <a:pPr marL="457200" lvl="0" indent="-330200" algn="l" rtl="0">
              <a:spcBef>
                <a:spcPts val="1000"/>
              </a:spcBef>
              <a:spcAft>
                <a:spcPts val="0"/>
              </a:spcAft>
              <a:buClr>
                <a:schemeClr val="dk1"/>
              </a:buClr>
              <a:buSzPts val="1600"/>
              <a:buChar char="●"/>
            </a:pPr>
            <a:r>
              <a:rPr lang="en" sz="1600">
                <a:solidFill>
                  <a:schemeClr val="dk1"/>
                </a:solidFill>
              </a:rPr>
              <a:t>Mentored research program with flexible participation levels. </a:t>
            </a:r>
            <a:endParaRPr sz="1600">
              <a:solidFill>
                <a:schemeClr val="dk1"/>
              </a:solidFill>
            </a:endParaRPr>
          </a:p>
          <a:p>
            <a:pPr marL="457200" lvl="0" indent="-330200" algn="l" rtl="0">
              <a:spcBef>
                <a:spcPts val="1000"/>
              </a:spcBef>
              <a:spcAft>
                <a:spcPts val="0"/>
              </a:spcAft>
              <a:buClr>
                <a:schemeClr val="dk1"/>
              </a:buClr>
              <a:buSzPts val="1600"/>
              <a:buChar char="●"/>
            </a:pPr>
            <a:r>
              <a:rPr lang="en" sz="1600">
                <a:solidFill>
                  <a:schemeClr val="dk1"/>
                </a:solidFill>
              </a:rPr>
              <a:t>Program incorporates cohort building activities and professional development opportunities. </a:t>
            </a:r>
            <a:endParaRPr sz="1600">
              <a:solidFill>
                <a:schemeClr val="dk1"/>
              </a:solidFill>
            </a:endParaRPr>
          </a:p>
          <a:p>
            <a:pPr marL="457200" lvl="0" indent="-330200" algn="l" rtl="0">
              <a:spcBef>
                <a:spcPts val="1000"/>
              </a:spcBef>
              <a:spcAft>
                <a:spcPts val="0"/>
              </a:spcAft>
              <a:buClr>
                <a:schemeClr val="dk1"/>
              </a:buClr>
              <a:buSzPts val="1600"/>
              <a:buChar char="●"/>
            </a:pPr>
            <a:r>
              <a:rPr lang="en" sz="1600">
                <a:solidFill>
                  <a:schemeClr val="dk1"/>
                </a:solidFill>
              </a:rPr>
              <a:t>Students participated in campus-wide research symposium.</a:t>
            </a:r>
            <a:endParaRPr sz="1600">
              <a:solidFill>
                <a:schemeClr val="dk2"/>
              </a:solidFill>
            </a:endParaRPr>
          </a:p>
        </p:txBody>
      </p:sp>
      <p:pic>
        <p:nvPicPr>
          <p:cNvPr id="741" name="Google Shape;741;g2788dc2a3fd_0_785"/>
          <p:cNvPicPr preferRelativeResize="0"/>
          <p:nvPr/>
        </p:nvPicPr>
        <p:blipFill>
          <a:blip r:embed="rId6">
            <a:alphaModFix/>
          </a:blip>
          <a:stretch>
            <a:fillRect/>
          </a:stretch>
        </p:blipFill>
        <p:spPr>
          <a:xfrm>
            <a:off x="162578" y="3810000"/>
            <a:ext cx="11971200" cy="2819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787fec043b_0_0"/>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747" name="Google Shape;747;g2787fec043b_0_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748" name="Google Shape;748;g2787fec043b_0_0"/>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2787fec043b_0_0"/>
          <p:cNvSpPr txBox="1">
            <a:spLocks noGrp="1"/>
          </p:cNvSpPr>
          <p:nvPr>
            <p:ph type="title"/>
          </p:nvPr>
        </p:nvSpPr>
        <p:spPr>
          <a:xfrm>
            <a:off x="100" y="0"/>
            <a:ext cx="12140700" cy="1590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 sz="4800" b="1">
                <a:solidFill>
                  <a:srgbClr val="1C4587"/>
                </a:solidFill>
                <a:latin typeface="Montserrat"/>
                <a:ea typeface="Montserrat"/>
                <a:cs typeface="Montserrat"/>
                <a:sym typeface="Montserrat"/>
              </a:rPr>
              <a:t>Fall 2023-Summer 2024 Impacts</a:t>
            </a:r>
            <a:endParaRPr sz="4800" b="1">
              <a:solidFill>
                <a:srgbClr val="1C4587"/>
              </a:solidFill>
              <a:latin typeface="Montserrat"/>
              <a:ea typeface="Montserrat"/>
              <a:cs typeface="Montserrat"/>
              <a:sym typeface="Montserrat"/>
            </a:endParaRPr>
          </a:p>
        </p:txBody>
      </p:sp>
      <p:sp>
        <p:nvSpPr>
          <p:cNvPr id="750" name="Google Shape;750;g2787fec043b_0_0"/>
          <p:cNvSpPr txBox="1">
            <a:spLocks noGrp="1"/>
          </p:cNvSpPr>
          <p:nvPr>
            <p:ph type="body" idx="2"/>
          </p:nvPr>
        </p:nvSpPr>
        <p:spPr>
          <a:xfrm>
            <a:off x="113325" y="1590000"/>
            <a:ext cx="11958000" cy="4956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endParaRPr sz="4000" b="1">
              <a:solidFill>
                <a:srgbClr val="1C4587"/>
              </a:solidFill>
              <a:latin typeface="Montserrat"/>
              <a:ea typeface="Montserrat"/>
              <a:cs typeface="Montserrat"/>
              <a:sym typeface="Montserrat"/>
            </a:endParaRPr>
          </a:p>
          <a:p>
            <a:pPr marL="457200" lvl="0" indent="-457200" algn="l" rtl="0">
              <a:lnSpc>
                <a:spcPct val="90000"/>
              </a:lnSpc>
              <a:spcBef>
                <a:spcPts val="0"/>
              </a:spcBef>
              <a:spcAft>
                <a:spcPts val="0"/>
              </a:spcAft>
              <a:buClr>
                <a:srgbClr val="1C4587"/>
              </a:buClr>
              <a:buSzPts val="3600"/>
              <a:buChar char="●"/>
            </a:pPr>
            <a:r>
              <a:rPr lang="en" sz="3600">
                <a:solidFill>
                  <a:srgbClr val="1C4587"/>
                </a:solidFill>
              </a:rPr>
              <a:t>16 Graduate Fellows</a:t>
            </a:r>
            <a:endParaRPr sz="3600">
              <a:solidFill>
                <a:srgbClr val="1C4587"/>
              </a:solidFill>
            </a:endParaRPr>
          </a:p>
          <a:p>
            <a:pPr marL="457200" lvl="0" indent="-457200" algn="l" rtl="0">
              <a:lnSpc>
                <a:spcPct val="90000"/>
              </a:lnSpc>
              <a:spcBef>
                <a:spcPts val="0"/>
              </a:spcBef>
              <a:spcAft>
                <a:spcPts val="0"/>
              </a:spcAft>
              <a:buClr>
                <a:srgbClr val="1C4587"/>
              </a:buClr>
              <a:buSzPts val="3600"/>
              <a:buChar char="●"/>
            </a:pPr>
            <a:r>
              <a:rPr lang="en" sz="3600">
                <a:solidFill>
                  <a:srgbClr val="1C4587"/>
                </a:solidFill>
              </a:rPr>
              <a:t>15 Workshops </a:t>
            </a:r>
            <a:endParaRPr sz="3600">
              <a:solidFill>
                <a:srgbClr val="1C4587"/>
              </a:solidFill>
            </a:endParaRPr>
          </a:p>
          <a:p>
            <a:pPr marL="914400" lvl="1" indent="-457200" algn="l" rtl="0">
              <a:lnSpc>
                <a:spcPct val="90000"/>
              </a:lnSpc>
              <a:spcBef>
                <a:spcPts val="0"/>
              </a:spcBef>
              <a:spcAft>
                <a:spcPts val="0"/>
              </a:spcAft>
              <a:buClr>
                <a:srgbClr val="1C4587"/>
              </a:buClr>
              <a:buSzPts val="3600"/>
              <a:buChar char="○"/>
            </a:pPr>
            <a:r>
              <a:rPr lang="en" sz="3600">
                <a:solidFill>
                  <a:srgbClr val="1C4587"/>
                </a:solidFill>
              </a:rPr>
              <a:t>287 Attendees</a:t>
            </a:r>
            <a:endParaRPr sz="3600">
              <a:solidFill>
                <a:srgbClr val="1C4587"/>
              </a:solidFill>
            </a:endParaRPr>
          </a:p>
          <a:p>
            <a:pPr marL="457200" lvl="0" indent="-444500" algn="l" rtl="0">
              <a:lnSpc>
                <a:spcPct val="90000"/>
              </a:lnSpc>
              <a:spcBef>
                <a:spcPts val="0"/>
              </a:spcBef>
              <a:spcAft>
                <a:spcPts val="0"/>
              </a:spcAft>
              <a:buClr>
                <a:srgbClr val="1C4587"/>
              </a:buClr>
              <a:buSzPts val="3400"/>
              <a:buChar char="●"/>
            </a:pPr>
            <a:r>
              <a:rPr lang="en" sz="3400">
                <a:solidFill>
                  <a:srgbClr val="1C4587"/>
                </a:solidFill>
              </a:rPr>
              <a:t>4 Seminars</a:t>
            </a:r>
            <a:endParaRPr sz="3400">
              <a:solidFill>
                <a:srgbClr val="1C4587"/>
              </a:solidFill>
            </a:endParaRPr>
          </a:p>
          <a:p>
            <a:pPr marL="914400" lvl="1" indent="-444500" algn="l" rtl="0">
              <a:lnSpc>
                <a:spcPct val="90000"/>
              </a:lnSpc>
              <a:spcBef>
                <a:spcPts val="0"/>
              </a:spcBef>
              <a:spcAft>
                <a:spcPts val="0"/>
              </a:spcAft>
              <a:buClr>
                <a:srgbClr val="1C4587"/>
              </a:buClr>
              <a:buSzPts val="3400"/>
              <a:buChar char="○"/>
            </a:pPr>
            <a:r>
              <a:rPr lang="en" sz="3400">
                <a:solidFill>
                  <a:srgbClr val="1C4587"/>
                </a:solidFill>
              </a:rPr>
              <a:t>169 Attendees</a:t>
            </a:r>
            <a:endParaRPr sz="3400">
              <a:solidFill>
                <a:srgbClr val="1C4587"/>
              </a:solidFill>
            </a:endParaRPr>
          </a:p>
          <a:p>
            <a:pPr marL="457200" lvl="0" indent="-444500" algn="l" rtl="0">
              <a:lnSpc>
                <a:spcPct val="90000"/>
              </a:lnSpc>
              <a:spcBef>
                <a:spcPts val="0"/>
              </a:spcBef>
              <a:spcAft>
                <a:spcPts val="0"/>
              </a:spcAft>
              <a:buClr>
                <a:srgbClr val="1C4587"/>
              </a:buClr>
              <a:buSzPts val="3400"/>
              <a:buChar char="●"/>
            </a:pPr>
            <a:r>
              <a:rPr lang="en" sz="3400">
                <a:solidFill>
                  <a:srgbClr val="1C4587"/>
                </a:solidFill>
              </a:rPr>
              <a:t>2 Research Showcases (December, May)</a:t>
            </a:r>
            <a:endParaRPr sz="3400">
              <a:solidFill>
                <a:srgbClr val="1C4587"/>
              </a:solidFill>
            </a:endParaRPr>
          </a:p>
          <a:p>
            <a:pPr marL="914400" lvl="1" indent="-444500" algn="l" rtl="0">
              <a:lnSpc>
                <a:spcPct val="90000"/>
              </a:lnSpc>
              <a:spcBef>
                <a:spcPts val="0"/>
              </a:spcBef>
              <a:spcAft>
                <a:spcPts val="0"/>
              </a:spcAft>
              <a:buClr>
                <a:srgbClr val="1C4587"/>
              </a:buClr>
              <a:buSzPts val="3400"/>
              <a:buChar char="○"/>
            </a:pPr>
            <a:r>
              <a:rPr lang="en" sz="3400">
                <a:solidFill>
                  <a:srgbClr val="1C4587"/>
                </a:solidFill>
              </a:rPr>
              <a:t>67 Attendees</a:t>
            </a:r>
            <a:endParaRPr sz="3400">
              <a:solidFill>
                <a:srgbClr val="1C4587"/>
              </a:solidFill>
            </a:endParaRPr>
          </a:p>
          <a:p>
            <a:pPr marL="457200" lvl="0" indent="-444500" algn="l" rtl="0">
              <a:lnSpc>
                <a:spcPct val="90000"/>
              </a:lnSpc>
              <a:spcBef>
                <a:spcPts val="0"/>
              </a:spcBef>
              <a:spcAft>
                <a:spcPts val="0"/>
              </a:spcAft>
              <a:buClr>
                <a:srgbClr val="1C4587"/>
              </a:buClr>
              <a:buSzPts val="3400"/>
              <a:buChar char="●"/>
            </a:pPr>
            <a:r>
              <a:rPr lang="en" sz="3400">
                <a:solidFill>
                  <a:srgbClr val="1C4587"/>
                </a:solidFill>
              </a:rPr>
              <a:t>16 Summer Undergraduates</a:t>
            </a:r>
            <a:endParaRPr sz="3400">
              <a:solidFill>
                <a:srgbClr val="1C4587"/>
              </a:solidFill>
            </a:endParaRPr>
          </a:p>
          <a:p>
            <a:pPr marL="609600" lvl="0" indent="0" algn="l" rtl="0">
              <a:lnSpc>
                <a:spcPct val="90000"/>
              </a:lnSpc>
              <a:spcBef>
                <a:spcPts val="0"/>
              </a:spcBef>
              <a:spcAft>
                <a:spcPts val="0"/>
              </a:spcAft>
              <a:buSzPts val="1400"/>
              <a:buNone/>
            </a:pPr>
            <a:endParaRPr sz="2400">
              <a:solidFill>
                <a:srgbClr val="1C4587"/>
              </a:solidFill>
            </a:endParaRPr>
          </a:p>
          <a:p>
            <a:pPr marL="0" lvl="0" indent="0" algn="l" rtl="0">
              <a:lnSpc>
                <a:spcPct val="90000"/>
              </a:lnSpc>
              <a:spcBef>
                <a:spcPts val="0"/>
              </a:spcBef>
              <a:spcAft>
                <a:spcPts val="0"/>
              </a:spcAft>
              <a:buSzPts val="1400"/>
              <a:buNone/>
            </a:pPr>
            <a:endParaRPr sz="2500">
              <a:solidFill>
                <a:srgbClr val="1C4587"/>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2ee4e7b606d_0_174"/>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756" name="Google Shape;756;g2ee4e7b606d_0_17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757" name="Google Shape;757;g2ee4e7b606d_0_174"/>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2ee4e7b606d_0_174"/>
          <p:cNvSpPr txBox="1">
            <a:spLocks noGrp="1"/>
          </p:cNvSpPr>
          <p:nvPr>
            <p:ph type="title"/>
          </p:nvPr>
        </p:nvSpPr>
        <p:spPr>
          <a:xfrm>
            <a:off x="100" y="0"/>
            <a:ext cx="12140700" cy="1590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 sz="4800" b="1">
                <a:solidFill>
                  <a:srgbClr val="1C4587"/>
                </a:solidFill>
                <a:latin typeface="Montserrat"/>
                <a:ea typeface="Montserrat"/>
                <a:cs typeface="Montserrat"/>
                <a:sym typeface="Montserrat"/>
              </a:rPr>
              <a:t>More HI-DSI Faculty Highlights</a:t>
            </a:r>
            <a:endParaRPr sz="4800" b="1">
              <a:solidFill>
                <a:srgbClr val="1C4587"/>
              </a:solidFill>
              <a:latin typeface="Montserrat"/>
              <a:ea typeface="Montserrat"/>
              <a:cs typeface="Montserrat"/>
              <a:sym typeface="Montserrat"/>
            </a:endParaRPr>
          </a:p>
        </p:txBody>
      </p:sp>
      <p:pic>
        <p:nvPicPr>
          <p:cNvPr id="759" name="Google Shape;759;g2ee4e7b606d_0_174"/>
          <p:cNvPicPr preferRelativeResize="0"/>
          <p:nvPr/>
        </p:nvPicPr>
        <p:blipFill rotWithShape="1">
          <a:blip r:embed="rId3">
            <a:alphaModFix/>
          </a:blip>
          <a:srcRect b="7218"/>
          <a:stretch/>
        </p:blipFill>
        <p:spPr>
          <a:xfrm>
            <a:off x="195025" y="1991525"/>
            <a:ext cx="7298148" cy="4866475"/>
          </a:xfrm>
          <a:prstGeom prst="rect">
            <a:avLst/>
          </a:prstGeom>
          <a:noFill/>
          <a:ln>
            <a:noFill/>
          </a:ln>
        </p:spPr>
      </p:pic>
      <p:sp>
        <p:nvSpPr>
          <p:cNvPr id="760" name="Google Shape;760;g2ee4e7b606d_0_174"/>
          <p:cNvSpPr txBox="1">
            <a:spLocks noGrp="1"/>
          </p:cNvSpPr>
          <p:nvPr>
            <p:ph type="body" idx="2"/>
          </p:nvPr>
        </p:nvSpPr>
        <p:spPr>
          <a:xfrm>
            <a:off x="113325" y="1590000"/>
            <a:ext cx="11958000" cy="610200"/>
          </a:xfrm>
          <a:prstGeom prst="rect">
            <a:avLst/>
          </a:prstGeom>
          <a:solidFill>
            <a:schemeClr val="lt1"/>
          </a:solidFill>
          <a:ln>
            <a:noFill/>
          </a:ln>
        </p:spPr>
        <p:txBody>
          <a:bodyPr spcFirstLastPara="1" wrap="square" lIns="91425" tIns="91425" rIns="91425" bIns="91425" anchor="t" anchorCtr="0">
            <a:noAutofit/>
          </a:bodyPr>
          <a:lstStyle/>
          <a:p>
            <a:pPr marL="457200" lvl="0" indent="0" algn="ctr" rtl="0">
              <a:lnSpc>
                <a:spcPct val="90000"/>
              </a:lnSpc>
              <a:spcBef>
                <a:spcPts val="0"/>
              </a:spcBef>
              <a:spcAft>
                <a:spcPts val="0"/>
              </a:spcAft>
              <a:buNone/>
            </a:pPr>
            <a:r>
              <a:rPr lang="en" sz="3400" u="sng">
                <a:solidFill>
                  <a:schemeClr val="hlink"/>
                </a:solidFill>
                <a:hlinkClick r:id="rId4"/>
              </a:rPr>
              <a:t>https://datascience.hawaii.edu/news-2/</a:t>
            </a:r>
            <a:r>
              <a:rPr lang="en" sz="3400">
                <a:solidFill>
                  <a:srgbClr val="1C4587"/>
                </a:solidFill>
              </a:rPr>
              <a:t> </a:t>
            </a:r>
            <a:endParaRPr sz="3400">
              <a:solidFill>
                <a:srgbClr val="1C4587"/>
              </a:solidFill>
            </a:endParaRPr>
          </a:p>
          <a:p>
            <a:pPr marL="609600" lvl="0" indent="0" algn="l" rtl="0">
              <a:lnSpc>
                <a:spcPct val="90000"/>
              </a:lnSpc>
              <a:spcBef>
                <a:spcPts val="0"/>
              </a:spcBef>
              <a:spcAft>
                <a:spcPts val="0"/>
              </a:spcAft>
              <a:buSzPts val="1400"/>
              <a:buNone/>
            </a:pPr>
            <a:endParaRPr sz="2400">
              <a:solidFill>
                <a:srgbClr val="1C4587"/>
              </a:solidFill>
            </a:endParaRPr>
          </a:p>
          <a:p>
            <a:pPr marL="0" lvl="0" indent="0" algn="l" rtl="0">
              <a:lnSpc>
                <a:spcPct val="90000"/>
              </a:lnSpc>
              <a:spcBef>
                <a:spcPts val="0"/>
              </a:spcBef>
              <a:spcAft>
                <a:spcPts val="0"/>
              </a:spcAft>
              <a:buSzPts val="1400"/>
              <a:buNone/>
            </a:pPr>
            <a:endParaRPr sz="2500">
              <a:solidFill>
                <a:srgbClr val="1C4587"/>
              </a:solidFill>
            </a:endParaRPr>
          </a:p>
        </p:txBody>
      </p:sp>
      <p:sp>
        <p:nvSpPr>
          <p:cNvPr id="761" name="Google Shape;761;g2ee4e7b606d_0_174"/>
          <p:cNvSpPr txBox="1"/>
          <p:nvPr/>
        </p:nvSpPr>
        <p:spPr>
          <a:xfrm>
            <a:off x="7686625" y="2412700"/>
            <a:ext cx="4237500" cy="42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Artificial Intelligence</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Drones</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Quantum </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Wildfire</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Reef Ecosystems</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Coastal Cloud/Rain</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Genomic Research</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 sz="2800">
                <a:solidFill>
                  <a:schemeClr val="dk1"/>
                </a:solidFill>
                <a:latin typeface="Calibri"/>
                <a:ea typeface="Calibri"/>
                <a:cs typeface="Calibri"/>
                <a:sym typeface="Calibri"/>
              </a:rPr>
              <a:t>Weather &amp; Climate </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2787fec043b_0_336"/>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767" name="Google Shape;767;g2787fec043b_0_336"/>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768" name="Google Shape;768;g2787fec043b_0_336"/>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g2787fec043b_0_336"/>
          <p:cNvSpPr txBox="1">
            <a:spLocks noGrp="1"/>
          </p:cNvSpPr>
          <p:nvPr>
            <p:ph type="title"/>
          </p:nvPr>
        </p:nvSpPr>
        <p:spPr>
          <a:xfrm>
            <a:off x="100" y="0"/>
            <a:ext cx="6795300" cy="1590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 sz="4800" b="1">
                <a:solidFill>
                  <a:srgbClr val="1C4587"/>
                </a:solidFill>
                <a:latin typeface="Montserrat"/>
                <a:ea typeface="Montserrat"/>
                <a:cs typeface="Montserrat"/>
                <a:sym typeface="Montserrat"/>
              </a:rPr>
              <a:t>Training </a:t>
            </a:r>
            <a:endParaRPr sz="4800" b="1">
              <a:solidFill>
                <a:srgbClr val="1C4587"/>
              </a:solidFill>
              <a:latin typeface="Montserrat"/>
              <a:ea typeface="Montserrat"/>
              <a:cs typeface="Montserrat"/>
              <a:sym typeface="Montserrat"/>
            </a:endParaRPr>
          </a:p>
        </p:txBody>
      </p:sp>
      <p:pic>
        <p:nvPicPr>
          <p:cNvPr id="770" name="Google Shape;770;g2787fec043b_0_336"/>
          <p:cNvPicPr preferRelativeResize="0"/>
          <p:nvPr/>
        </p:nvPicPr>
        <p:blipFill>
          <a:blip r:embed="rId3">
            <a:alphaModFix/>
          </a:blip>
          <a:stretch>
            <a:fillRect/>
          </a:stretch>
        </p:blipFill>
        <p:spPr>
          <a:xfrm>
            <a:off x="6795250" y="22950"/>
            <a:ext cx="5264350" cy="6810752"/>
          </a:xfrm>
          <a:prstGeom prst="rect">
            <a:avLst/>
          </a:prstGeom>
          <a:noFill/>
          <a:ln>
            <a:noFill/>
          </a:ln>
        </p:spPr>
      </p:pic>
      <p:sp>
        <p:nvSpPr>
          <p:cNvPr id="771" name="Google Shape;771;g2787fec043b_0_336"/>
          <p:cNvSpPr txBox="1"/>
          <p:nvPr/>
        </p:nvSpPr>
        <p:spPr>
          <a:xfrm>
            <a:off x="214825" y="1658175"/>
            <a:ext cx="6580500" cy="16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chemeClr val="hlink"/>
                </a:solidFill>
                <a:latin typeface="Calibri"/>
                <a:ea typeface="Calibri"/>
                <a:cs typeface="Calibri"/>
                <a:sym typeface="Calibri"/>
                <a:hlinkClick r:id="rId4"/>
              </a:rPr>
              <a:t>https://www.youtube.com/@hawaiidatascienceinstitute6736</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r>
              <a:rPr lang="en" sz="4700" u="sng">
                <a:solidFill>
                  <a:schemeClr val="hlink"/>
                </a:solidFill>
                <a:latin typeface="Calibri"/>
                <a:ea typeface="Calibri"/>
                <a:cs typeface="Calibri"/>
                <a:sym typeface="Calibri"/>
                <a:hlinkClick r:id="rId5"/>
              </a:rPr>
              <a:t>https://go.hawaii.edu/3LF</a:t>
            </a:r>
            <a:r>
              <a:rPr lang="en" sz="4700">
                <a:solidFill>
                  <a:schemeClr val="dk1"/>
                </a:solidFill>
                <a:latin typeface="Calibri"/>
                <a:ea typeface="Calibri"/>
                <a:cs typeface="Calibri"/>
                <a:sym typeface="Calibri"/>
              </a:rPr>
              <a:t> </a:t>
            </a:r>
            <a:endParaRPr sz="4700">
              <a:solidFill>
                <a:schemeClr val="dk1"/>
              </a:solidFill>
              <a:latin typeface="Calibri"/>
              <a:ea typeface="Calibri"/>
              <a:cs typeface="Calibri"/>
              <a:sym typeface="Calibri"/>
            </a:endParaRPr>
          </a:p>
        </p:txBody>
      </p:sp>
      <p:pic>
        <p:nvPicPr>
          <p:cNvPr id="772" name="Google Shape;772;g2787fec043b_0_336"/>
          <p:cNvPicPr preferRelativeResize="0"/>
          <p:nvPr/>
        </p:nvPicPr>
        <p:blipFill rotWithShape="1">
          <a:blip r:embed="rId6">
            <a:alphaModFix/>
          </a:blip>
          <a:srcRect t="6533"/>
          <a:stretch/>
        </p:blipFill>
        <p:spPr>
          <a:xfrm>
            <a:off x="765575" y="3131273"/>
            <a:ext cx="5264349" cy="35979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ee4e7b606d_0_99"/>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4" name="Google Shape;134;g2ee4e7b606d_0_99"/>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What is Cyberinfrastructure?</a:t>
            </a:r>
            <a:endParaRPr sz="4800" b="1">
              <a:solidFill>
                <a:srgbClr val="1C4587"/>
              </a:solidFill>
              <a:latin typeface="Montserrat"/>
              <a:ea typeface="Montserrat"/>
              <a:cs typeface="Montserrat"/>
              <a:sym typeface="Montserrat"/>
            </a:endParaRPr>
          </a:p>
        </p:txBody>
      </p:sp>
      <p:sp>
        <p:nvSpPr>
          <p:cNvPr id="135" name="Google Shape;135;g2ee4e7b606d_0_99"/>
          <p:cNvSpPr txBox="1"/>
          <p:nvPr/>
        </p:nvSpPr>
        <p:spPr>
          <a:xfrm>
            <a:off x="262050" y="1669050"/>
            <a:ext cx="11685900" cy="4717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3800">
                <a:solidFill>
                  <a:schemeClr val="dk1"/>
                </a:solidFill>
                <a:latin typeface="Calibri"/>
                <a:ea typeface="Calibri"/>
                <a:cs typeface="Calibri"/>
                <a:sym typeface="Calibri"/>
              </a:rPr>
              <a:t>Cyberinfrastructure refers to the integrated computing systems, data storage and management facilities, advanced instruments, visualization environments and the</a:t>
            </a:r>
            <a:r>
              <a:rPr lang="en" sz="3800" b="1">
                <a:solidFill>
                  <a:schemeClr val="dk1"/>
                </a:solidFill>
                <a:latin typeface="Calibri"/>
                <a:ea typeface="Calibri"/>
                <a:cs typeface="Calibri"/>
                <a:sym typeface="Calibri"/>
              </a:rPr>
              <a:t> </a:t>
            </a:r>
            <a:r>
              <a:rPr lang="en" sz="3800" b="1" u="sng">
                <a:solidFill>
                  <a:schemeClr val="dk1"/>
                </a:solidFill>
                <a:latin typeface="Calibri"/>
                <a:ea typeface="Calibri"/>
                <a:cs typeface="Calibri"/>
                <a:sym typeface="Calibri"/>
              </a:rPr>
              <a:t>people</a:t>
            </a:r>
            <a:r>
              <a:rPr lang="en" sz="3800">
                <a:solidFill>
                  <a:schemeClr val="dk1"/>
                </a:solidFill>
                <a:latin typeface="Calibri"/>
                <a:ea typeface="Calibri"/>
                <a:cs typeface="Calibri"/>
                <a:sym typeface="Calibri"/>
              </a:rPr>
              <a:t> who operate and manage them. They are all linked together by software and high-performance networks to improve research productivity and enable breakthroughs not otherwise possible.</a:t>
            </a:r>
            <a:endParaRPr sz="3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2ee4e7b606d_0_110"/>
          <p:cNvSpPr txBox="1">
            <a:spLocks noGrp="1"/>
          </p:cNvSpPr>
          <p:nvPr>
            <p:ph type="title"/>
          </p:nvPr>
        </p:nvSpPr>
        <p:spPr>
          <a:xfrm>
            <a:off x="838200" y="27661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sz="6000"/>
              <a:t>Google Cloud Update</a:t>
            </a:r>
            <a:endParaRPr sz="6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2787fec043b_0_1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784" name="Google Shape;784;g2787fec043b_0_1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785" name="Google Shape;785;g2787fec043b_0_114"/>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86" name="Google Shape;786;g2787fec043b_0_114"/>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 Commercial Cloud For Research</a:t>
            </a:r>
            <a:endParaRPr sz="4800" b="1">
              <a:solidFill>
                <a:srgbClr val="1C4587"/>
              </a:solidFill>
              <a:latin typeface="Montserrat"/>
              <a:ea typeface="Montserrat"/>
              <a:cs typeface="Montserrat"/>
              <a:sym typeface="Montserrat"/>
            </a:endParaRPr>
          </a:p>
        </p:txBody>
      </p:sp>
      <p:sp>
        <p:nvSpPr>
          <p:cNvPr id="787" name="Google Shape;787;g2787fec043b_0_114"/>
          <p:cNvSpPr txBox="1">
            <a:spLocks noGrp="1"/>
          </p:cNvSpPr>
          <p:nvPr>
            <p:ph type="body" idx="2"/>
          </p:nvPr>
        </p:nvSpPr>
        <p:spPr>
          <a:xfrm>
            <a:off x="100" y="1590000"/>
            <a:ext cx="12192000" cy="5297400"/>
          </a:xfrm>
          <a:prstGeom prst="rect">
            <a:avLst/>
          </a:prstGeom>
          <a:noFill/>
          <a:ln>
            <a:noFill/>
          </a:ln>
        </p:spPr>
        <p:txBody>
          <a:bodyPr spcFirstLastPara="1" wrap="square" lIns="121900" tIns="121900" rIns="121900" bIns="121900" anchor="t" anchorCtr="0">
            <a:noAutofit/>
          </a:bodyPr>
          <a:lstStyle/>
          <a:p>
            <a:pPr marL="457200" lvl="0" indent="0" algn="ctr" rtl="0">
              <a:lnSpc>
                <a:spcPct val="115000"/>
              </a:lnSpc>
              <a:spcBef>
                <a:spcPts val="0"/>
              </a:spcBef>
              <a:spcAft>
                <a:spcPts val="0"/>
              </a:spcAft>
              <a:buNone/>
            </a:pPr>
            <a:r>
              <a:rPr lang="en" sz="4800" b="1">
                <a:solidFill>
                  <a:srgbClr val="1C4587"/>
                </a:solidFill>
                <a:latin typeface="Montserrat"/>
                <a:ea typeface="Montserrat"/>
                <a:cs typeface="Montserrat"/>
                <a:sym typeface="Montserrat"/>
              </a:rPr>
              <a:t>Motivation</a:t>
            </a:r>
            <a:endParaRPr sz="2400" b="1">
              <a:solidFill>
                <a:srgbClr val="1C4587"/>
              </a:solidFill>
            </a:endParaRPr>
          </a:p>
          <a:p>
            <a:pPr marL="457200" lvl="0" indent="-381000" algn="l" rtl="0">
              <a:lnSpc>
                <a:spcPct val="115000"/>
              </a:lnSpc>
              <a:spcBef>
                <a:spcPts val="0"/>
              </a:spcBef>
              <a:spcAft>
                <a:spcPts val="0"/>
              </a:spcAft>
              <a:buClr>
                <a:srgbClr val="1C4587"/>
              </a:buClr>
              <a:buSzPts val="2400"/>
              <a:buChar char="●"/>
            </a:pPr>
            <a:r>
              <a:rPr lang="en" sz="2400" b="1">
                <a:solidFill>
                  <a:srgbClr val="1C4587"/>
                </a:solidFill>
              </a:rPr>
              <a:t>Controlled Unclassified Information (CUI)</a:t>
            </a:r>
            <a:r>
              <a:rPr lang="en" sz="2400">
                <a:solidFill>
                  <a:srgbClr val="1C4587"/>
                </a:solidFill>
              </a:rPr>
              <a:t> is sensitive but unclassified information that requires safeguarding and dissemination controls pursuant to law, regulation, or policy. There are FERPA and HIPAA data needs in some research.</a:t>
            </a:r>
            <a:endParaRPr sz="2400">
              <a:solidFill>
                <a:srgbClr val="1C4587"/>
              </a:solidFill>
            </a:endParaRPr>
          </a:p>
          <a:p>
            <a:pPr marL="457200" lvl="0" indent="0" algn="l" rtl="0">
              <a:lnSpc>
                <a:spcPct val="115000"/>
              </a:lnSpc>
              <a:spcBef>
                <a:spcPts val="0"/>
              </a:spcBef>
              <a:spcAft>
                <a:spcPts val="0"/>
              </a:spcAft>
              <a:buNone/>
            </a:pPr>
            <a:endParaRPr sz="2400">
              <a:solidFill>
                <a:srgbClr val="1C4587"/>
              </a:solidFill>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Access to the latest GPUs/Accelerators and CPU infrastructure beyond what is available in Koa or National research infrastructure.</a:t>
            </a:r>
            <a:endParaRPr sz="2400">
              <a:solidFill>
                <a:srgbClr val="1C4587"/>
              </a:solidFill>
            </a:endParaRPr>
          </a:p>
          <a:p>
            <a:pPr marL="457200" lvl="0" indent="0" algn="l" rtl="0">
              <a:lnSpc>
                <a:spcPct val="115000"/>
              </a:lnSpc>
              <a:spcBef>
                <a:spcPts val="0"/>
              </a:spcBef>
              <a:spcAft>
                <a:spcPts val="0"/>
              </a:spcAft>
              <a:buNone/>
            </a:pPr>
            <a:endParaRPr sz="2400">
              <a:solidFill>
                <a:srgbClr val="1C4587"/>
              </a:solidFill>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Better cost and discounts for researchers already leveraging commercial clouds.</a:t>
            </a:r>
            <a:endParaRPr sz="2400">
              <a:solidFill>
                <a:srgbClr val="1C4587"/>
              </a:solidFill>
            </a:endParaRPr>
          </a:p>
          <a:p>
            <a:pPr marL="457200" lvl="0" indent="0" algn="l" rtl="0">
              <a:lnSpc>
                <a:spcPct val="115000"/>
              </a:lnSpc>
              <a:spcBef>
                <a:spcPts val="0"/>
              </a:spcBef>
              <a:spcAft>
                <a:spcPts val="0"/>
              </a:spcAft>
              <a:buNone/>
            </a:pPr>
            <a:endParaRPr sz="2400">
              <a:solidFill>
                <a:srgbClr val="1C4587"/>
              </a:solidFill>
            </a:endParaRPr>
          </a:p>
          <a:p>
            <a:pPr marL="457200" lvl="0" indent="-381000" algn="l" rtl="0">
              <a:lnSpc>
                <a:spcPct val="115000"/>
              </a:lnSpc>
              <a:spcBef>
                <a:spcPts val="0"/>
              </a:spcBef>
              <a:spcAft>
                <a:spcPts val="0"/>
              </a:spcAft>
              <a:buClr>
                <a:srgbClr val="1C4587"/>
              </a:buClr>
              <a:buSzPts val="2400"/>
              <a:buChar char="●"/>
            </a:pPr>
            <a:r>
              <a:rPr lang="en" sz="2400">
                <a:solidFill>
                  <a:srgbClr val="1C4587"/>
                </a:solidFill>
              </a:rPr>
              <a:t>Exploring Artificial Intelligence offerings </a:t>
            </a:r>
            <a:endParaRPr sz="2400">
              <a:solidFill>
                <a:srgbClr val="1C4587"/>
              </a:solidFill>
            </a:endParaRPr>
          </a:p>
          <a:p>
            <a:pPr marL="0" lvl="0" indent="0" algn="l" rtl="0">
              <a:lnSpc>
                <a:spcPct val="115000"/>
              </a:lnSpc>
              <a:spcBef>
                <a:spcPts val="0"/>
              </a:spcBef>
              <a:spcAft>
                <a:spcPts val="0"/>
              </a:spcAft>
              <a:buSzPts val="1400"/>
              <a:buNone/>
            </a:pPr>
            <a:endParaRPr sz="2400">
              <a:solidFill>
                <a:srgbClr val="1C4587"/>
              </a:solidFill>
            </a:endParaRPr>
          </a:p>
          <a:p>
            <a:pPr marL="457200" lvl="0" indent="0" algn="l" rtl="0">
              <a:lnSpc>
                <a:spcPct val="115000"/>
              </a:lnSpc>
              <a:spcBef>
                <a:spcPts val="0"/>
              </a:spcBef>
              <a:spcAft>
                <a:spcPts val="0"/>
              </a:spcAft>
              <a:buSzPts val="1400"/>
              <a:buNone/>
            </a:pPr>
            <a:endParaRPr sz="3000" b="1">
              <a:solidFill>
                <a:srgbClr val="1C4587"/>
              </a:solidFill>
            </a:endParaRPr>
          </a:p>
          <a:p>
            <a:pPr marL="0" lvl="0" indent="0" algn="l" rtl="0">
              <a:lnSpc>
                <a:spcPct val="115000"/>
              </a:lnSpc>
              <a:spcBef>
                <a:spcPts val="0"/>
              </a:spcBef>
              <a:spcAft>
                <a:spcPts val="0"/>
              </a:spcAft>
              <a:buSzPts val="1400"/>
              <a:buNone/>
            </a:pPr>
            <a:endParaRPr sz="2533">
              <a:solidFill>
                <a:srgbClr val="1C4587"/>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2788dc2a3fd_0_1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793" name="Google Shape;793;g2788dc2a3fd_0_1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794" name="Google Shape;794;g2788dc2a3fd_0_194"/>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795" name="Google Shape;795;g2788dc2a3fd_0_194"/>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796" name="Google Shape;796;g2788dc2a3fd_0_194"/>
          <p:cNvSpPr txBox="1">
            <a:spLocks noGrp="1"/>
          </p:cNvSpPr>
          <p:nvPr>
            <p:ph type="body" idx="2"/>
          </p:nvPr>
        </p:nvSpPr>
        <p:spPr>
          <a:xfrm>
            <a:off x="100" y="1590000"/>
            <a:ext cx="12192000" cy="5297400"/>
          </a:xfrm>
          <a:prstGeom prst="rect">
            <a:avLst/>
          </a:prstGeom>
          <a:noFill/>
          <a:ln>
            <a:noFill/>
          </a:ln>
        </p:spPr>
        <p:txBody>
          <a:bodyPr spcFirstLastPara="1" wrap="square" lIns="121900" tIns="121900" rIns="121900" bIns="121900" anchor="t" anchorCtr="0">
            <a:noAutofit/>
          </a:bodyPr>
          <a:lstStyle/>
          <a:p>
            <a:pPr marL="457200" lvl="0" indent="0" algn="l" rtl="0">
              <a:lnSpc>
                <a:spcPct val="115000"/>
              </a:lnSpc>
              <a:spcBef>
                <a:spcPts val="0"/>
              </a:spcBef>
              <a:spcAft>
                <a:spcPts val="0"/>
              </a:spcAft>
              <a:buNone/>
            </a:pPr>
            <a:r>
              <a:rPr lang="en" sz="4200" b="1"/>
              <a:t>The programs Goal:</a:t>
            </a:r>
            <a:endParaRPr sz="4200" b="1"/>
          </a:p>
          <a:p>
            <a:pPr marL="457200" lvl="0" indent="0" algn="l" rtl="0">
              <a:lnSpc>
                <a:spcPct val="115000"/>
              </a:lnSpc>
              <a:spcBef>
                <a:spcPts val="0"/>
              </a:spcBef>
              <a:spcAft>
                <a:spcPts val="0"/>
              </a:spcAft>
              <a:buNone/>
            </a:pPr>
            <a:endParaRPr sz="4200" b="1"/>
          </a:p>
          <a:p>
            <a:pPr marL="457200" lvl="0" indent="0" algn="l" rtl="0">
              <a:lnSpc>
                <a:spcPct val="115000"/>
              </a:lnSpc>
              <a:spcBef>
                <a:spcPts val="0"/>
              </a:spcBef>
              <a:spcAft>
                <a:spcPts val="0"/>
              </a:spcAft>
              <a:buNone/>
            </a:pPr>
            <a:r>
              <a:rPr lang="en" sz="4200" b="1"/>
              <a:t>Accelerate the most </a:t>
            </a:r>
            <a:r>
              <a:rPr lang="en" sz="4200" b="1">
                <a:solidFill>
                  <a:srgbClr val="34A853"/>
                </a:solidFill>
              </a:rPr>
              <a:t>secure</a:t>
            </a:r>
            <a:r>
              <a:rPr lang="en" sz="4200" b="1"/>
              <a:t>, </a:t>
            </a:r>
            <a:r>
              <a:rPr lang="en" sz="4200" b="1">
                <a:solidFill>
                  <a:srgbClr val="34A853"/>
                </a:solidFill>
              </a:rPr>
              <a:t>cost-effective </a:t>
            </a:r>
            <a:r>
              <a:rPr lang="en" sz="4200" b="1"/>
              <a:t>and </a:t>
            </a:r>
            <a:r>
              <a:rPr lang="en" sz="4200" b="1">
                <a:solidFill>
                  <a:srgbClr val="34A853"/>
                </a:solidFill>
              </a:rPr>
              <a:t>responsible </a:t>
            </a:r>
            <a:r>
              <a:rPr lang="en" sz="4200" b="1"/>
              <a:t>adoption of </a:t>
            </a:r>
            <a:r>
              <a:rPr lang="en" sz="4200" b="1">
                <a:solidFill>
                  <a:srgbClr val="4285F4"/>
                </a:solidFill>
              </a:rPr>
              <a:t>industry leading innovation </a:t>
            </a:r>
            <a:r>
              <a:rPr lang="en" sz="4200" b="1"/>
              <a:t>in </a:t>
            </a:r>
            <a:r>
              <a:rPr lang="en" sz="4200" b="1">
                <a:solidFill>
                  <a:srgbClr val="4285F4"/>
                </a:solidFill>
              </a:rPr>
              <a:t>computing </a:t>
            </a:r>
            <a:r>
              <a:rPr lang="en" sz="4200" b="1"/>
              <a:t>and AI for Enterprise and Academic Research.</a:t>
            </a:r>
            <a:endParaRPr sz="3633">
              <a:solidFill>
                <a:srgbClr val="1C4587"/>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2788dc2a3fd_0_20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02" name="Google Shape;802;g2788dc2a3fd_0_20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03" name="Google Shape;803;g2788dc2a3fd_0_208"/>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04" name="Google Shape;804;g2788dc2a3fd_0_208"/>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05" name="Google Shape;805;g2788dc2a3fd_0_208"/>
          <p:cNvSpPr txBox="1">
            <a:spLocks noGrp="1"/>
          </p:cNvSpPr>
          <p:nvPr>
            <p:ph type="body" idx="2"/>
          </p:nvPr>
        </p:nvSpPr>
        <p:spPr>
          <a:xfrm>
            <a:off x="100" y="1590000"/>
            <a:ext cx="121920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
              </a:spcBef>
              <a:spcAft>
                <a:spcPts val="0"/>
              </a:spcAft>
              <a:buSzPts val="1100"/>
              <a:buNone/>
            </a:pPr>
            <a:r>
              <a:rPr lang="en" sz="2600" b="1"/>
              <a:t>Security and Compliance</a:t>
            </a:r>
            <a:endParaRPr sz="2600" b="1"/>
          </a:p>
          <a:p>
            <a:pPr marL="0" lvl="0" indent="0" algn="l" rtl="0">
              <a:lnSpc>
                <a:spcPct val="115000"/>
              </a:lnSpc>
              <a:spcBef>
                <a:spcPts val="100"/>
              </a:spcBef>
              <a:spcAft>
                <a:spcPts val="0"/>
              </a:spcAft>
              <a:buClr>
                <a:schemeClr val="dk1"/>
              </a:buClr>
              <a:buSzPts val="1100"/>
              <a:buFont typeface="Arial"/>
              <a:buNone/>
            </a:pPr>
            <a:endParaRPr sz="2600" b="1"/>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Reduce lead time for project setup through a scalable yet compliant environment that meets the different needs of each research project (HIPAA, PCI DSS, FedRamp, CMMC 2.0, etc)</a:t>
            </a:r>
            <a:endParaRPr sz="2600"/>
          </a:p>
          <a:p>
            <a:pPr marL="0" lvl="0" indent="0" algn="l" rtl="0">
              <a:lnSpc>
                <a:spcPct val="115000"/>
              </a:lnSpc>
              <a:spcBef>
                <a:spcPts val="0"/>
              </a:spcBef>
              <a:spcAft>
                <a:spcPts val="0"/>
              </a:spcAft>
              <a:buClr>
                <a:schemeClr val="dk1"/>
              </a:buClr>
              <a:buSzPts val="1100"/>
              <a:buFont typeface="Arial"/>
              <a:buNone/>
            </a:pPr>
            <a:endParaRPr sz="2600"/>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Integrates with our existing IAM and SIEM/SOAR platforms via the Security Command Center Premium</a:t>
            </a:r>
            <a:endParaRPr sz="2600"/>
          </a:p>
          <a:p>
            <a:pPr marL="0" lvl="0" indent="0" algn="l" rtl="0">
              <a:lnSpc>
                <a:spcPct val="115000"/>
              </a:lnSpc>
              <a:spcBef>
                <a:spcPts val="0"/>
              </a:spcBef>
              <a:spcAft>
                <a:spcPts val="0"/>
              </a:spcAft>
              <a:buSzPts val="1400"/>
              <a:buNone/>
            </a:pPr>
            <a:endParaRPr sz="2600">
              <a:solidFill>
                <a:srgbClr val="1C4587"/>
              </a:solidFill>
            </a:endParaRPr>
          </a:p>
        </p:txBody>
      </p:sp>
      <p:pic>
        <p:nvPicPr>
          <p:cNvPr id="806" name="Google Shape;806;g2788dc2a3fd_0_208"/>
          <p:cNvPicPr preferRelativeResize="0"/>
          <p:nvPr/>
        </p:nvPicPr>
        <p:blipFill>
          <a:blip r:embed="rId3">
            <a:alphaModFix/>
          </a:blip>
          <a:stretch>
            <a:fillRect/>
          </a:stretch>
        </p:blipFill>
        <p:spPr>
          <a:xfrm>
            <a:off x="5678950" y="5209275"/>
            <a:ext cx="666750" cy="762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2788dc2a3fd_0_2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12" name="Google Shape;812;g2788dc2a3fd_0_2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13" name="Google Shape;813;g2788dc2a3fd_0_219"/>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14" name="Google Shape;814;g2788dc2a3fd_0_219"/>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15" name="Google Shape;815;g2788dc2a3fd_0_219"/>
          <p:cNvSpPr txBox="1">
            <a:spLocks noGrp="1"/>
          </p:cNvSpPr>
          <p:nvPr>
            <p:ph type="body" idx="2"/>
          </p:nvPr>
        </p:nvSpPr>
        <p:spPr>
          <a:xfrm>
            <a:off x="100" y="1590000"/>
            <a:ext cx="121920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
              </a:spcBef>
              <a:spcAft>
                <a:spcPts val="0"/>
              </a:spcAft>
              <a:buSzPts val="1100"/>
              <a:buNone/>
            </a:pPr>
            <a:r>
              <a:rPr lang="en" sz="2600" b="1"/>
              <a:t>Flexible, Repeatable, Powerful environments</a:t>
            </a:r>
            <a:endParaRPr sz="2600" b="1"/>
          </a:p>
          <a:p>
            <a:pPr marL="0" lvl="0" indent="0" algn="l" rtl="0">
              <a:lnSpc>
                <a:spcPct val="115000"/>
              </a:lnSpc>
              <a:spcBef>
                <a:spcPts val="100"/>
              </a:spcBef>
              <a:spcAft>
                <a:spcPts val="0"/>
              </a:spcAft>
              <a:buSzPts val="1100"/>
              <a:buNone/>
            </a:pPr>
            <a:endParaRPr sz="2600" b="1"/>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Automate the provisioning, deployment and monitoring of HPC/Computational environments</a:t>
            </a:r>
            <a:endParaRPr sz="2600"/>
          </a:p>
          <a:p>
            <a:pPr marL="0" lvl="0" indent="0" algn="l" rtl="0">
              <a:lnSpc>
                <a:spcPct val="115000"/>
              </a:lnSpc>
              <a:spcBef>
                <a:spcPts val="0"/>
              </a:spcBef>
              <a:spcAft>
                <a:spcPts val="0"/>
              </a:spcAft>
              <a:buSzPts val="1100"/>
              <a:buNone/>
            </a:pPr>
            <a:endParaRPr sz="2600"/>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Quickly access latest GPUs and TPUs while using the tools our researchers and IT admins are already familiar with</a:t>
            </a:r>
            <a:endParaRPr sz="2600"/>
          </a:p>
          <a:p>
            <a:pPr marL="0" lvl="0" indent="0" algn="l" rtl="0">
              <a:lnSpc>
                <a:spcPct val="115000"/>
              </a:lnSpc>
              <a:spcBef>
                <a:spcPts val="0"/>
              </a:spcBef>
              <a:spcAft>
                <a:spcPts val="0"/>
              </a:spcAft>
              <a:buSzPts val="1100"/>
              <a:buNone/>
            </a:pPr>
            <a:endParaRPr sz="2600"/>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Researchers can fine tune the environments with a simple configuration file to adjust it to their specific needs.</a:t>
            </a:r>
            <a:endParaRPr sz="2600">
              <a:solidFill>
                <a:srgbClr val="1C4587"/>
              </a:solidFill>
            </a:endParaRPr>
          </a:p>
        </p:txBody>
      </p:sp>
      <p:pic>
        <p:nvPicPr>
          <p:cNvPr id="816" name="Google Shape;816;g2788dc2a3fd_0_219"/>
          <p:cNvPicPr preferRelativeResize="0"/>
          <p:nvPr/>
        </p:nvPicPr>
        <p:blipFill>
          <a:blip r:embed="rId3">
            <a:alphaModFix/>
          </a:blip>
          <a:stretch>
            <a:fillRect/>
          </a:stretch>
        </p:blipFill>
        <p:spPr>
          <a:xfrm>
            <a:off x="5757950" y="5907588"/>
            <a:ext cx="676275" cy="657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2788dc2a3fd_0_2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22" name="Google Shape;822;g2788dc2a3fd_0_2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23" name="Google Shape;823;g2788dc2a3fd_0_227"/>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24" name="Google Shape;824;g2788dc2a3fd_0_227"/>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25" name="Google Shape;825;g2788dc2a3fd_0_227"/>
          <p:cNvSpPr txBox="1">
            <a:spLocks noGrp="1"/>
          </p:cNvSpPr>
          <p:nvPr>
            <p:ph type="body" idx="2"/>
          </p:nvPr>
        </p:nvSpPr>
        <p:spPr>
          <a:xfrm>
            <a:off x="100" y="1590000"/>
            <a:ext cx="12192000" cy="5297400"/>
          </a:xfrm>
          <a:prstGeom prst="rect">
            <a:avLst/>
          </a:prstGeom>
          <a:noFill/>
          <a:ln>
            <a:noFill/>
          </a:ln>
        </p:spPr>
        <p:txBody>
          <a:bodyPr spcFirstLastPara="1" wrap="square" lIns="121900" tIns="121900" rIns="121900" bIns="121900" anchor="t" anchorCtr="0">
            <a:noAutofit/>
          </a:bodyPr>
          <a:lstStyle/>
          <a:p>
            <a:pPr marL="0" lvl="0" indent="0" algn="l" rtl="0">
              <a:lnSpc>
                <a:spcPct val="200000"/>
              </a:lnSpc>
              <a:spcBef>
                <a:spcPts val="0"/>
              </a:spcBef>
              <a:spcAft>
                <a:spcPts val="0"/>
              </a:spcAft>
              <a:buSzPts val="1100"/>
              <a:buNone/>
            </a:pPr>
            <a:r>
              <a:rPr lang="en" sz="2600" b="1"/>
              <a:t>Pricing Benefits - including flat-fee rates</a:t>
            </a:r>
            <a:endParaRPr sz="2600" b="1"/>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A centralized deployment </a:t>
            </a:r>
            <a:r>
              <a:rPr lang="en" sz="2600" b="1"/>
              <a:t>maximizes EDU discounts </a:t>
            </a:r>
            <a:r>
              <a:rPr lang="en" sz="2600"/>
              <a:t>across all Google Cloud (GPUs, TPUs, Vertex AI, GenAI, etc) (up to 25%)</a:t>
            </a:r>
            <a:br>
              <a:rPr lang="en" sz="2600"/>
            </a:br>
            <a:endParaRPr sz="2000"/>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Easy configuration of budget &amp; spending (not only alarms, but also enforcement). Leverage the option of a </a:t>
            </a:r>
            <a:r>
              <a:rPr lang="en" sz="2600" b="1"/>
              <a:t>flat-fee pricing </a:t>
            </a:r>
            <a:r>
              <a:rPr lang="en" sz="2600"/>
              <a:t>for your projects using our Subscription Agreement to avoid surprises in costs</a:t>
            </a:r>
            <a:br>
              <a:rPr lang="en" sz="2600"/>
            </a:br>
            <a:endParaRPr sz="2000"/>
          </a:p>
          <a:p>
            <a:pPr marL="0" lvl="0" indent="0" algn="l" rtl="0">
              <a:lnSpc>
                <a:spcPct val="200000"/>
              </a:lnSpc>
              <a:spcBef>
                <a:spcPts val="0"/>
              </a:spcBef>
              <a:spcAft>
                <a:spcPts val="0"/>
              </a:spcAft>
              <a:buSzPts val="1100"/>
              <a:buNone/>
            </a:pPr>
            <a:r>
              <a:rPr lang="en" sz="2600">
                <a:latin typeface="Arial"/>
                <a:ea typeface="Arial"/>
                <a:cs typeface="Arial"/>
                <a:sym typeface="Arial"/>
              </a:rPr>
              <a:t>●</a:t>
            </a:r>
            <a:r>
              <a:rPr lang="en" sz="2600"/>
              <a:t>Centralized governance of credits, including enforcement of budgets.</a:t>
            </a:r>
            <a:endParaRPr sz="2600"/>
          </a:p>
          <a:p>
            <a:pPr marL="0" lvl="0" indent="0" algn="l" rtl="0">
              <a:lnSpc>
                <a:spcPct val="200000"/>
              </a:lnSpc>
              <a:spcBef>
                <a:spcPts val="0"/>
              </a:spcBef>
              <a:spcAft>
                <a:spcPts val="0"/>
              </a:spcAft>
              <a:buSzPts val="1100"/>
              <a:buNone/>
            </a:pPr>
            <a:r>
              <a:rPr lang="en" sz="2600">
                <a:latin typeface="Arial"/>
                <a:ea typeface="Arial"/>
                <a:cs typeface="Arial"/>
                <a:sym typeface="Arial"/>
              </a:rPr>
              <a:t>●</a:t>
            </a:r>
            <a:r>
              <a:rPr lang="en" sz="2600"/>
              <a:t>Automate billing and invoicing.</a:t>
            </a:r>
            <a:endParaRPr sz="2600"/>
          </a:p>
          <a:p>
            <a:pPr marL="0" lvl="0" indent="0" algn="l" rtl="0">
              <a:lnSpc>
                <a:spcPct val="115000"/>
              </a:lnSpc>
              <a:spcBef>
                <a:spcPts val="0"/>
              </a:spcBef>
              <a:spcAft>
                <a:spcPts val="0"/>
              </a:spcAft>
              <a:buSzPts val="1400"/>
              <a:buNone/>
            </a:pPr>
            <a:endParaRPr sz="2600">
              <a:solidFill>
                <a:srgbClr val="1C4587"/>
              </a:solidFill>
            </a:endParaRPr>
          </a:p>
        </p:txBody>
      </p:sp>
      <p:pic>
        <p:nvPicPr>
          <p:cNvPr id="826" name="Google Shape;826;g2788dc2a3fd_0_227"/>
          <p:cNvPicPr preferRelativeResize="0"/>
          <p:nvPr/>
        </p:nvPicPr>
        <p:blipFill>
          <a:blip r:embed="rId3">
            <a:alphaModFix/>
          </a:blip>
          <a:stretch>
            <a:fillRect/>
          </a:stretch>
        </p:blipFill>
        <p:spPr>
          <a:xfrm>
            <a:off x="5738900" y="5951938"/>
            <a:ext cx="714375" cy="7143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2788dc2a3fd_0_23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32" name="Google Shape;832;g2788dc2a3fd_0_23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33" name="Google Shape;833;g2788dc2a3fd_0_235"/>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34" name="Google Shape;834;g2788dc2a3fd_0_235"/>
          <p:cNvSpPr txBox="1">
            <a:spLocks noGrp="1"/>
          </p:cNvSpPr>
          <p:nvPr>
            <p:ph type="title"/>
          </p:nvPr>
        </p:nvSpPr>
        <p:spPr>
          <a:xfrm>
            <a:off x="10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35" name="Google Shape;835;g2788dc2a3fd_0_235"/>
          <p:cNvSpPr txBox="1">
            <a:spLocks noGrp="1"/>
          </p:cNvSpPr>
          <p:nvPr>
            <p:ph type="body" idx="2"/>
          </p:nvPr>
        </p:nvSpPr>
        <p:spPr>
          <a:xfrm>
            <a:off x="100" y="1590000"/>
            <a:ext cx="121920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100"/>
              <a:buNone/>
            </a:pPr>
            <a:r>
              <a:rPr lang="en" sz="2600" b="1"/>
              <a:t>Facilitate access to all Google’s Research Programs and Training opportunities</a:t>
            </a:r>
            <a:endParaRPr sz="2600" b="1"/>
          </a:p>
          <a:p>
            <a:pPr marL="0" lvl="0" indent="0" algn="l" rtl="0">
              <a:lnSpc>
                <a:spcPct val="115000"/>
              </a:lnSpc>
              <a:spcBef>
                <a:spcPts val="0"/>
              </a:spcBef>
              <a:spcAft>
                <a:spcPts val="0"/>
              </a:spcAft>
              <a:buSzPts val="1100"/>
              <a:buNone/>
            </a:pPr>
            <a:endParaRPr sz="2600">
              <a:latin typeface="Arial"/>
              <a:ea typeface="Arial"/>
              <a:cs typeface="Arial"/>
              <a:sym typeface="Arial"/>
            </a:endParaRPr>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Gain access to</a:t>
            </a:r>
            <a:r>
              <a:rPr lang="en" sz="2600">
                <a:uFill>
                  <a:noFill/>
                </a:uFill>
                <a:hlinkClick r:id="rId3"/>
              </a:rPr>
              <a:t> </a:t>
            </a:r>
            <a:r>
              <a:rPr lang="en" sz="2600" u="sng">
                <a:solidFill>
                  <a:schemeClr val="hlink"/>
                </a:solidFill>
                <a:hlinkClick r:id="rId3"/>
              </a:rPr>
              <a:t>tailored Google Cloud training</a:t>
            </a:r>
            <a:r>
              <a:rPr lang="en" sz="2600">
                <a:solidFill>
                  <a:srgbClr val="1155CC"/>
                </a:solidFill>
              </a:rPr>
              <a:t> </a:t>
            </a:r>
            <a:r>
              <a:rPr lang="en" sz="2600"/>
              <a:t>opportunities for all our users (Researchers, Security, IT admins and staff)</a:t>
            </a:r>
            <a:endParaRPr sz="2600"/>
          </a:p>
          <a:p>
            <a:pPr marL="0" lvl="0" indent="0" algn="l" rtl="0">
              <a:lnSpc>
                <a:spcPct val="115000"/>
              </a:lnSpc>
              <a:spcBef>
                <a:spcPts val="0"/>
              </a:spcBef>
              <a:spcAft>
                <a:spcPts val="0"/>
              </a:spcAft>
              <a:buSzPts val="1100"/>
              <a:buNone/>
            </a:pPr>
            <a:endParaRPr sz="2600">
              <a:latin typeface="Arial"/>
              <a:ea typeface="Arial"/>
              <a:cs typeface="Arial"/>
              <a:sym typeface="Arial"/>
            </a:endParaRPr>
          </a:p>
          <a:p>
            <a:pPr marL="0" lvl="0" indent="0" algn="l" rtl="0">
              <a:lnSpc>
                <a:spcPct val="115000"/>
              </a:lnSpc>
              <a:spcBef>
                <a:spcPts val="0"/>
              </a:spcBef>
              <a:spcAft>
                <a:spcPts val="0"/>
              </a:spcAft>
              <a:buSzPts val="1100"/>
              <a:buNone/>
            </a:pPr>
            <a:r>
              <a:rPr lang="en" sz="2600">
                <a:latin typeface="Arial"/>
                <a:ea typeface="Arial"/>
                <a:cs typeface="Arial"/>
                <a:sym typeface="Arial"/>
              </a:rPr>
              <a:t>●</a:t>
            </a:r>
            <a:r>
              <a:rPr lang="en" sz="2600"/>
              <a:t>Unlock office hours and support from Google’s technical experts and trusted partners</a:t>
            </a:r>
            <a:endParaRPr sz="2600"/>
          </a:p>
          <a:p>
            <a:pPr marL="0" lvl="0" indent="0" algn="l" rtl="0">
              <a:lnSpc>
                <a:spcPct val="115000"/>
              </a:lnSpc>
              <a:spcBef>
                <a:spcPts val="0"/>
              </a:spcBef>
              <a:spcAft>
                <a:spcPts val="0"/>
              </a:spcAft>
              <a:buSzPts val="1400"/>
              <a:buNone/>
            </a:pPr>
            <a:endParaRPr sz="2600">
              <a:solidFill>
                <a:srgbClr val="1C4587"/>
              </a:solidFill>
            </a:endParaRPr>
          </a:p>
        </p:txBody>
      </p:sp>
      <p:pic>
        <p:nvPicPr>
          <p:cNvPr id="836" name="Google Shape;836;g2788dc2a3fd_0_235"/>
          <p:cNvPicPr preferRelativeResize="0"/>
          <p:nvPr/>
        </p:nvPicPr>
        <p:blipFill>
          <a:blip r:embed="rId4">
            <a:alphaModFix/>
          </a:blip>
          <a:stretch>
            <a:fillRect/>
          </a:stretch>
        </p:blipFill>
        <p:spPr>
          <a:xfrm>
            <a:off x="5829250" y="5742775"/>
            <a:ext cx="533400" cy="4953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2ede8fbb0be_0_94"/>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42" name="Google Shape;842;g2ede8fbb0be_0_94"/>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43" name="Google Shape;843;g2ede8fbb0be_0_94"/>
          <p:cNvSpPr/>
          <p:nvPr/>
        </p:nvSpPr>
        <p:spPr>
          <a:xfrm>
            <a:off x="-94425" y="-1470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44" name="Google Shape;844;g2ede8fbb0be_0_94"/>
          <p:cNvSpPr txBox="1">
            <a:spLocks noGrp="1"/>
          </p:cNvSpPr>
          <p:nvPr>
            <p:ph type="title"/>
          </p:nvPr>
        </p:nvSpPr>
        <p:spPr>
          <a:xfrm>
            <a:off x="-94325" y="-1470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45" name="Google Shape;845;g2ede8fbb0be_0_94"/>
          <p:cNvSpPr txBox="1">
            <a:spLocks noGrp="1"/>
          </p:cNvSpPr>
          <p:nvPr>
            <p:ph type="body" idx="2"/>
          </p:nvPr>
        </p:nvSpPr>
        <p:spPr>
          <a:xfrm>
            <a:off x="0" y="1575300"/>
            <a:ext cx="120978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400"/>
              <a:buNone/>
            </a:pPr>
            <a:r>
              <a:rPr lang="en" sz="3600">
                <a:solidFill>
                  <a:srgbClr val="1C4587"/>
                </a:solidFill>
              </a:rPr>
              <a:t>Next Steps:</a:t>
            </a:r>
            <a:br>
              <a:rPr lang="en" sz="3600">
                <a:solidFill>
                  <a:srgbClr val="1C4587"/>
                </a:solidFill>
              </a:rPr>
            </a:br>
            <a:endParaRPr sz="2500">
              <a:solidFill>
                <a:srgbClr val="1C4587"/>
              </a:solidFill>
            </a:endParaRPr>
          </a:p>
          <a:p>
            <a:pPr marL="457200" lvl="0" indent="-412750" algn="l" rtl="0">
              <a:lnSpc>
                <a:spcPct val="115000"/>
              </a:lnSpc>
              <a:spcBef>
                <a:spcPts val="0"/>
              </a:spcBef>
              <a:spcAft>
                <a:spcPts val="0"/>
              </a:spcAft>
              <a:buClr>
                <a:srgbClr val="1C4587"/>
              </a:buClr>
              <a:buSzPts val="2900"/>
              <a:buChar char="●"/>
            </a:pPr>
            <a:r>
              <a:rPr lang="en" sz="2900">
                <a:solidFill>
                  <a:srgbClr val="1C4587"/>
                </a:solidFill>
              </a:rPr>
              <a:t>Meetings with Burwood for initial discovery around: </a:t>
            </a:r>
            <a:endParaRPr sz="2900">
              <a:solidFill>
                <a:srgbClr val="1C4587"/>
              </a:solidFill>
            </a:endParaRPr>
          </a:p>
          <a:p>
            <a:pPr marL="914400" lvl="1" indent="-412750" algn="l" rtl="0">
              <a:lnSpc>
                <a:spcPct val="115000"/>
              </a:lnSpc>
              <a:spcBef>
                <a:spcPts val="0"/>
              </a:spcBef>
              <a:spcAft>
                <a:spcPts val="0"/>
              </a:spcAft>
              <a:buClr>
                <a:srgbClr val="1C4587"/>
              </a:buClr>
              <a:buSzPts val="2900"/>
              <a:buChar char="○"/>
            </a:pPr>
            <a:r>
              <a:rPr lang="en" sz="2900">
                <a:solidFill>
                  <a:srgbClr val="1C4587"/>
                </a:solidFill>
              </a:rPr>
              <a:t>Organization &amp; Security</a:t>
            </a:r>
            <a:endParaRPr sz="2900">
              <a:solidFill>
                <a:srgbClr val="1C4587"/>
              </a:solidFill>
            </a:endParaRPr>
          </a:p>
          <a:p>
            <a:pPr marL="914400" lvl="1" indent="-412750" algn="l" rtl="0">
              <a:lnSpc>
                <a:spcPct val="115000"/>
              </a:lnSpc>
              <a:spcBef>
                <a:spcPts val="0"/>
              </a:spcBef>
              <a:spcAft>
                <a:spcPts val="0"/>
              </a:spcAft>
              <a:buClr>
                <a:srgbClr val="1C4587"/>
              </a:buClr>
              <a:buSzPts val="2900"/>
              <a:buChar char="○"/>
            </a:pPr>
            <a:r>
              <a:rPr lang="en" sz="2900">
                <a:solidFill>
                  <a:srgbClr val="1C4587"/>
                </a:solidFill>
              </a:rPr>
              <a:t>Networking</a:t>
            </a:r>
            <a:endParaRPr sz="2900">
              <a:solidFill>
                <a:srgbClr val="1C4587"/>
              </a:solidFill>
            </a:endParaRPr>
          </a:p>
          <a:p>
            <a:pPr marL="914400" lvl="1" indent="-412750" algn="l" rtl="0">
              <a:lnSpc>
                <a:spcPct val="115000"/>
              </a:lnSpc>
              <a:spcBef>
                <a:spcPts val="0"/>
              </a:spcBef>
              <a:spcAft>
                <a:spcPts val="0"/>
              </a:spcAft>
              <a:buClr>
                <a:srgbClr val="1C4587"/>
              </a:buClr>
              <a:buSzPts val="2900"/>
              <a:buChar char="○"/>
            </a:pPr>
            <a:r>
              <a:rPr lang="en" sz="2900">
                <a:solidFill>
                  <a:srgbClr val="1C4587"/>
                </a:solidFill>
              </a:rPr>
              <a:t>Billing</a:t>
            </a:r>
            <a:endParaRPr sz="2900">
              <a:solidFill>
                <a:srgbClr val="1C4587"/>
              </a:solidFill>
            </a:endParaRPr>
          </a:p>
          <a:p>
            <a:pPr marL="914400" lvl="0" indent="0" algn="l" rtl="0">
              <a:lnSpc>
                <a:spcPct val="115000"/>
              </a:lnSpc>
              <a:spcBef>
                <a:spcPts val="0"/>
              </a:spcBef>
              <a:spcAft>
                <a:spcPts val="0"/>
              </a:spcAft>
              <a:buNone/>
            </a:pPr>
            <a:endParaRPr sz="2900">
              <a:solidFill>
                <a:srgbClr val="1C4587"/>
              </a:solidFill>
            </a:endParaRPr>
          </a:p>
          <a:p>
            <a:pPr marL="457200" lvl="0" indent="-412750" algn="l" rtl="0">
              <a:lnSpc>
                <a:spcPct val="115000"/>
              </a:lnSpc>
              <a:spcBef>
                <a:spcPts val="0"/>
              </a:spcBef>
              <a:spcAft>
                <a:spcPts val="0"/>
              </a:spcAft>
              <a:buClr>
                <a:srgbClr val="1C4587"/>
              </a:buClr>
              <a:buSzPts val="2900"/>
              <a:buChar char="●"/>
            </a:pPr>
            <a:r>
              <a:rPr lang="en" sz="2900">
                <a:solidFill>
                  <a:srgbClr val="1C4587"/>
                </a:solidFill>
              </a:rPr>
              <a:t>Implementation and testing of the Platform</a:t>
            </a:r>
            <a:endParaRPr sz="2900">
              <a:solidFill>
                <a:srgbClr val="1C458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29a13fc88e_0_0"/>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851" name="Google Shape;851;g229a13fc88e_0_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852" name="Google Shape;852;g229a13fc88e_0_0"/>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229a13fc88e_0_0"/>
          <p:cNvSpPr txBox="1">
            <a:spLocks noGrp="1"/>
          </p:cNvSpPr>
          <p:nvPr>
            <p:ph type="title"/>
          </p:nvPr>
        </p:nvSpPr>
        <p:spPr>
          <a:xfrm>
            <a:off x="0" y="0"/>
            <a:ext cx="12192000" cy="1590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 sz="6000" b="1">
                <a:solidFill>
                  <a:srgbClr val="1C4587"/>
                </a:solidFill>
                <a:latin typeface="Montserrat"/>
                <a:ea typeface="Montserrat"/>
                <a:cs typeface="Montserrat"/>
                <a:sym typeface="Montserrat"/>
              </a:rPr>
              <a:t>Mahalo!</a:t>
            </a:r>
            <a:endParaRPr sz="6000" b="1">
              <a:solidFill>
                <a:srgbClr val="1C4587"/>
              </a:solidFill>
              <a:latin typeface="Montserrat"/>
              <a:ea typeface="Montserrat"/>
              <a:cs typeface="Montserrat"/>
              <a:sym typeface="Montserrat"/>
            </a:endParaRPr>
          </a:p>
        </p:txBody>
      </p:sp>
      <p:sp>
        <p:nvSpPr>
          <p:cNvPr id="854" name="Google Shape;854;g229a13fc88e_0_0"/>
          <p:cNvSpPr txBox="1"/>
          <p:nvPr/>
        </p:nvSpPr>
        <p:spPr>
          <a:xfrm>
            <a:off x="3" y="5010975"/>
            <a:ext cx="12192000" cy="1083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3000" b="1" i="0" u="none" strike="noStrike" cap="none">
                <a:solidFill>
                  <a:srgbClr val="1C4587"/>
                </a:solidFill>
                <a:latin typeface="Montserrat"/>
                <a:ea typeface="Montserrat"/>
                <a:cs typeface="Montserrat"/>
                <a:sym typeface="Montserrat"/>
              </a:rPr>
              <a:t>Learn More</a:t>
            </a:r>
            <a:endParaRPr sz="2800" b="1" i="0" u="none" strike="noStrike" cap="none">
              <a:solidFill>
                <a:srgbClr val="1C458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 sz="3000" b="1" i="0" u="sng" strike="noStrike" cap="none">
                <a:solidFill>
                  <a:schemeClr val="hlink"/>
                </a:solidFill>
                <a:latin typeface="Calibri"/>
                <a:ea typeface="Calibri"/>
                <a:cs typeface="Calibri"/>
                <a:sym typeface="Calibri"/>
                <a:hlinkClick r:id="rId3"/>
              </a:rPr>
              <a:t>datascience.hawaii.edu</a:t>
            </a:r>
            <a:endParaRPr sz="3000" b="1" i="0" u="none" strike="noStrike" cap="none">
              <a:solidFill>
                <a:srgbClr val="1C4587"/>
              </a:solidFill>
              <a:latin typeface="Calibri"/>
              <a:ea typeface="Calibri"/>
              <a:cs typeface="Calibri"/>
              <a:sym typeface="Calibri"/>
            </a:endParaRPr>
          </a:p>
        </p:txBody>
      </p:sp>
      <p:sp>
        <p:nvSpPr>
          <p:cNvPr id="855" name="Google Shape;855;g229a13fc88e_0_0"/>
          <p:cNvSpPr txBox="1">
            <a:spLocks noGrp="1"/>
          </p:cNvSpPr>
          <p:nvPr>
            <p:ph type="body" idx="2"/>
          </p:nvPr>
        </p:nvSpPr>
        <p:spPr>
          <a:xfrm>
            <a:off x="0" y="3448438"/>
            <a:ext cx="12192000" cy="112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400"/>
              <a:buNone/>
            </a:pPr>
            <a:r>
              <a:rPr lang="en" sz="3000" b="1">
                <a:solidFill>
                  <a:srgbClr val="1C4587"/>
                </a:solidFill>
                <a:latin typeface="Montserrat"/>
                <a:ea typeface="Montserrat"/>
                <a:cs typeface="Montserrat"/>
                <a:sym typeface="Montserrat"/>
              </a:rPr>
              <a:t>Contact Us</a:t>
            </a:r>
            <a:endParaRPr sz="3000" b="1">
              <a:solidFill>
                <a:srgbClr val="1C4587"/>
              </a:solidFill>
              <a:latin typeface="Montserrat"/>
              <a:ea typeface="Montserrat"/>
              <a:cs typeface="Montserrat"/>
              <a:sym typeface="Montserrat"/>
            </a:endParaRPr>
          </a:p>
          <a:p>
            <a:pPr marL="0" lvl="0" indent="0" algn="ctr" rtl="0">
              <a:lnSpc>
                <a:spcPct val="115000"/>
              </a:lnSpc>
              <a:spcBef>
                <a:spcPts val="0"/>
              </a:spcBef>
              <a:spcAft>
                <a:spcPts val="0"/>
              </a:spcAft>
              <a:buSzPts val="1400"/>
              <a:buNone/>
            </a:pPr>
            <a:r>
              <a:rPr lang="en" sz="3000" b="1" u="sng">
                <a:solidFill>
                  <a:schemeClr val="hlink"/>
                </a:solidFill>
                <a:hlinkClick r:id="rId4"/>
              </a:rPr>
              <a:t>itsci@hawaii.edu</a:t>
            </a:r>
            <a:endParaRPr sz="3000">
              <a:solidFill>
                <a:srgbClr val="1C4587"/>
              </a:solidFill>
            </a:endParaRPr>
          </a:p>
        </p:txBody>
      </p:sp>
      <p:sp>
        <p:nvSpPr>
          <p:cNvPr id="856" name="Google Shape;856;g229a13fc88e_0_0"/>
          <p:cNvSpPr txBox="1">
            <a:spLocks noGrp="1"/>
          </p:cNvSpPr>
          <p:nvPr>
            <p:ph type="body" idx="2"/>
          </p:nvPr>
        </p:nvSpPr>
        <p:spPr>
          <a:xfrm>
            <a:off x="0" y="1780000"/>
            <a:ext cx="12192000" cy="123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400"/>
              <a:buNone/>
            </a:pPr>
            <a:r>
              <a:rPr lang="en" sz="3000" b="1">
                <a:solidFill>
                  <a:srgbClr val="1C4587"/>
                </a:solidFill>
                <a:latin typeface="Montserrat"/>
                <a:ea typeface="Montserrat"/>
                <a:cs typeface="Montserrat"/>
                <a:sym typeface="Montserrat"/>
              </a:rPr>
              <a:t>Register for Training and Koa Account</a:t>
            </a:r>
            <a:endParaRPr sz="30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SzPts val="1400"/>
              <a:buNone/>
            </a:pPr>
            <a:r>
              <a:rPr lang="en" sz="3000" b="1" u="sng">
                <a:solidFill>
                  <a:schemeClr val="hlink"/>
                </a:solidFill>
                <a:hlinkClick r:id="rId5"/>
              </a:rPr>
              <a:t>http://go.hawaii.edu/G6V</a:t>
            </a:r>
            <a:endParaRPr sz="3000" b="1">
              <a:solidFill>
                <a:srgbClr val="3C78D8"/>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2788dc2a3fd_0_248"/>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62" name="Google Shape;862;g2788dc2a3fd_0_248"/>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63" name="Google Shape;863;g2788dc2a3fd_0_248"/>
          <p:cNvSpPr/>
          <p:nvPr/>
        </p:nvSpPr>
        <p:spPr>
          <a:xfrm>
            <a:off x="-94425" y="-1470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64" name="Google Shape;864;g2788dc2a3fd_0_248"/>
          <p:cNvSpPr txBox="1">
            <a:spLocks noGrp="1"/>
          </p:cNvSpPr>
          <p:nvPr>
            <p:ph type="title"/>
          </p:nvPr>
        </p:nvSpPr>
        <p:spPr>
          <a:xfrm>
            <a:off x="-94325" y="-1470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65" name="Google Shape;865;g2788dc2a3fd_0_248"/>
          <p:cNvSpPr txBox="1">
            <a:spLocks noGrp="1"/>
          </p:cNvSpPr>
          <p:nvPr>
            <p:ph type="body" idx="2"/>
          </p:nvPr>
        </p:nvSpPr>
        <p:spPr>
          <a:xfrm>
            <a:off x="0" y="1575300"/>
            <a:ext cx="120978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400"/>
              <a:buNone/>
            </a:pPr>
            <a:r>
              <a:rPr lang="en" sz="2100">
                <a:solidFill>
                  <a:srgbClr val="1C4587"/>
                </a:solidFill>
              </a:rPr>
              <a:t>Next Steps:</a:t>
            </a:r>
            <a:endParaRPr sz="2100">
              <a:solidFill>
                <a:srgbClr val="1C4587"/>
              </a:solidFill>
            </a:endParaRPr>
          </a:p>
          <a:p>
            <a:pPr marL="0" lvl="0" indent="0" algn="l" rtl="0">
              <a:lnSpc>
                <a:spcPct val="115000"/>
              </a:lnSpc>
              <a:spcBef>
                <a:spcPts val="0"/>
              </a:spcBef>
              <a:spcAft>
                <a:spcPts val="0"/>
              </a:spcAft>
              <a:buClr>
                <a:schemeClr val="dk1"/>
              </a:buClr>
              <a:buSzPts val="1100"/>
              <a:buFont typeface="Arial"/>
              <a:buNone/>
            </a:pPr>
            <a:r>
              <a:rPr lang="en" sz="2500">
                <a:solidFill>
                  <a:srgbClr val="1C4587"/>
                </a:solidFill>
              </a:rPr>
              <a:t>Step 1: Design &amp; deploy a flexible centralized environment that aligns with researcher needs and extend all the benefits to everyone</a:t>
            </a:r>
            <a:endParaRPr sz="2500">
              <a:solidFill>
                <a:srgbClr val="1C4587"/>
              </a:solidFill>
            </a:endParaRPr>
          </a:p>
          <a:p>
            <a:pPr marL="0" lvl="0" indent="0" algn="l" rtl="0">
              <a:lnSpc>
                <a:spcPct val="115000"/>
              </a:lnSpc>
              <a:spcBef>
                <a:spcPts val="0"/>
              </a:spcBef>
              <a:spcAft>
                <a:spcPts val="0"/>
              </a:spcAft>
              <a:buSzPts val="1100"/>
              <a:buNone/>
            </a:pPr>
            <a:endParaRPr sz="2100">
              <a:solidFill>
                <a:srgbClr val="1C458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body" idx="1"/>
          </p:nvPr>
        </p:nvSpPr>
        <p:spPr>
          <a:xfrm>
            <a:off x="0" y="1590000"/>
            <a:ext cx="12192000" cy="1047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667"/>
              </a:spcBef>
              <a:spcAft>
                <a:spcPts val="0"/>
              </a:spcAft>
              <a:buClr>
                <a:schemeClr val="dk1"/>
              </a:buClr>
              <a:buSzPts val="1100"/>
              <a:buNone/>
            </a:pPr>
            <a:r>
              <a:rPr lang="en" sz="3000">
                <a:solidFill>
                  <a:srgbClr val="1C4587"/>
                </a:solidFill>
                <a:highlight>
                  <a:srgbClr val="FFFFFF"/>
                </a:highlight>
              </a:rPr>
              <a:t>Cyberinfrastructure’s (CI) mission is to support data intensive research and scholarship at UH with state of the art resources, services and expertise</a:t>
            </a:r>
            <a:endParaRPr sz="3000">
              <a:solidFill>
                <a:srgbClr val="1C4587"/>
              </a:solidFill>
              <a:highlight>
                <a:srgbClr val="FFFFFF"/>
              </a:highlight>
            </a:endParaRPr>
          </a:p>
          <a:p>
            <a:pPr marL="0" lvl="0" indent="0" algn="ctr" rtl="0">
              <a:lnSpc>
                <a:spcPct val="90000"/>
              </a:lnSpc>
              <a:spcBef>
                <a:spcPts val="667"/>
              </a:spcBef>
              <a:spcAft>
                <a:spcPts val="0"/>
              </a:spcAft>
              <a:buClr>
                <a:schemeClr val="dk1"/>
              </a:buClr>
              <a:buSzPts val="1100"/>
              <a:buNone/>
            </a:pPr>
            <a:endParaRPr sz="800">
              <a:solidFill>
                <a:srgbClr val="1C4587"/>
              </a:solidFill>
              <a:highlight>
                <a:srgbClr val="FFFFFF"/>
              </a:highlight>
            </a:endParaRPr>
          </a:p>
          <a:p>
            <a:pPr marL="0" lvl="0" indent="0" algn="ctr" rtl="0">
              <a:lnSpc>
                <a:spcPct val="90000"/>
              </a:lnSpc>
              <a:spcBef>
                <a:spcPts val="667"/>
              </a:spcBef>
              <a:spcAft>
                <a:spcPts val="0"/>
              </a:spcAft>
              <a:buClr>
                <a:schemeClr val="dk1"/>
              </a:buClr>
              <a:buSzPts val="1100"/>
              <a:buNone/>
            </a:pPr>
            <a:endParaRPr sz="800" b="1">
              <a:solidFill>
                <a:srgbClr val="1C4587"/>
              </a:solidFill>
              <a:highlight>
                <a:srgbClr val="FFFFFF"/>
              </a:highlight>
            </a:endParaRPr>
          </a:p>
          <a:p>
            <a:pPr marL="0" lvl="0" indent="0" algn="l" rtl="0">
              <a:lnSpc>
                <a:spcPct val="75000"/>
              </a:lnSpc>
              <a:spcBef>
                <a:spcPts val="667"/>
              </a:spcBef>
              <a:spcAft>
                <a:spcPts val="0"/>
              </a:spcAft>
              <a:buClr>
                <a:schemeClr val="dk1"/>
              </a:buClr>
              <a:buSzPts val="1100"/>
              <a:buNone/>
            </a:pPr>
            <a:endParaRPr sz="3000"/>
          </a:p>
        </p:txBody>
      </p:sp>
      <p:sp>
        <p:nvSpPr>
          <p:cNvPr id="141" name="Google Shape;141;p2"/>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42" name="Google Shape;142;p2"/>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Mission</a:t>
            </a:r>
            <a:endParaRPr sz="4800" b="1">
              <a:solidFill>
                <a:srgbClr val="1C4587"/>
              </a:solidFill>
              <a:latin typeface="Montserrat"/>
              <a:ea typeface="Montserrat"/>
              <a:cs typeface="Montserrat"/>
              <a:sym typeface="Montserrat"/>
            </a:endParaRPr>
          </a:p>
        </p:txBody>
      </p:sp>
      <p:sp>
        <p:nvSpPr>
          <p:cNvPr id="143" name="Google Shape;143;p2"/>
          <p:cNvSpPr txBox="1"/>
          <p:nvPr/>
        </p:nvSpPr>
        <p:spPr>
          <a:xfrm>
            <a:off x="0" y="5486400"/>
            <a:ext cx="12192000" cy="963000"/>
          </a:xfrm>
          <a:prstGeom prst="rect">
            <a:avLst/>
          </a:prstGeom>
          <a:noFill/>
          <a:ln>
            <a:noFill/>
          </a:ln>
        </p:spPr>
        <p:txBody>
          <a:bodyPr spcFirstLastPara="1" wrap="square" lIns="91425" tIns="91425" rIns="91425" bIns="91425" anchor="t" anchorCtr="0">
            <a:spAutoFit/>
          </a:bodyPr>
          <a:lstStyle/>
          <a:p>
            <a:pPr marL="0" marR="0" lvl="0" indent="0" algn="ctr" rtl="0">
              <a:lnSpc>
                <a:spcPct val="75000"/>
              </a:lnSpc>
              <a:spcBef>
                <a:spcPts val="667"/>
              </a:spcBef>
              <a:spcAft>
                <a:spcPts val="0"/>
              </a:spcAft>
              <a:buClr>
                <a:srgbClr val="000000"/>
              </a:buClr>
              <a:buSzPts val="3000"/>
              <a:buFont typeface="Arial"/>
              <a:buNone/>
            </a:pPr>
            <a:r>
              <a:rPr lang="en" sz="3000" b="1" i="0" u="none" strike="noStrike" cap="none">
                <a:solidFill>
                  <a:srgbClr val="1C4587"/>
                </a:solidFill>
                <a:highlight>
                  <a:schemeClr val="lt1"/>
                </a:highlight>
                <a:latin typeface="Montserrat"/>
                <a:ea typeface="Montserrat"/>
                <a:cs typeface="Montserrat"/>
                <a:sym typeface="Montserrat"/>
              </a:rPr>
              <a:t>Serving the entire UH System</a:t>
            </a:r>
            <a:endParaRPr sz="3000" b="1" i="0" u="none" strike="noStrike" cap="none">
              <a:solidFill>
                <a:srgbClr val="1C4587"/>
              </a:solidFill>
              <a:highlight>
                <a:schemeClr val="lt1"/>
              </a:highlight>
              <a:latin typeface="Montserrat"/>
              <a:ea typeface="Montserrat"/>
              <a:cs typeface="Montserrat"/>
              <a:sym typeface="Montserrat"/>
            </a:endParaRPr>
          </a:p>
          <a:p>
            <a:pPr marL="0" marR="0" lvl="0" indent="0" algn="ctr" rtl="0">
              <a:lnSpc>
                <a:spcPct val="75000"/>
              </a:lnSpc>
              <a:spcBef>
                <a:spcPts val="667"/>
              </a:spcBef>
              <a:spcAft>
                <a:spcPts val="0"/>
              </a:spcAft>
              <a:buClr>
                <a:srgbClr val="000000"/>
              </a:buClr>
              <a:buSzPts val="3000"/>
              <a:buFont typeface="Arial"/>
              <a:buNone/>
            </a:pPr>
            <a:r>
              <a:rPr lang="en" sz="3000" b="1" i="0" u="none" strike="noStrike" cap="none">
                <a:solidFill>
                  <a:srgbClr val="1C4587"/>
                </a:solidFill>
                <a:highlight>
                  <a:schemeClr val="lt1"/>
                </a:highlight>
                <a:latin typeface="Montserrat"/>
                <a:ea typeface="Montserrat"/>
                <a:cs typeface="Montserrat"/>
                <a:sym typeface="Montserrat"/>
              </a:rPr>
              <a:t>Since 2014</a:t>
            </a:r>
            <a:endParaRPr sz="3000" b="0" i="0" u="none" strike="noStrike" cap="none">
              <a:solidFill>
                <a:schemeClr val="dk1"/>
              </a:solidFill>
              <a:latin typeface="Montserrat"/>
              <a:ea typeface="Montserrat"/>
              <a:cs typeface="Montserrat"/>
              <a:sym typeface="Montserrat"/>
            </a:endParaRPr>
          </a:p>
        </p:txBody>
      </p:sp>
      <p:grpSp>
        <p:nvGrpSpPr>
          <p:cNvPr id="144" name="Google Shape;144;p2"/>
          <p:cNvGrpSpPr/>
          <p:nvPr/>
        </p:nvGrpSpPr>
        <p:grpSpPr>
          <a:xfrm>
            <a:off x="1676250" y="2837475"/>
            <a:ext cx="8839650" cy="2449050"/>
            <a:chOff x="1676250" y="2743200"/>
            <a:chExt cx="8839650" cy="2449050"/>
          </a:xfrm>
        </p:grpSpPr>
        <p:sp>
          <p:nvSpPr>
            <p:cNvPr id="145" name="Google Shape;145;p2"/>
            <p:cNvSpPr txBox="1"/>
            <p:nvPr/>
          </p:nvSpPr>
          <p:spPr>
            <a:xfrm>
              <a:off x="1676250" y="3345150"/>
              <a:ext cx="8839500" cy="1847100"/>
            </a:xfrm>
            <a:prstGeom prst="rect">
              <a:avLst/>
            </a:prstGeom>
            <a:noFill/>
            <a:ln w="38100" cap="flat" cmpd="sng">
              <a:solidFill>
                <a:srgbClr val="0B5394"/>
              </a:solidFill>
              <a:prstDash val="solid"/>
              <a:round/>
              <a:headEnd type="none" w="sm" len="sm"/>
              <a:tailEnd type="none" w="sm" len="sm"/>
            </a:ln>
          </p:spPr>
          <p:txBody>
            <a:bodyPr spcFirstLastPara="1" wrap="square" lIns="91425" tIns="91425" rIns="91425" bIns="91425" anchor="t" anchorCtr="0">
              <a:spAutoFit/>
            </a:bodyPr>
            <a:lstStyle/>
            <a:p>
              <a:pPr marL="609584" marR="0" lvl="0" indent="-541854" algn="l" rtl="0">
                <a:lnSpc>
                  <a:spcPct val="90000"/>
                </a:lnSpc>
                <a:spcBef>
                  <a:spcPts val="667"/>
                </a:spcBef>
                <a:spcAft>
                  <a:spcPts val="0"/>
                </a:spcAft>
                <a:buClr>
                  <a:srgbClr val="1C4587"/>
                </a:buClr>
                <a:buSzPts val="3000"/>
                <a:buFont typeface="Arial"/>
                <a:buChar char="●"/>
              </a:pPr>
              <a:r>
                <a:rPr lang="en" sz="3000" b="0" i="0" u="none" strike="noStrike" cap="none">
                  <a:solidFill>
                    <a:srgbClr val="1C4587"/>
                  </a:solidFill>
                  <a:latin typeface="Calibri"/>
                  <a:ea typeface="Calibri"/>
                  <a:cs typeface="Calibri"/>
                  <a:sym typeface="Calibri"/>
                </a:rPr>
                <a:t>Advanced research computing (above the desktop)</a:t>
              </a:r>
              <a:endParaRPr sz="3000" b="0" i="0" u="none" strike="noStrike" cap="none">
                <a:solidFill>
                  <a:srgbClr val="1C4587"/>
                </a:solidFill>
                <a:latin typeface="Calibri"/>
                <a:ea typeface="Calibri"/>
                <a:cs typeface="Calibri"/>
                <a:sym typeface="Calibri"/>
              </a:endParaRPr>
            </a:p>
            <a:p>
              <a:pPr marL="609584" marR="0" lvl="0" indent="-541854" algn="l" rtl="0">
                <a:lnSpc>
                  <a:spcPct val="90000"/>
                </a:lnSpc>
                <a:spcBef>
                  <a:spcPts val="0"/>
                </a:spcBef>
                <a:spcAft>
                  <a:spcPts val="0"/>
                </a:spcAft>
                <a:buClr>
                  <a:srgbClr val="1C4587"/>
                </a:buClr>
                <a:buSzPts val="3000"/>
                <a:buFont typeface="Arial"/>
                <a:buChar char="●"/>
              </a:pPr>
              <a:r>
                <a:rPr lang="en" sz="3000" b="0" i="0" u="none" strike="noStrike" cap="none">
                  <a:solidFill>
                    <a:srgbClr val="1C4587"/>
                  </a:solidFill>
                  <a:latin typeface="Calibri"/>
                  <a:ea typeface="Calibri"/>
                  <a:cs typeface="Calibri"/>
                  <a:sym typeface="Calibri"/>
                </a:rPr>
                <a:t>Data</a:t>
              </a:r>
              <a:endParaRPr sz="3000" b="0" i="0" u="none" strike="noStrike" cap="none">
                <a:solidFill>
                  <a:srgbClr val="1C4587"/>
                </a:solidFill>
                <a:latin typeface="Calibri"/>
                <a:ea typeface="Calibri"/>
                <a:cs typeface="Calibri"/>
                <a:sym typeface="Calibri"/>
              </a:endParaRPr>
            </a:p>
            <a:p>
              <a:pPr marL="609584" marR="0" lvl="0" indent="-541854" algn="l" rtl="0">
                <a:lnSpc>
                  <a:spcPct val="90000"/>
                </a:lnSpc>
                <a:spcBef>
                  <a:spcPts val="0"/>
                </a:spcBef>
                <a:spcAft>
                  <a:spcPts val="0"/>
                </a:spcAft>
                <a:buClr>
                  <a:srgbClr val="1C4587"/>
                </a:buClr>
                <a:buSzPts val="3000"/>
                <a:buFont typeface="Arial"/>
                <a:buChar char="●"/>
              </a:pPr>
              <a:r>
                <a:rPr lang="en" sz="3000" b="0" i="0" u="none" strike="noStrike" cap="none">
                  <a:solidFill>
                    <a:srgbClr val="1C4587"/>
                  </a:solidFill>
                  <a:latin typeface="Calibri"/>
                  <a:ea typeface="Calibri"/>
                  <a:cs typeface="Calibri"/>
                  <a:sym typeface="Calibri"/>
                </a:rPr>
                <a:t>Science as a service</a:t>
              </a:r>
              <a:endParaRPr sz="3000" b="0" i="0" u="none" strike="noStrike" cap="none">
                <a:solidFill>
                  <a:srgbClr val="1C4587"/>
                </a:solidFill>
                <a:latin typeface="Calibri"/>
                <a:ea typeface="Calibri"/>
                <a:cs typeface="Calibri"/>
                <a:sym typeface="Calibri"/>
              </a:endParaRPr>
            </a:p>
            <a:p>
              <a:pPr marL="609584" marR="0" lvl="0" indent="-541854" algn="l" rtl="0">
                <a:lnSpc>
                  <a:spcPct val="90000"/>
                </a:lnSpc>
                <a:spcBef>
                  <a:spcPts val="0"/>
                </a:spcBef>
                <a:spcAft>
                  <a:spcPts val="0"/>
                </a:spcAft>
                <a:buClr>
                  <a:srgbClr val="1C4587"/>
                </a:buClr>
                <a:buSzPts val="3000"/>
                <a:buFont typeface="Arial"/>
                <a:buChar char="●"/>
              </a:pPr>
              <a:r>
                <a:rPr lang="en" sz="3000" b="0" i="0" u="none" strike="noStrike" cap="none">
                  <a:solidFill>
                    <a:srgbClr val="1C4587"/>
                  </a:solidFill>
                  <a:latin typeface="Calibri"/>
                  <a:ea typeface="Calibri"/>
                  <a:cs typeface="Calibri"/>
                  <a:sym typeface="Calibri"/>
                </a:rPr>
                <a:t>Collaborative research</a:t>
              </a:r>
              <a:endParaRPr sz="3000" b="0" i="0" u="none" strike="noStrike" cap="none">
                <a:solidFill>
                  <a:srgbClr val="1C4587"/>
                </a:solidFill>
                <a:latin typeface="Calibri"/>
                <a:ea typeface="Calibri"/>
                <a:cs typeface="Calibri"/>
                <a:sym typeface="Calibri"/>
              </a:endParaRPr>
            </a:p>
          </p:txBody>
        </p:sp>
        <p:sp>
          <p:nvSpPr>
            <p:cNvPr id="146" name="Google Shape;146;p2"/>
            <p:cNvSpPr txBox="1"/>
            <p:nvPr/>
          </p:nvSpPr>
          <p:spPr>
            <a:xfrm>
              <a:off x="1676400" y="2743200"/>
              <a:ext cx="88395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667"/>
                </a:spcBef>
                <a:spcAft>
                  <a:spcPts val="0"/>
                </a:spcAft>
                <a:buClr>
                  <a:srgbClr val="000000"/>
                </a:buClr>
                <a:buSzPts val="3000"/>
                <a:buFont typeface="Arial"/>
                <a:buNone/>
              </a:pPr>
              <a:r>
                <a:rPr lang="en" sz="3000" b="1" i="0" u="none" strike="noStrike" cap="none">
                  <a:solidFill>
                    <a:srgbClr val="1C4587"/>
                  </a:solidFill>
                  <a:latin typeface="Montserrat"/>
                  <a:ea typeface="Montserrat"/>
                  <a:cs typeface="Montserrat"/>
                  <a:sym typeface="Montserrat"/>
                </a:rPr>
                <a:t>Our focus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788dc2a3fd_0_978"/>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71" name="Google Shape;871;g2788dc2a3fd_0_978"/>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72" name="Google Shape;872;g2788dc2a3fd_0_978"/>
          <p:cNvSpPr/>
          <p:nvPr/>
        </p:nvSpPr>
        <p:spPr>
          <a:xfrm>
            <a:off x="-94425" y="-1470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73" name="Google Shape;873;g2788dc2a3fd_0_978"/>
          <p:cNvSpPr txBox="1">
            <a:spLocks noGrp="1"/>
          </p:cNvSpPr>
          <p:nvPr>
            <p:ph type="title"/>
          </p:nvPr>
        </p:nvSpPr>
        <p:spPr>
          <a:xfrm>
            <a:off x="-94325" y="-1470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74" name="Google Shape;874;g2788dc2a3fd_0_978"/>
          <p:cNvSpPr txBox="1">
            <a:spLocks noGrp="1"/>
          </p:cNvSpPr>
          <p:nvPr>
            <p:ph type="body" idx="2"/>
          </p:nvPr>
        </p:nvSpPr>
        <p:spPr>
          <a:xfrm>
            <a:off x="0" y="1575300"/>
            <a:ext cx="120978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100"/>
              <a:buNone/>
            </a:pPr>
            <a:r>
              <a:rPr lang="en" sz="2500" b="1">
                <a:solidFill>
                  <a:srgbClr val="1C4587"/>
                </a:solidFill>
              </a:rPr>
              <a:t>Step 2: A powerful environment within minutes for every user </a:t>
            </a:r>
            <a:endParaRPr sz="2500" b="1">
              <a:solidFill>
                <a:srgbClr val="1C4587"/>
              </a:solidFill>
            </a:endParaRPr>
          </a:p>
          <a:p>
            <a:pPr marL="0" lvl="0" indent="0" algn="l" rtl="0">
              <a:lnSpc>
                <a:spcPct val="115000"/>
              </a:lnSpc>
              <a:spcBef>
                <a:spcPts val="0"/>
              </a:spcBef>
              <a:spcAft>
                <a:spcPts val="0"/>
              </a:spcAft>
              <a:buSzPts val="1100"/>
              <a:buNone/>
            </a:pPr>
            <a:endParaRPr sz="2500">
              <a:solidFill>
                <a:srgbClr val="1C4587"/>
              </a:solidFill>
            </a:endParaRPr>
          </a:p>
          <a:p>
            <a:pPr marL="0" lvl="0" indent="0" algn="l" rtl="0">
              <a:lnSpc>
                <a:spcPct val="115000"/>
              </a:lnSpc>
              <a:spcBef>
                <a:spcPts val="0"/>
              </a:spcBef>
              <a:spcAft>
                <a:spcPts val="0"/>
              </a:spcAft>
              <a:buSzPts val="1100"/>
              <a:buNone/>
            </a:pPr>
            <a:r>
              <a:rPr lang="en" sz="2500">
                <a:solidFill>
                  <a:srgbClr val="1C4587"/>
                </a:solidFill>
              </a:rPr>
              <a:t>○ Agile creation of an environment that meets the specific needs of the project </a:t>
            </a:r>
            <a:endParaRPr sz="2500">
              <a:solidFill>
                <a:srgbClr val="1C4587"/>
              </a:solidFill>
            </a:endParaRPr>
          </a:p>
          <a:p>
            <a:pPr marL="0" lvl="0" indent="0" algn="l" rtl="0">
              <a:lnSpc>
                <a:spcPct val="115000"/>
              </a:lnSpc>
              <a:spcBef>
                <a:spcPts val="0"/>
              </a:spcBef>
              <a:spcAft>
                <a:spcPts val="0"/>
              </a:spcAft>
              <a:buSzPts val="1100"/>
              <a:buNone/>
            </a:pPr>
            <a:endParaRPr sz="2500">
              <a:solidFill>
                <a:srgbClr val="1C4587"/>
              </a:solidFill>
            </a:endParaRPr>
          </a:p>
          <a:p>
            <a:pPr marL="0" lvl="0" indent="0" algn="l" rtl="0">
              <a:lnSpc>
                <a:spcPct val="115000"/>
              </a:lnSpc>
              <a:spcBef>
                <a:spcPts val="0"/>
              </a:spcBef>
              <a:spcAft>
                <a:spcPts val="0"/>
              </a:spcAft>
              <a:buSzPts val="1100"/>
              <a:buNone/>
            </a:pPr>
            <a:r>
              <a:rPr lang="en" sz="2500">
                <a:solidFill>
                  <a:srgbClr val="1C4587"/>
                </a:solidFill>
              </a:rPr>
              <a:t>○ Automated benefit of EDU discount for all services. Possible to have a flat-fee of cost for an eligible project</a:t>
            </a:r>
            <a:endParaRPr sz="2500">
              <a:solidFill>
                <a:srgbClr val="1C4587"/>
              </a:solidFill>
            </a:endParaRPr>
          </a:p>
          <a:p>
            <a:pPr marL="0" lvl="0" indent="0" algn="l" rtl="0">
              <a:lnSpc>
                <a:spcPct val="115000"/>
              </a:lnSpc>
              <a:spcBef>
                <a:spcPts val="0"/>
              </a:spcBef>
              <a:spcAft>
                <a:spcPts val="0"/>
              </a:spcAft>
              <a:buSzPts val="1100"/>
              <a:buNone/>
            </a:pPr>
            <a:endParaRPr sz="2500">
              <a:solidFill>
                <a:srgbClr val="1C4587"/>
              </a:solidFill>
            </a:endParaRPr>
          </a:p>
          <a:p>
            <a:pPr marL="0" lvl="0" indent="0" algn="l" rtl="0">
              <a:lnSpc>
                <a:spcPct val="115000"/>
              </a:lnSpc>
              <a:spcBef>
                <a:spcPts val="0"/>
              </a:spcBef>
              <a:spcAft>
                <a:spcPts val="0"/>
              </a:spcAft>
              <a:buSzPts val="1100"/>
              <a:buNone/>
            </a:pPr>
            <a:r>
              <a:rPr lang="en" sz="2500">
                <a:solidFill>
                  <a:srgbClr val="1C4587"/>
                </a:solidFill>
              </a:rPr>
              <a:t>○ Automated Billing &amp; Invoicing (including budget alarms and enforcement) </a:t>
            </a:r>
            <a:endParaRPr sz="2500">
              <a:solidFill>
                <a:srgbClr val="1C4587"/>
              </a:solidFill>
            </a:endParaRPr>
          </a:p>
          <a:p>
            <a:pPr marL="0" lvl="0" indent="0" algn="l" rtl="0">
              <a:lnSpc>
                <a:spcPct val="115000"/>
              </a:lnSpc>
              <a:spcBef>
                <a:spcPts val="0"/>
              </a:spcBef>
              <a:spcAft>
                <a:spcPts val="0"/>
              </a:spcAft>
              <a:buSzPts val="1100"/>
              <a:buNone/>
            </a:pPr>
            <a:endParaRPr sz="2500">
              <a:solidFill>
                <a:srgbClr val="1C4587"/>
              </a:solidFill>
            </a:endParaRPr>
          </a:p>
          <a:p>
            <a:pPr marL="0" lvl="0" indent="0" algn="l" rtl="0">
              <a:lnSpc>
                <a:spcPct val="115000"/>
              </a:lnSpc>
              <a:spcBef>
                <a:spcPts val="0"/>
              </a:spcBef>
              <a:spcAft>
                <a:spcPts val="0"/>
              </a:spcAft>
              <a:buSzPts val="1100"/>
              <a:buNone/>
            </a:pPr>
            <a:r>
              <a:rPr lang="en" sz="2500">
                <a:solidFill>
                  <a:srgbClr val="1C4587"/>
                </a:solidFill>
              </a:rPr>
              <a:t>○ Onboarding co-investment: Google will provide credits for a value of 25% of the</a:t>
            </a:r>
            <a:endParaRPr sz="2500">
              <a:solidFill>
                <a:srgbClr val="1C4587"/>
              </a:solidFill>
            </a:endParaRPr>
          </a:p>
          <a:p>
            <a:pPr marL="0" lvl="0" indent="0" algn="l" rtl="0">
              <a:lnSpc>
                <a:spcPct val="115000"/>
              </a:lnSpc>
              <a:spcBef>
                <a:spcPts val="0"/>
              </a:spcBef>
              <a:spcAft>
                <a:spcPts val="0"/>
              </a:spcAft>
              <a:buSzPts val="1100"/>
              <a:buNone/>
            </a:pPr>
            <a:r>
              <a:rPr lang="en" sz="2500">
                <a:solidFill>
                  <a:srgbClr val="1C4587"/>
                </a:solidFill>
              </a:rPr>
              <a:t>total cost of each new project during its first 90 days</a:t>
            </a:r>
            <a:endParaRPr sz="3100">
              <a:solidFill>
                <a:srgbClr val="1C4587"/>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788dc2a3fd_0_986"/>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Data Science Fellows</a:t>
            </a:r>
            <a:endParaRPr/>
          </a:p>
        </p:txBody>
      </p:sp>
      <p:sp>
        <p:nvSpPr>
          <p:cNvPr id="880" name="Google Shape;880;g2788dc2a3fd_0_986"/>
          <p:cNvSpPr txBox="1">
            <a:spLocks noGrp="1"/>
          </p:cNvSpPr>
          <p:nvPr>
            <p:ph type="title"/>
          </p:nvPr>
        </p:nvSpPr>
        <p:spPr>
          <a:xfrm>
            <a:off x="321175" y="5786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
              <a:t>`Ike Wai Scholars</a:t>
            </a:r>
            <a:endParaRPr/>
          </a:p>
        </p:txBody>
      </p:sp>
      <p:sp>
        <p:nvSpPr>
          <p:cNvPr id="881" name="Google Shape;881;g2788dc2a3fd_0_986"/>
          <p:cNvSpPr/>
          <p:nvPr/>
        </p:nvSpPr>
        <p:spPr>
          <a:xfrm>
            <a:off x="-94425" y="-1470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82" name="Google Shape;882;g2788dc2a3fd_0_986"/>
          <p:cNvSpPr txBox="1">
            <a:spLocks noGrp="1"/>
          </p:cNvSpPr>
          <p:nvPr>
            <p:ph type="title"/>
          </p:nvPr>
        </p:nvSpPr>
        <p:spPr>
          <a:xfrm>
            <a:off x="-94325" y="-1470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Google Cloud Accelerator Program</a:t>
            </a:r>
            <a:endParaRPr sz="4800" b="1">
              <a:solidFill>
                <a:srgbClr val="1C4587"/>
              </a:solidFill>
              <a:latin typeface="Montserrat"/>
              <a:ea typeface="Montserrat"/>
              <a:cs typeface="Montserrat"/>
              <a:sym typeface="Montserrat"/>
            </a:endParaRPr>
          </a:p>
        </p:txBody>
      </p:sp>
      <p:sp>
        <p:nvSpPr>
          <p:cNvPr id="883" name="Google Shape;883;g2788dc2a3fd_0_986"/>
          <p:cNvSpPr txBox="1">
            <a:spLocks noGrp="1"/>
          </p:cNvSpPr>
          <p:nvPr>
            <p:ph type="body" idx="2"/>
          </p:nvPr>
        </p:nvSpPr>
        <p:spPr>
          <a:xfrm>
            <a:off x="0" y="1575300"/>
            <a:ext cx="12097800" cy="5297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100"/>
              <a:buNone/>
            </a:pPr>
            <a:r>
              <a:rPr lang="en" sz="2200" b="1">
                <a:solidFill>
                  <a:srgbClr val="1C4587"/>
                </a:solidFill>
              </a:rPr>
              <a:t>Step 3: Dedicated support for supporting teams and final users </a:t>
            </a:r>
            <a:endParaRPr sz="2200" b="1">
              <a:solidFill>
                <a:srgbClr val="1C4587"/>
              </a:solidFill>
            </a:endParaRPr>
          </a:p>
          <a:p>
            <a:pPr marL="0" lvl="0" indent="0" algn="l" rtl="0">
              <a:lnSpc>
                <a:spcPct val="115000"/>
              </a:lnSpc>
              <a:spcBef>
                <a:spcPts val="0"/>
              </a:spcBef>
              <a:spcAft>
                <a:spcPts val="0"/>
              </a:spcAft>
              <a:buSzPts val="1100"/>
              <a:buNone/>
            </a:pPr>
            <a:endParaRPr sz="2200">
              <a:solidFill>
                <a:srgbClr val="1C4587"/>
              </a:solidFill>
            </a:endParaRPr>
          </a:p>
          <a:p>
            <a:pPr marL="0" lvl="0" indent="0" algn="l" rtl="0">
              <a:lnSpc>
                <a:spcPct val="115000"/>
              </a:lnSpc>
              <a:spcBef>
                <a:spcPts val="0"/>
              </a:spcBef>
              <a:spcAft>
                <a:spcPts val="0"/>
              </a:spcAft>
              <a:buSzPts val="1100"/>
              <a:buNone/>
            </a:pPr>
            <a:r>
              <a:rPr lang="en" sz="2200">
                <a:solidFill>
                  <a:srgbClr val="1C4587"/>
                </a:solidFill>
              </a:rPr>
              <a:t>○ Burwood partner and Google Customer Engineer will support users during their entire project to ensure they get maximum value out of the platform </a:t>
            </a:r>
            <a:endParaRPr sz="2200">
              <a:solidFill>
                <a:srgbClr val="1C4587"/>
              </a:solidFill>
            </a:endParaRPr>
          </a:p>
          <a:p>
            <a:pPr marL="0" lvl="0" indent="0" algn="l" rtl="0">
              <a:lnSpc>
                <a:spcPct val="115000"/>
              </a:lnSpc>
              <a:spcBef>
                <a:spcPts val="0"/>
              </a:spcBef>
              <a:spcAft>
                <a:spcPts val="0"/>
              </a:spcAft>
              <a:buSzPts val="1100"/>
              <a:buNone/>
            </a:pPr>
            <a:endParaRPr sz="2200">
              <a:solidFill>
                <a:srgbClr val="1C4587"/>
              </a:solidFill>
            </a:endParaRPr>
          </a:p>
          <a:p>
            <a:pPr marL="0" lvl="0" indent="0" algn="l" rtl="0">
              <a:lnSpc>
                <a:spcPct val="115000"/>
              </a:lnSpc>
              <a:spcBef>
                <a:spcPts val="0"/>
              </a:spcBef>
              <a:spcAft>
                <a:spcPts val="0"/>
              </a:spcAft>
              <a:buSzPts val="1100"/>
              <a:buNone/>
            </a:pPr>
            <a:r>
              <a:rPr lang="en" sz="2200">
                <a:solidFill>
                  <a:srgbClr val="1C4587"/>
                </a:solidFill>
              </a:rPr>
              <a:t>○ Office hours with our supporting teams (Cyberinfrastructure, Security, TI, etc) </a:t>
            </a:r>
            <a:endParaRPr sz="2200">
              <a:solidFill>
                <a:srgbClr val="1C4587"/>
              </a:solidFill>
            </a:endParaRPr>
          </a:p>
          <a:p>
            <a:pPr marL="0" lvl="0" indent="0" algn="l" rtl="0">
              <a:lnSpc>
                <a:spcPct val="115000"/>
              </a:lnSpc>
              <a:spcBef>
                <a:spcPts val="0"/>
              </a:spcBef>
              <a:spcAft>
                <a:spcPts val="0"/>
              </a:spcAft>
              <a:buSzPts val="1100"/>
              <a:buNone/>
            </a:pPr>
            <a:endParaRPr sz="2200">
              <a:solidFill>
                <a:srgbClr val="1C4587"/>
              </a:solidFill>
            </a:endParaRPr>
          </a:p>
          <a:p>
            <a:pPr marL="0" lvl="0" indent="0" algn="l" rtl="0">
              <a:lnSpc>
                <a:spcPct val="115000"/>
              </a:lnSpc>
              <a:spcBef>
                <a:spcPts val="0"/>
              </a:spcBef>
              <a:spcAft>
                <a:spcPts val="0"/>
              </a:spcAft>
              <a:buSzPts val="1100"/>
              <a:buNone/>
            </a:pPr>
            <a:r>
              <a:rPr lang="en" sz="2200">
                <a:solidFill>
                  <a:srgbClr val="1C4587"/>
                </a:solidFill>
              </a:rPr>
              <a:t>○ Access to Google online training programs every month, for everyone</a:t>
            </a:r>
            <a:endParaRPr sz="2200">
              <a:solidFill>
                <a:srgbClr val="1C4587"/>
              </a:solidFill>
            </a:endParaRPr>
          </a:p>
          <a:p>
            <a:pPr marL="0" lvl="0" indent="0" algn="l" rtl="0">
              <a:lnSpc>
                <a:spcPct val="115000"/>
              </a:lnSpc>
              <a:spcBef>
                <a:spcPts val="0"/>
              </a:spcBef>
              <a:spcAft>
                <a:spcPts val="0"/>
              </a:spcAft>
              <a:buSzPts val="1100"/>
              <a:buNone/>
            </a:pPr>
            <a:endParaRPr sz="2200">
              <a:solidFill>
                <a:srgbClr val="1C4587"/>
              </a:solidFill>
            </a:endParaRPr>
          </a:p>
          <a:p>
            <a:pPr marL="0" lvl="0" indent="0" algn="l" rtl="0">
              <a:lnSpc>
                <a:spcPct val="115000"/>
              </a:lnSpc>
              <a:spcBef>
                <a:spcPts val="0"/>
              </a:spcBef>
              <a:spcAft>
                <a:spcPts val="0"/>
              </a:spcAft>
              <a:buSzPts val="1100"/>
              <a:buNone/>
            </a:pPr>
            <a:r>
              <a:rPr lang="en" sz="2200">
                <a:solidFill>
                  <a:srgbClr val="1C4587"/>
                </a:solidFill>
              </a:rPr>
              <a:t>○ For new workloads, Google will allocate 5% of the expected consumption for Partner Service Funding</a:t>
            </a:r>
            <a:endParaRPr sz="2800">
              <a:solidFill>
                <a:srgbClr val="1C458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2787fec043b_0_100"/>
          <p:cNvPicPr preferRelativeResize="0"/>
          <p:nvPr/>
        </p:nvPicPr>
        <p:blipFill rotWithShape="1">
          <a:blip r:embed="rId3">
            <a:alphaModFix/>
          </a:blip>
          <a:srcRect l="7390" t="24112" b="8118"/>
          <a:stretch/>
        </p:blipFill>
        <p:spPr>
          <a:xfrm>
            <a:off x="48900" y="1590000"/>
            <a:ext cx="9602573" cy="5170424"/>
          </a:xfrm>
          <a:prstGeom prst="rect">
            <a:avLst/>
          </a:prstGeom>
          <a:noFill/>
          <a:ln>
            <a:noFill/>
          </a:ln>
        </p:spPr>
      </p:pic>
      <p:pic>
        <p:nvPicPr>
          <p:cNvPr id="152" name="Google Shape;152;g2787fec043b_0_100"/>
          <p:cNvPicPr preferRelativeResize="0"/>
          <p:nvPr/>
        </p:nvPicPr>
        <p:blipFill rotWithShape="1">
          <a:blip r:embed="rId4">
            <a:alphaModFix/>
          </a:blip>
          <a:srcRect l="20160" t="7175" r="21370"/>
          <a:stretch/>
        </p:blipFill>
        <p:spPr>
          <a:xfrm>
            <a:off x="9236900" y="3009425"/>
            <a:ext cx="2729726" cy="2679700"/>
          </a:xfrm>
          <a:prstGeom prst="rect">
            <a:avLst/>
          </a:prstGeom>
          <a:noFill/>
          <a:ln>
            <a:noFill/>
          </a:ln>
        </p:spPr>
      </p:pic>
      <p:sp>
        <p:nvSpPr>
          <p:cNvPr id="153" name="Google Shape;153;g2787fec043b_0_100"/>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154" name="Google Shape;154;g2787fec043b_0_10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155" name="Google Shape;155;g2787fec043b_0_100"/>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2787fec043b_0_100"/>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Compute Services</a:t>
            </a:r>
            <a:endParaRPr sz="4800" b="1">
              <a:solidFill>
                <a:srgbClr val="1C4587"/>
              </a:solidFill>
              <a:latin typeface="Montserrat"/>
              <a:ea typeface="Montserrat"/>
              <a:cs typeface="Montserrat"/>
              <a:sym typeface="Montserrat"/>
            </a:endParaRPr>
          </a:p>
        </p:txBody>
      </p:sp>
      <p:sp>
        <p:nvSpPr>
          <p:cNvPr id="157" name="Google Shape;157;g2787fec043b_0_100"/>
          <p:cNvSpPr txBox="1"/>
          <p:nvPr/>
        </p:nvSpPr>
        <p:spPr>
          <a:xfrm>
            <a:off x="9596913" y="2183775"/>
            <a:ext cx="2009700" cy="10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b="1">
                <a:solidFill>
                  <a:schemeClr val="dk1"/>
                </a:solidFill>
                <a:latin typeface="Calibri"/>
                <a:ea typeface="Calibri"/>
                <a:cs typeface="Calibri"/>
                <a:sym typeface="Calibri"/>
              </a:rPr>
              <a:t>$5.2M</a:t>
            </a:r>
            <a:endParaRPr sz="5300" b="1">
              <a:solidFill>
                <a:schemeClr val="dk1"/>
              </a:solidFill>
              <a:latin typeface="Calibri"/>
              <a:ea typeface="Calibri"/>
              <a:cs typeface="Calibri"/>
              <a:sym typeface="Calibri"/>
            </a:endParaRPr>
          </a:p>
        </p:txBody>
      </p:sp>
      <p:pic>
        <p:nvPicPr>
          <p:cNvPr id="158" name="Google Shape;158;g2787fec043b_0_100"/>
          <p:cNvPicPr preferRelativeResize="0"/>
          <p:nvPr/>
        </p:nvPicPr>
        <p:blipFill rotWithShape="1">
          <a:blip r:embed="rId5">
            <a:alphaModFix/>
          </a:blip>
          <a:srcRect l="39276" t="35042" r="25792" b="37593"/>
          <a:stretch/>
        </p:blipFill>
        <p:spPr>
          <a:xfrm>
            <a:off x="1451572" y="5004000"/>
            <a:ext cx="971850" cy="570877"/>
          </a:xfrm>
          <a:prstGeom prst="rect">
            <a:avLst/>
          </a:prstGeom>
          <a:noFill/>
          <a:ln>
            <a:noFill/>
          </a:ln>
        </p:spPr>
      </p:pic>
      <p:pic>
        <p:nvPicPr>
          <p:cNvPr id="159" name="Google Shape;159;g2787fec043b_0_100"/>
          <p:cNvPicPr preferRelativeResize="0"/>
          <p:nvPr/>
        </p:nvPicPr>
        <p:blipFill rotWithShape="1">
          <a:blip r:embed="rId6">
            <a:alphaModFix/>
          </a:blip>
          <a:srcRect/>
          <a:stretch/>
        </p:blipFill>
        <p:spPr>
          <a:xfrm>
            <a:off x="6466925" y="1885252"/>
            <a:ext cx="807175" cy="763499"/>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c95a803e24_1_17"/>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165" name="Google Shape;165;g2c95a803e24_1_1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166" name="Google Shape;166;g2c95a803e24_1_17"/>
          <p:cNvSpPr txBox="1">
            <a:spLocks noGrp="1"/>
          </p:cNvSpPr>
          <p:nvPr>
            <p:ph type="body" idx="2"/>
          </p:nvPr>
        </p:nvSpPr>
        <p:spPr>
          <a:xfrm>
            <a:off x="25" y="1602200"/>
            <a:ext cx="12152100" cy="1400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400"/>
              <a:buNone/>
            </a:pPr>
            <a:r>
              <a:rPr lang="en" sz="3000" b="1">
                <a:solidFill>
                  <a:srgbClr val="1C4587"/>
                </a:solidFill>
                <a:latin typeface="Montserrat"/>
                <a:ea typeface="Montserrat"/>
                <a:cs typeface="Montserrat"/>
                <a:sym typeface="Montserrat"/>
              </a:rPr>
              <a:t>Koa - High Performance Computing (HPC) Cluster</a:t>
            </a:r>
            <a:endParaRPr sz="3000" b="1">
              <a:solidFill>
                <a:srgbClr val="1C4587"/>
              </a:solidFill>
              <a:latin typeface="Montserrat"/>
              <a:ea typeface="Montserrat"/>
              <a:cs typeface="Montserrat"/>
              <a:sym typeface="Montserrat"/>
            </a:endParaRPr>
          </a:p>
          <a:p>
            <a:pPr marL="0" lvl="0" indent="0" algn="ctr" rtl="0">
              <a:lnSpc>
                <a:spcPct val="100000"/>
              </a:lnSpc>
              <a:spcBef>
                <a:spcPts val="0"/>
              </a:spcBef>
              <a:spcAft>
                <a:spcPts val="0"/>
              </a:spcAft>
              <a:buSzPts val="1400"/>
              <a:buNone/>
            </a:pPr>
            <a:r>
              <a:rPr lang="en" sz="3000" u="sng">
                <a:solidFill>
                  <a:srgbClr val="1C4587"/>
                </a:solidFill>
                <a:highlight>
                  <a:srgbClr val="F1C232"/>
                </a:highlight>
              </a:rPr>
              <a:t>FREE</a:t>
            </a:r>
            <a:r>
              <a:rPr lang="en" sz="3000">
                <a:solidFill>
                  <a:srgbClr val="1C4587"/>
                </a:solidFill>
              </a:rPr>
              <a:t> to use for UH faculty, students, staff and affiliates</a:t>
            </a:r>
            <a:endParaRPr sz="3000">
              <a:solidFill>
                <a:srgbClr val="1C4587"/>
              </a:solidFill>
            </a:endParaRPr>
          </a:p>
          <a:p>
            <a:pPr marL="0" lvl="0" indent="0" algn="ctr" rtl="0">
              <a:lnSpc>
                <a:spcPct val="100000"/>
              </a:lnSpc>
              <a:spcBef>
                <a:spcPts val="0"/>
              </a:spcBef>
              <a:spcAft>
                <a:spcPts val="0"/>
              </a:spcAft>
              <a:buSzPts val="1400"/>
              <a:buNone/>
            </a:pPr>
            <a:r>
              <a:rPr lang="en" sz="3000">
                <a:solidFill>
                  <a:srgbClr val="1C4587"/>
                </a:solidFill>
              </a:rPr>
              <a:t>$5.2 Million in Grant, Researcher and Institutional funds invested since 2014</a:t>
            </a:r>
            <a:endParaRPr sz="3000">
              <a:solidFill>
                <a:srgbClr val="1C4587"/>
              </a:solidFill>
            </a:endParaRPr>
          </a:p>
          <a:p>
            <a:pPr marL="0" lvl="0" indent="0" algn="l" rtl="0">
              <a:lnSpc>
                <a:spcPct val="90000"/>
              </a:lnSpc>
              <a:spcBef>
                <a:spcPts val="1600"/>
              </a:spcBef>
              <a:spcAft>
                <a:spcPts val="0"/>
              </a:spcAft>
              <a:buSzPts val="1400"/>
              <a:buNone/>
            </a:pPr>
            <a:endParaRPr sz="2400" b="1">
              <a:solidFill>
                <a:srgbClr val="1C4587"/>
              </a:solidFill>
            </a:endParaRPr>
          </a:p>
          <a:p>
            <a:pPr marL="609600" lvl="0" indent="0" algn="l" rtl="0">
              <a:lnSpc>
                <a:spcPct val="115000"/>
              </a:lnSpc>
              <a:spcBef>
                <a:spcPts val="1600"/>
              </a:spcBef>
              <a:spcAft>
                <a:spcPts val="0"/>
              </a:spcAft>
              <a:buSzPts val="1400"/>
              <a:buNone/>
            </a:pPr>
            <a:endParaRPr sz="1700">
              <a:solidFill>
                <a:srgbClr val="1C4587"/>
              </a:solidFill>
            </a:endParaRPr>
          </a:p>
          <a:p>
            <a:pPr marL="0" lvl="0" indent="0" algn="l" rtl="0">
              <a:lnSpc>
                <a:spcPct val="115000"/>
              </a:lnSpc>
              <a:spcBef>
                <a:spcPts val="0"/>
              </a:spcBef>
              <a:spcAft>
                <a:spcPts val="0"/>
              </a:spcAft>
              <a:buSzPts val="1400"/>
              <a:buNone/>
            </a:pPr>
            <a:endParaRPr>
              <a:solidFill>
                <a:srgbClr val="1C4587"/>
              </a:solidFill>
            </a:endParaRPr>
          </a:p>
        </p:txBody>
      </p:sp>
      <p:sp>
        <p:nvSpPr>
          <p:cNvPr id="167" name="Google Shape;167;g2c95a803e24_1_17"/>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c95a803e24_1_17"/>
          <p:cNvSpPr txBox="1">
            <a:spLocks noGrp="1"/>
          </p:cNvSpPr>
          <p:nvPr>
            <p:ph type="title"/>
          </p:nvPr>
        </p:nvSpPr>
        <p:spPr>
          <a:xfrm>
            <a:off x="0" y="0"/>
            <a:ext cx="12192000" cy="15900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Compute Services</a:t>
            </a:r>
            <a:endParaRPr sz="4800" b="1">
              <a:solidFill>
                <a:srgbClr val="1C4587"/>
              </a:solidFill>
              <a:latin typeface="Montserrat"/>
              <a:ea typeface="Montserrat"/>
              <a:cs typeface="Montserrat"/>
              <a:sym typeface="Montserrat"/>
            </a:endParaRPr>
          </a:p>
        </p:txBody>
      </p:sp>
      <p:pic>
        <p:nvPicPr>
          <p:cNvPr id="169" name="Google Shape;169;g2c95a803e24_1_17"/>
          <p:cNvPicPr preferRelativeResize="0"/>
          <p:nvPr/>
        </p:nvPicPr>
        <p:blipFill rotWithShape="1">
          <a:blip r:embed="rId3">
            <a:alphaModFix/>
          </a:blip>
          <a:srcRect/>
          <a:stretch/>
        </p:blipFill>
        <p:spPr>
          <a:xfrm>
            <a:off x="9386300" y="4195675"/>
            <a:ext cx="2390125" cy="2260824"/>
          </a:xfrm>
          <a:prstGeom prst="rect">
            <a:avLst/>
          </a:prstGeom>
          <a:noFill/>
          <a:ln>
            <a:noFill/>
          </a:ln>
          <a:effectLst>
            <a:outerShdw blurRad="57150" dist="19050" dir="5400000" algn="bl" rotWithShape="0">
              <a:srgbClr val="000000">
                <a:alpha val="49803"/>
              </a:srgbClr>
            </a:outerShdw>
          </a:effectLst>
        </p:spPr>
      </p:pic>
      <p:sp>
        <p:nvSpPr>
          <p:cNvPr id="170" name="Google Shape;170;g2c95a803e24_1_17"/>
          <p:cNvSpPr txBox="1">
            <a:spLocks noGrp="1"/>
          </p:cNvSpPr>
          <p:nvPr>
            <p:ph type="body" idx="2"/>
          </p:nvPr>
        </p:nvSpPr>
        <p:spPr>
          <a:xfrm>
            <a:off x="261175" y="3155300"/>
            <a:ext cx="4096800" cy="3301200"/>
          </a:xfrm>
          <a:prstGeom prst="rect">
            <a:avLst/>
          </a:prstGeom>
          <a:noFill/>
          <a:ln w="3810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1400"/>
              <a:buNone/>
            </a:pPr>
            <a:r>
              <a:rPr lang="en" sz="2200" b="1" u="sng">
                <a:solidFill>
                  <a:srgbClr val="1C4587"/>
                </a:solidFill>
                <a:latin typeface="Montserrat"/>
                <a:ea typeface="Montserrat"/>
                <a:cs typeface="Montserrat"/>
                <a:sym typeface="Montserrat"/>
              </a:rPr>
              <a:t>Koa by the numbers</a:t>
            </a:r>
            <a:endParaRPr sz="2200" b="1" u="sng">
              <a:solidFill>
                <a:srgbClr val="1C4587"/>
              </a:solidFill>
              <a:latin typeface="Montserrat"/>
              <a:ea typeface="Montserrat"/>
              <a:cs typeface="Montserrat"/>
              <a:sym typeface="Montserrat"/>
            </a:endParaRPr>
          </a:p>
          <a:p>
            <a:pPr marL="457200" lvl="0" indent="-368300" algn="l" rtl="0">
              <a:lnSpc>
                <a:spcPct val="90000"/>
              </a:lnSpc>
              <a:spcBef>
                <a:spcPts val="0"/>
              </a:spcBef>
              <a:spcAft>
                <a:spcPts val="0"/>
              </a:spcAft>
              <a:buClr>
                <a:srgbClr val="1C4587"/>
              </a:buClr>
              <a:buSzPts val="2200"/>
              <a:buFont typeface="Calibri"/>
              <a:buChar char="●"/>
            </a:pPr>
            <a:r>
              <a:rPr lang="en" sz="2200">
                <a:solidFill>
                  <a:srgbClr val="1C4587"/>
                </a:solidFill>
              </a:rPr>
              <a:t>271 Compute Servers/Nodes</a:t>
            </a:r>
            <a:endParaRPr sz="2200">
              <a:solidFill>
                <a:srgbClr val="1C4587"/>
              </a:solidFill>
            </a:endParaRPr>
          </a:p>
          <a:p>
            <a:pPr marL="457200" lvl="0" indent="-368300" algn="l" rtl="0">
              <a:lnSpc>
                <a:spcPct val="90000"/>
              </a:lnSpc>
              <a:spcBef>
                <a:spcPts val="0"/>
              </a:spcBef>
              <a:spcAft>
                <a:spcPts val="0"/>
              </a:spcAft>
              <a:buClr>
                <a:srgbClr val="1C4587"/>
              </a:buClr>
              <a:buSzPts val="2200"/>
              <a:buFont typeface="Calibri"/>
              <a:buChar char="●"/>
            </a:pPr>
            <a:r>
              <a:rPr lang="en" sz="2200">
                <a:solidFill>
                  <a:srgbClr val="1C4587"/>
                </a:solidFill>
              </a:rPr>
              <a:t>120 GPUs</a:t>
            </a:r>
            <a:endParaRPr sz="2200">
              <a:solidFill>
                <a:srgbClr val="1C4587"/>
              </a:solidFill>
            </a:endParaRPr>
          </a:p>
          <a:p>
            <a:pPr marL="457200" lvl="0" indent="-368300" algn="l" rtl="0">
              <a:lnSpc>
                <a:spcPct val="90000"/>
              </a:lnSpc>
              <a:spcBef>
                <a:spcPts val="0"/>
              </a:spcBef>
              <a:spcAft>
                <a:spcPts val="0"/>
              </a:spcAft>
              <a:buClr>
                <a:srgbClr val="1C4587"/>
              </a:buClr>
              <a:buSzPts val="2200"/>
              <a:buFont typeface="Calibri"/>
              <a:buChar char="●"/>
            </a:pPr>
            <a:r>
              <a:rPr lang="en" sz="2200">
                <a:solidFill>
                  <a:srgbClr val="1C4587"/>
                </a:solidFill>
              </a:rPr>
              <a:t>7,746 cores</a:t>
            </a:r>
            <a:endParaRPr sz="2200">
              <a:solidFill>
                <a:srgbClr val="1C4587"/>
              </a:solidFill>
            </a:endParaRPr>
          </a:p>
          <a:p>
            <a:pPr marL="457200" lvl="0" indent="-368300" algn="l" rtl="0">
              <a:lnSpc>
                <a:spcPct val="90000"/>
              </a:lnSpc>
              <a:spcBef>
                <a:spcPts val="0"/>
              </a:spcBef>
              <a:spcAft>
                <a:spcPts val="0"/>
              </a:spcAft>
              <a:buClr>
                <a:srgbClr val="1C4587"/>
              </a:buClr>
              <a:buSzPts val="2200"/>
              <a:buFont typeface="Calibri"/>
              <a:buChar char="●"/>
            </a:pPr>
            <a:r>
              <a:rPr lang="en" sz="2200">
                <a:solidFill>
                  <a:srgbClr val="1C4587"/>
                </a:solidFill>
              </a:rPr>
              <a:t>62.28 TB of memory</a:t>
            </a:r>
            <a:endParaRPr sz="2200">
              <a:solidFill>
                <a:srgbClr val="1C4587"/>
              </a:solidFill>
            </a:endParaRPr>
          </a:p>
          <a:p>
            <a:pPr marL="457200" lvl="0" indent="-368300" algn="l" rtl="0">
              <a:lnSpc>
                <a:spcPct val="90000"/>
              </a:lnSpc>
              <a:spcBef>
                <a:spcPts val="0"/>
              </a:spcBef>
              <a:spcAft>
                <a:spcPts val="0"/>
              </a:spcAft>
              <a:buClr>
                <a:srgbClr val="1C4587"/>
              </a:buClr>
              <a:buSzPts val="2200"/>
              <a:buFont typeface="Calibri"/>
              <a:buChar char="●"/>
            </a:pPr>
            <a:r>
              <a:rPr lang="en" sz="2200">
                <a:solidFill>
                  <a:srgbClr val="1C4587"/>
                </a:solidFill>
              </a:rPr>
              <a:t>Storage:</a:t>
            </a:r>
            <a:endParaRPr sz="2200">
              <a:solidFill>
                <a:srgbClr val="1C4587"/>
              </a:solidFill>
            </a:endParaRPr>
          </a:p>
          <a:p>
            <a:pPr marL="914400" lvl="1" indent="-368300" algn="l" rtl="0">
              <a:lnSpc>
                <a:spcPct val="90000"/>
              </a:lnSpc>
              <a:spcBef>
                <a:spcPts val="0"/>
              </a:spcBef>
              <a:spcAft>
                <a:spcPts val="0"/>
              </a:spcAft>
              <a:buClr>
                <a:srgbClr val="1C4587"/>
              </a:buClr>
              <a:buSzPts val="2200"/>
              <a:buFont typeface="Calibri"/>
              <a:buChar char="○"/>
            </a:pPr>
            <a:r>
              <a:rPr lang="en" sz="2200">
                <a:solidFill>
                  <a:srgbClr val="1C4587"/>
                </a:solidFill>
              </a:rPr>
              <a:t>50 GB per user home</a:t>
            </a:r>
            <a:endParaRPr sz="2200">
              <a:solidFill>
                <a:srgbClr val="1C4587"/>
              </a:solidFill>
            </a:endParaRPr>
          </a:p>
          <a:p>
            <a:pPr marL="914400" lvl="1" indent="-368300" algn="l" rtl="0">
              <a:lnSpc>
                <a:spcPct val="90000"/>
              </a:lnSpc>
              <a:spcBef>
                <a:spcPts val="0"/>
              </a:spcBef>
              <a:spcAft>
                <a:spcPts val="0"/>
              </a:spcAft>
              <a:buClr>
                <a:srgbClr val="1C4587"/>
              </a:buClr>
              <a:buSzPts val="2200"/>
              <a:buFont typeface="Calibri"/>
              <a:buChar char="○"/>
            </a:pPr>
            <a:r>
              <a:rPr lang="en" sz="2200">
                <a:solidFill>
                  <a:srgbClr val="1C4587"/>
                </a:solidFill>
              </a:rPr>
              <a:t>500 GB per lab</a:t>
            </a:r>
            <a:endParaRPr sz="2200">
              <a:solidFill>
                <a:srgbClr val="1C4587"/>
              </a:solidFill>
            </a:endParaRPr>
          </a:p>
          <a:p>
            <a:pPr marL="914400" lvl="1" indent="-368300" algn="l" rtl="0">
              <a:lnSpc>
                <a:spcPct val="90000"/>
              </a:lnSpc>
              <a:spcBef>
                <a:spcPts val="0"/>
              </a:spcBef>
              <a:spcAft>
                <a:spcPts val="0"/>
              </a:spcAft>
              <a:buClr>
                <a:srgbClr val="1C4587"/>
              </a:buClr>
              <a:buSzPts val="2200"/>
              <a:buFont typeface="Calibri"/>
              <a:buChar char="○"/>
            </a:pPr>
            <a:r>
              <a:rPr lang="en" sz="2200">
                <a:solidFill>
                  <a:srgbClr val="1C4587"/>
                </a:solidFill>
              </a:rPr>
              <a:t>800 TB of scratch </a:t>
            </a:r>
            <a:endParaRPr sz="2200">
              <a:solidFill>
                <a:srgbClr val="1C4587"/>
              </a:solidFill>
            </a:endParaRPr>
          </a:p>
          <a:p>
            <a:pPr marL="457200" lvl="0" indent="-368300" algn="l" rtl="0">
              <a:lnSpc>
                <a:spcPct val="90000"/>
              </a:lnSpc>
              <a:spcBef>
                <a:spcPts val="0"/>
              </a:spcBef>
              <a:spcAft>
                <a:spcPts val="0"/>
              </a:spcAft>
              <a:buClr>
                <a:srgbClr val="1C4587"/>
              </a:buClr>
              <a:buSzPts val="2200"/>
              <a:buChar char="●"/>
            </a:pPr>
            <a:r>
              <a:rPr lang="en" sz="2200">
                <a:solidFill>
                  <a:srgbClr val="1C4587"/>
                </a:solidFill>
              </a:rPr>
              <a:t>167 user active per month</a:t>
            </a:r>
            <a:endParaRPr sz="2200">
              <a:solidFill>
                <a:srgbClr val="1C4587"/>
              </a:solidFill>
            </a:endParaRPr>
          </a:p>
          <a:p>
            <a:pPr marL="0" lvl="0" indent="0" algn="l" rtl="0">
              <a:lnSpc>
                <a:spcPct val="90000"/>
              </a:lnSpc>
              <a:spcBef>
                <a:spcPts val="0"/>
              </a:spcBef>
              <a:spcAft>
                <a:spcPts val="0"/>
              </a:spcAft>
              <a:buSzPts val="1400"/>
              <a:buNone/>
            </a:pPr>
            <a:endParaRPr sz="2200">
              <a:solidFill>
                <a:srgbClr val="1C4587"/>
              </a:solidFill>
            </a:endParaRPr>
          </a:p>
        </p:txBody>
      </p:sp>
      <p:sp>
        <p:nvSpPr>
          <p:cNvPr id="171" name="Google Shape;171;g2c95a803e24_1_17"/>
          <p:cNvSpPr txBox="1"/>
          <p:nvPr/>
        </p:nvSpPr>
        <p:spPr>
          <a:xfrm>
            <a:off x="4443825" y="3155300"/>
            <a:ext cx="7332600" cy="1943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33"/>
              <a:buFont typeface="Arial"/>
              <a:buNone/>
            </a:pPr>
            <a:r>
              <a:rPr lang="en" sz="2433" b="1" i="0" u="none" strike="noStrike" cap="none">
                <a:solidFill>
                  <a:srgbClr val="1C4587"/>
                </a:solidFill>
                <a:latin typeface="Calibri"/>
                <a:ea typeface="Calibri"/>
                <a:cs typeface="Calibri"/>
                <a:sym typeface="Calibri"/>
              </a:rPr>
              <a:t>Faculty, Staff and Departments can invest in Koa by …</a:t>
            </a:r>
            <a:endParaRPr sz="2433" b="1" i="0" u="none" strike="noStrike" cap="none">
              <a:solidFill>
                <a:srgbClr val="1C4587"/>
              </a:solidFill>
              <a:latin typeface="Calibri"/>
              <a:ea typeface="Calibri"/>
              <a:cs typeface="Calibri"/>
              <a:sym typeface="Calibri"/>
            </a:endParaRPr>
          </a:p>
          <a:p>
            <a:pPr marL="457200" marR="0" lvl="0" indent="-370395" algn="l" rtl="0">
              <a:lnSpc>
                <a:spcPct val="115000"/>
              </a:lnSpc>
              <a:spcBef>
                <a:spcPts val="0"/>
              </a:spcBef>
              <a:spcAft>
                <a:spcPts val="0"/>
              </a:spcAft>
              <a:buClr>
                <a:srgbClr val="1C4587"/>
              </a:buClr>
              <a:buSzPts val="2233"/>
              <a:buFont typeface="Calibri"/>
              <a:buChar char="●"/>
            </a:pPr>
            <a:r>
              <a:rPr lang="en" sz="2233" b="0" i="0" u="none" strike="noStrike" cap="none">
                <a:solidFill>
                  <a:srgbClr val="1C4587"/>
                </a:solidFill>
                <a:latin typeface="Calibri"/>
                <a:ea typeface="Calibri"/>
                <a:cs typeface="Calibri"/>
                <a:sym typeface="Calibri"/>
              </a:rPr>
              <a:t>Lease community nodes on a per month timeframe</a:t>
            </a:r>
            <a:endParaRPr sz="2233" b="0" i="0" u="none" strike="noStrike" cap="none">
              <a:solidFill>
                <a:srgbClr val="1C4587"/>
              </a:solidFill>
              <a:latin typeface="Calibri"/>
              <a:ea typeface="Calibri"/>
              <a:cs typeface="Calibri"/>
              <a:sym typeface="Calibri"/>
            </a:endParaRPr>
          </a:p>
          <a:p>
            <a:pPr marL="457200" marR="0" lvl="0" indent="-370395" algn="l" rtl="0">
              <a:lnSpc>
                <a:spcPct val="115000"/>
              </a:lnSpc>
              <a:spcBef>
                <a:spcPts val="0"/>
              </a:spcBef>
              <a:spcAft>
                <a:spcPts val="0"/>
              </a:spcAft>
              <a:buClr>
                <a:srgbClr val="1C4587"/>
              </a:buClr>
              <a:buSzPts val="2233"/>
              <a:buFont typeface="Calibri"/>
              <a:buChar char="●"/>
            </a:pPr>
            <a:r>
              <a:rPr lang="en" sz="2233" b="0" i="0" u="none" strike="noStrike" cap="none">
                <a:solidFill>
                  <a:srgbClr val="1C4587"/>
                </a:solidFill>
                <a:latin typeface="Calibri"/>
                <a:ea typeface="Calibri"/>
                <a:cs typeface="Calibri"/>
                <a:sym typeface="Calibri"/>
              </a:rPr>
              <a:t>Purchase nodes to integrate into Koa</a:t>
            </a:r>
            <a:endParaRPr sz="2233" b="0" i="0" u="none" strike="noStrike" cap="none">
              <a:solidFill>
                <a:srgbClr val="1C4587"/>
              </a:solidFill>
              <a:latin typeface="Calibri"/>
              <a:ea typeface="Calibri"/>
              <a:cs typeface="Calibri"/>
              <a:sym typeface="Calibri"/>
            </a:endParaRPr>
          </a:p>
          <a:p>
            <a:pPr marL="0" marR="0" lvl="0" indent="0" algn="l" rtl="0">
              <a:lnSpc>
                <a:spcPct val="90000"/>
              </a:lnSpc>
              <a:spcBef>
                <a:spcPts val="1600"/>
              </a:spcBef>
              <a:spcAft>
                <a:spcPts val="0"/>
              </a:spcAft>
              <a:buClr>
                <a:srgbClr val="000000"/>
              </a:buClr>
              <a:buSzPts val="2400"/>
              <a:buFont typeface="Arial"/>
              <a:buNone/>
            </a:pPr>
            <a:endParaRPr sz="2400" b="1" i="0" u="none" strike="noStrike" cap="none">
              <a:solidFill>
                <a:srgbClr val="1C4587"/>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2787fec043b_0_228"/>
          <p:cNvPicPr preferRelativeResize="0"/>
          <p:nvPr/>
        </p:nvPicPr>
        <p:blipFill rotWithShape="1">
          <a:blip r:embed="rId3">
            <a:alphaModFix amt="82000"/>
          </a:blip>
          <a:srcRect r="4534"/>
          <a:stretch/>
        </p:blipFill>
        <p:spPr>
          <a:xfrm>
            <a:off x="5079467" y="2322500"/>
            <a:ext cx="7077832" cy="4413124"/>
          </a:xfrm>
          <a:prstGeom prst="rect">
            <a:avLst/>
          </a:prstGeom>
          <a:noFill/>
          <a:ln>
            <a:noFill/>
          </a:ln>
        </p:spPr>
      </p:pic>
      <p:sp>
        <p:nvSpPr>
          <p:cNvPr id="177" name="Google Shape;177;g2787fec043b_0_228"/>
          <p:cNvSpPr txBox="1">
            <a:spLocks noGrp="1"/>
          </p:cNvSpPr>
          <p:nvPr>
            <p:ph type="title"/>
          </p:nvPr>
        </p:nvSpPr>
        <p:spPr>
          <a:xfrm>
            <a:off x="554133" y="791156"/>
            <a:ext cx="15147600" cy="101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Data Science Fellows</a:t>
            </a:r>
            <a:endParaRPr/>
          </a:p>
        </p:txBody>
      </p:sp>
      <p:sp>
        <p:nvSpPr>
          <p:cNvPr id="178" name="Google Shape;178;g2787fec043b_0_228"/>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
              <a:t>`Ike Wai Scholars</a:t>
            </a:r>
            <a:endParaRPr/>
          </a:p>
        </p:txBody>
      </p:sp>
      <p:sp>
        <p:nvSpPr>
          <p:cNvPr id="179" name="Google Shape;179;g2787fec043b_0_228"/>
          <p:cNvSpPr/>
          <p:nvPr/>
        </p:nvSpPr>
        <p:spPr>
          <a:xfrm>
            <a:off x="0" y="0"/>
            <a:ext cx="12192000" cy="1590000"/>
          </a:xfrm>
          <a:prstGeom prst="rect">
            <a:avLst/>
          </a:pr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787fec043b_0_228"/>
          <p:cNvSpPr txBox="1">
            <a:spLocks noGrp="1"/>
          </p:cNvSpPr>
          <p:nvPr>
            <p:ph type="body" idx="2"/>
          </p:nvPr>
        </p:nvSpPr>
        <p:spPr>
          <a:xfrm>
            <a:off x="120400" y="2200225"/>
            <a:ext cx="5453400" cy="4535400"/>
          </a:xfrm>
          <a:prstGeom prst="rect">
            <a:avLst/>
          </a:prstGeom>
          <a:noFill/>
          <a:ln>
            <a:noFill/>
          </a:ln>
        </p:spPr>
        <p:txBody>
          <a:bodyPr spcFirstLastPara="1" wrap="square" lIns="91425" tIns="91425" rIns="91425" bIns="91425" anchor="t" anchorCtr="0">
            <a:noAutofit/>
          </a:bodyPr>
          <a:lstStyle/>
          <a:p>
            <a:pPr marL="285750" lvl="0" indent="-254000" algn="l" rtl="0">
              <a:lnSpc>
                <a:spcPct val="115000"/>
              </a:lnSpc>
              <a:spcBef>
                <a:spcPts val="0"/>
              </a:spcBef>
              <a:spcAft>
                <a:spcPts val="0"/>
              </a:spcAft>
              <a:buClr>
                <a:srgbClr val="1C4587"/>
              </a:buClr>
              <a:buSzPts val="1300"/>
              <a:buChar char="●"/>
            </a:pPr>
            <a:r>
              <a:rPr lang="en" sz="2800">
                <a:solidFill>
                  <a:srgbClr val="1C4587"/>
                </a:solidFill>
              </a:rPr>
              <a:t>30 more GPUs</a:t>
            </a:r>
            <a:endParaRPr sz="2800">
              <a:solidFill>
                <a:srgbClr val="1C4587"/>
              </a:solidFill>
            </a:endParaRPr>
          </a:p>
          <a:p>
            <a:pPr marL="914400" lvl="1" indent="-311150" algn="l" rtl="0">
              <a:lnSpc>
                <a:spcPct val="115000"/>
              </a:lnSpc>
              <a:spcBef>
                <a:spcPts val="0"/>
              </a:spcBef>
              <a:spcAft>
                <a:spcPts val="0"/>
              </a:spcAft>
              <a:buClr>
                <a:srgbClr val="1C4587"/>
              </a:buClr>
              <a:buSzPts val="1300"/>
              <a:buChar char="○"/>
            </a:pPr>
            <a:r>
              <a:rPr lang="en" sz="2800">
                <a:solidFill>
                  <a:srgbClr val="1C4587"/>
                </a:solidFill>
              </a:rPr>
              <a:t> 10 A30 &amp; 20 A4000</a:t>
            </a:r>
            <a:endParaRPr sz="2800">
              <a:solidFill>
                <a:srgbClr val="1C4587"/>
              </a:solidFill>
            </a:endParaRPr>
          </a:p>
          <a:p>
            <a:pPr marL="285750" lvl="0" indent="-254000" algn="l" rtl="0">
              <a:lnSpc>
                <a:spcPct val="115000"/>
              </a:lnSpc>
              <a:spcBef>
                <a:spcPts val="0"/>
              </a:spcBef>
              <a:spcAft>
                <a:spcPts val="0"/>
              </a:spcAft>
              <a:buClr>
                <a:srgbClr val="1C4587"/>
              </a:buClr>
              <a:buSzPts val="1300"/>
              <a:buChar char="●"/>
            </a:pPr>
            <a:r>
              <a:rPr lang="en" sz="2800">
                <a:solidFill>
                  <a:srgbClr val="1C4587"/>
                </a:solidFill>
              </a:rPr>
              <a:t>720 more high speed CPU cores</a:t>
            </a:r>
            <a:endParaRPr sz="2800">
              <a:solidFill>
                <a:srgbClr val="1C4587"/>
              </a:solidFill>
            </a:endParaRPr>
          </a:p>
          <a:p>
            <a:pPr marL="285750" lvl="0" indent="-254000" algn="l" rtl="0">
              <a:lnSpc>
                <a:spcPct val="115000"/>
              </a:lnSpc>
              <a:spcBef>
                <a:spcPts val="0"/>
              </a:spcBef>
              <a:spcAft>
                <a:spcPts val="0"/>
              </a:spcAft>
              <a:buClr>
                <a:srgbClr val="1C4587"/>
              </a:buClr>
              <a:buSzPts val="1300"/>
              <a:buChar char="●"/>
            </a:pPr>
            <a:r>
              <a:rPr lang="en" sz="2800">
                <a:solidFill>
                  <a:srgbClr val="1C4587"/>
                </a:solidFill>
              </a:rPr>
              <a:t>750TB more scratch storage </a:t>
            </a:r>
            <a:endParaRPr sz="2800">
              <a:solidFill>
                <a:srgbClr val="1C4587"/>
              </a:solidFill>
            </a:endParaRPr>
          </a:p>
          <a:p>
            <a:pPr marL="285750" lvl="0" indent="-254000" algn="l" rtl="0">
              <a:lnSpc>
                <a:spcPct val="115000"/>
              </a:lnSpc>
              <a:spcBef>
                <a:spcPts val="0"/>
              </a:spcBef>
              <a:spcAft>
                <a:spcPts val="0"/>
              </a:spcAft>
              <a:buClr>
                <a:srgbClr val="1C4587"/>
              </a:buClr>
              <a:buSzPts val="1300"/>
              <a:buChar char="●"/>
            </a:pPr>
            <a:r>
              <a:rPr lang="en" sz="2800">
                <a:solidFill>
                  <a:srgbClr val="1C4587"/>
                </a:solidFill>
              </a:rPr>
              <a:t>5 more PBs of high-speed storage </a:t>
            </a:r>
            <a:endParaRPr sz="2800">
              <a:solidFill>
                <a:srgbClr val="1C4587"/>
              </a:solidFill>
            </a:endParaRPr>
          </a:p>
          <a:p>
            <a:pPr marL="285750" lvl="0" indent="-171450" algn="l" rtl="0">
              <a:lnSpc>
                <a:spcPct val="115000"/>
              </a:lnSpc>
              <a:spcBef>
                <a:spcPts val="0"/>
              </a:spcBef>
              <a:spcAft>
                <a:spcPts val="0"/>
              </a:spcAft>
              <a:buNone/>
            </a:pPr>
            <a:r>
              <a:rPr lang="en" sz="2800">
                <a:solidFill>
                  <a:srgbClr val="1C4587"/>
                </a:solidFill>
              </a:rPr>
              <a:t>  (</a:t>
            </a:r>
            <a:r>
              <a:rPr lang="en" sz="2800">
                <a:solidFill>
                  <a:srgbClr val="1C4587"/>
                </a:solidFill>
                <a:highlight>
                  <a:schemeClr val="accent4"/>
                </a:highlight>
              </a:rPr>
              <a:t>up to 9x faster</a:t>
            </a:r>
            <a:r>
              <a:rPr lang="en" sz="2800">
                <a:solidFill>
                  <a:srgbClr val="1C4587"/>
                </a:solidFill>
              </a:rPr>
              <a:t> than previous)</a:t>
            </a:r>
            <a:endParaRPr sz="2800">
              <a:solidFill>
                <a:srgbClr val="1C4587"/>
              </a:solidFill>
            </a:endParaRPr>
          </a:p>
          <a:p>
            <a:pPr marL="285750" lvl="0" indent="-171450" algn="l" rtl="0">
              <a:lnSpc>
                <a:spcPct val="90000"/>
              </a:lnSpc>
              <a:spcBef>
                <a:spcPts val="0"/>
              </a:spcBef>
              <a:spcAft>
                <a:spcPts val="0"/>
              </a:spcAft>
              <a:buNone/>
            </a:pPr>
            <a:endParaRPr sz="2800">
              <a:solidFill>
                <a:srgbClr val="1C4587"/>
              </a:solidFill>
            </a:endParaRPr>
          </a:p>
          <a:p>
            <a:pPr marL="0" lvl="0" indent="0" algn="l" rtl="0">
              <a:lnSpc>
                <a:spcPct val="100000"/>
              </a:lnSpc>
              <a:spcBef>
                <a:spcPts val="0"/>
              </a:spcBef>
              <a:spcAft>
                <a:spcPts val="0"/>
              </a:spcAft>
              <a:buClr>
                <a:schemeClr val="dk1"/>
              </a:buClr>
              <a:buSzPts val="1400"/>
              <a:buFont typeface="Arial"/>
              <a:buNone/>
            </a:pPr>
            <a:r>
              <a:rPr lang="en" sz="2400" b="1">
                <a:solidFill>
                  <a:srgbClr val="1C4587"/>
                </a:solidFill>
              </a:rPr>
              <a:t>NSF CC* 2022 Awards</a:t>
            </a:r>
            <a:endParaRPr sz="2400" b="1">
              <a:solidFill>
                <a:srgbClr val="1C4587"/>
              </a:solidFill>
            </a:endParaRPr>
          </a:p>
          <a:p>
            <a:pPr marL="0" lvl="0" indent="0" algn="l" rtl="0">
              <a:lnSpc>
                <a:spcPct val="100000"/>
              </a:lnSpc>
              <a:spcBef>
                <a:spcPts val="0"/>
              </a:spcBef>
              <a:spcAft>
                <a:spcPts val="0"/>
              </a:spcAft>
              <a:buSzPts val="1400"/>
              <a:buNone/>
            </a:pPr>
            <a:r>
              <a:rPr lang="en" sz="2400" b="1">
                <a:solidFill>
                  <a:srgbClr val="1C4587"/>
                </a:solidFill>
              </a:rPr>
              <a:t>-Koa $400K </a:t>
            </a:r>
            <a:endParaRPr sz="2400" b="1">
              <a:solidFill>
                <a:srgbClr val="1C4587"/>
              </a:solidFill>
            </a:endParaRPr>
          </a:p>
          <a:p>
            <a:pPr marL="0" lvl="0" indent="0" algn="l" rtl="0">
              <a:lnSpc>
                <a:spcPct val="100000"/>
              </a:lnSpc>
              <a:spcBef>
                <a:spcPts val="0"/>
              </a:spcBef>
              <a:spcAft>
                <a:spcPts val="0"/>
              </a:spcAft>
              <a:buSzPts val="1400"/>
              <a:buNone/>
            </a:pPr>
            <a:r>
              <a:rPr lang="en" sz="2400" b="1">
                <a:solidFill>
                  <a:srgbClr val="1C4587"/>
                </a:solidFill>
              </a:rPr>
              <a:t>-KoaStore $500K </a:t>
            </a:r>
            <a:endParaRPr sz="2400" b="1">
              <a:solidFill>
                <a:srgbClr val="1C4587"/>
              </a:solidFill>
            </a:endParaRPr>
          </a:p>
          <a:p>
            <a:pPr marL="2743200" lvl="0" indent="457200" algn="l" rtl="0">
              <a:lnSpc>
                <a:spcPct val="90000"/>
              </a:lnSpc>
              <a:spcBef>
                <a:spcPts val="1600"/>
              </a:spcBef>
              <a:spcAft>
                <a:spcPts val="0"/>
              </a:spcAft>
              <a:buSzPts val="1400"/>
              <a:buNone/>
            </a:pPr>
            <a:r>
              <a:rPr lang="en" sz="3900" b="1">
                <a:solidFill>
                  <a:srgbClr val="1C4587"/>
                </a:solidFill>
              </a:rPr>
              <a:t>		</a:t>
            </a:r>
            <a:endParaRPr sz="4600" b="1">
              <a:solidFill>
                <a:srgbClr val="1C4587"/>
              </a:solidFill>
            </a:endParaRPr>
          </a:p>
          <a:p>
            <a:pPr marL="609600" lvl="0" indent="0" algn="l" rtl="0">
              <a:lnSpc>
                <a:spcPct val="115000"/>
              </a:lnSpc>
              <a:spcBef>
                <a:spcPts val="1600"/>
              </a:spcBef>
              <a:spcAft>
                <a:spcPts val="0"/>
              </a:spcAft>
              <a:buSzPts val="1400"/>
              <a:buNone/>
            </a:pPr>
            <a:endParaRPr sz="1700">
              <a:solidFill>
                <a:srgbClr val="1C4587"/>
              </a:solidFill>
            </a:endParaRPr>
          </a:p>
          <a:p>
            <a:pPr marL="0" lvl="0" indent="0" algn="l" rtl="0">
              <a:lnSpc>
                <a:spcPct val="115000"/>
              </a:lnSpc>
              <a:spcBef>
                <a:spcPts val="0"/>
              </a:spcBef>
              <a:spcAft>
                <a:spcPts val="0"/>
              </a:spcAft>
              <a:buSzPts val="1400"/>
              <a:buNone/>
            </a:pPr>
            <a:endParaRPr>
              <a:solidFill>
                <a:srgbClr val="1C4587"/>
              </a:solidFill>
            </a:endParaRPr>
          </a:p>
        </p:txBody>
      </p:sp>
      <p:sp>
        <p:nvSpPr>
          <p:cNvPr id="181" name="Google Shape;181;g2787fec043b_0_228"/>
          <p:cNvSpPr txBox="1"/>
          <p:nvPr/>
        </p:nvSpPr>
        <p:spPr>
          <a:xfrm>
            <a:off x="1477200" y="1640800"/>
            <a:ext cx="9237600" cy="630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1" i="0" u="sng" strike="noStrike" cap="none">
                <a:solidFill>
                  <a:srgbClr val="000000"/>
                </a:solidFill>
                <a:latin typeface="Roboto"/>
                <a:ea typeface="Roboto"/>
                <a:cs typeface="Roboto"/>
                <a:sym typeface="Roboto"/>
              </a:rPr>
              <a:t>FREE</a:t>
            </a:r>
            <a:r>
              <a:rPr lang="en" sz="2500" b="1" i="0" u="none" strike="noStrike" cap="none">
                <a:solidFill>
                  <a:srgbClr val="000000"/>
                </a:solidFill>
                <a:latin typeface="Roboto"/>
                <a:ea typeface="Roboto"/>
                <a:cs typeface="Roboto"/>
                <a:sym typeface="Roboto"/>
              </a:rPr>
              <a:t>!!! TO UH Faculty/Researchers/Students/Staff!!!!!</a:t>
            </a:r>
            <a:endParaRPr sz="2500" b="1" i="0" u="none" strike="noStrike" cap="none">
              <a:solidFill>
                <a:srgbClr val="000000"/>
              </a:solidFill>
              <a:latin typeface="Roboto"/>
              <a:ea typeface="Roboto"/>
              <a:cs typeface="Roboto"/>
              <a:sym typeface="Roboto"/>
            </a:endParaRPr>
          </a:p>
        </p:txBody>
      </p:sp>
      <p:sp>
        <p:nvSpPr>
          <p:cNvPr id="182" name="Google Shape;182;g2787fec043b_0_228"/>
          <p:cNvSpPr txBox="1">
            <a:spLocks noGrp="1"/>
          </p:cNvSpPr>
          <p:nvPr>
            <p:ph type="title"/>
          </p:nvPr>
        </p:nvSpPr>
        <p:spPr>
          <a:xfrm>
            <a:off x="415600" y="57600"/>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Compute Services</a:t>
            </a:r>
            <a:endParaRPr sz="4800" b="1">
              <a:solidFill>
                <a:srgbClr val="1C4587"/>
              </a:solidFill>
              <a:latin typeface="Montserrat"/>
              <a:ea typeface="Montserrat"/>
              <a:cs typeface="Montserrat"/>
              <a:sym typeface="Montserrat"/>
            </a:endParaRPr>
          </a:p>
          <a:p>
            <a:pPr marL="0" lvl="0" indent="0" algn="ctr" rtl="0">
              <a:lnSpc>
                <a:spcPct val="90000"/>
              </a:lnSpc>
              <a:spcBef>
                <a:spcPts val="0"/>
              </a:spcBef>
              <a:spcAft>
                <a:spcPts val="0"/>
              </a:spcAft>
              <a:buClr>
                <a:srgbClr val="1C4587"/>
              </a:buClr>
              <a:buSzPts val="2800"/>
              <a:buFont typeface="Montserrat"/>
              <a:buNone/>
            </a:pPr>
            <a:r>
              <a:rPr lang="en" sz="4800" b="1">
                <a:solidFill>
                  <a:srgbClr val="1C4587"/>
                </a:solidFill>
                <a:latin typeface="Montserrat"/>
                <a:ea typeface="Montserrat"/>
                <a:cs typeface="Montserrat"/>
                <a:sym typeface="Montserrat"/>
              </a:rPr>
              <a:t>2024 Koa &amp; KoaStore Added</a:t>
            </a:r>
            <a:endParaRPr sz="4800" b="1">
              <a:solidFill>
                <a:srgbClr val="1C4587"/>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3304</Words>
  <Application>Microsoft Macintosh PowerPoint</Application>
  <PresentationFormat>Widescreen</PresentationFormat>
  <Paragraphs>589</Paragraphs>
  <Slides>61</Slides>
  <Notes>61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Inter</vt:lpstr>
      <vt:lpstr>Montserrat</vt:lpstr>
      <vt:lpstr>Roboto</vt:lpstr>
      <vt:lpstr>Calibri</vt:lpstr>
      <vt:lpstr>Play</vt:lpstr>
      <vt:lpstr>Nunito Sans</vt:lpstr>
      <vt:lpstr>Inter Black</vt:lpstr>
      <vt:lpstr>Arial</vt:lpstr>
      <vt:lpstr>Verdana</vt:lpstr>
      <vt:lpstr>Tahoma</vt:lpstr>
      <vt:lpstr>Office Theme</vt:lpstr>
      <vt:lpstr>Information Technology Services CYBERINFRASTRUCTURE</vt:lpstr>
      <vt:lpstr>ITS Cyberinfrastructure Team</vt:lpstr>
      <vt:lpstr>Topics</vt:lpstr>
      <vt:lpstr>ITS Cyberinfrastructure Team</vt:lpstr>
      <vt:lpstr>What is Cyberinfrastructure?</vt:lpstr>
      <vt:lpstr>Mission</vt:lpstr>
      <vt:lpstr>Data Science Fellows</vt:lpstr>
      <vt:lpstr>Data Science Fellows</vt:lpstr>
      <vt:lpstr>Data Science Fellows</vt:lpstr>
      <vt:lpstr>PowerPoint Presentation</vt:lpstr>
      <vt:lpstr>Data Science Fellows</vt:lpstr>
      <vt:lpstr>`Ike Wai Scholars</vt:lpstr>
      <vt:lpstr>Data Science Fellows</vt:lpstr>
      <vt:lpstr>Data Science Fellows</vt:lpstr>
      <vt:lpstr>Data Science Fellows</vt:lpstr>
      <vt:lpstr>Data Science Fellows</vt:lpstr>
      <vt:lpstr>Data Science Fellows</vt:lpstr>
      <vt:lpstr>Data Science Fellows</vt:lpstr>
      <vt:lpstr>Research Update</vt:lpstr>
      <vt:lpstr>Data Science Fellows</vt:lpstr>
      <vt:lpstr>Data Science Fellows</vt:lpstr>
      <vt:lpstr>Data Science Fellows</vt:lpstr>
      <vt:lpstr>Data Science Fellows</vt:lpstr>
      <vt:lpstr>Data Science Fellows</vt:lpstr>
      <vt:lpstr>Data Science Fellows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Hawaiʻi Climate Data Portal</vt:lpstr>
      <vt:lpstr>HCDP Datasets</vt:lpstr>
      <vt:lpstr>Hawaiʻi Climate Data Portal</vt:lpstr>
      <vt:lpstr>Who Has Accessed?</vt:lpstr>
      <vt:lpstr>Hawaii Rangeland Information Portal</vt:lpstr>
      <vt:lpstr>Real Impacts!</vt:lpstr>
      <vt:lpstr>PowerPoint Presentation</vt:lpstr>
      <vt:lpstr>HI-DSI Update</vt:lpstr>
      <vt:lpstr>Hawai‘i Data Science Institute</vt:lpstr>
      <vt:lpstr>Data Science Fellows</vt:lpstr>
      <vt:lpstr>Change(HI)  Data Science Fellows 2024</vt:lpstr>
      <vt:lpstr>PowerPoint Presentation</vt:lpstr>
      <vt:lpstr>Data Science Fellows</vt:lpstr>
      <vt:lpstr>Data Science Fellows</vt:lpstr>
      <vt:lpstr>Data Science Fellows</vt:lpstr>
      <vt:lpstr>Google Cloud Update</vt:lpstr>
      <vt:lpstr>Data Science Fellows</vt:lpstr>
      <vt:lpstr>Data Science Fellows</vt:lpstr>
      <vt:lpstr>Data Science Fellows</vt:lpstr>
      <vt:lpstr>Data Science Fellows</vt:lpstr>
      <vt:lpstr>Data Science Fellows</vt:lpstr>
      <vt:lpstr>Data Science Fellows</vt:lpstr>
      <vt:lpstr>Data Science Fellows</vt:lpstr>
      <vt:lpstr>Data Science Fellows</vt:lpstr>
      <vt:lpstr>Data Science Fellows</vt:lpstr>
      <vt:lpstr>Data Science Fellows</vt:lpstr>
      <vt:lpstr>Data Science Fellows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Susan</dc:creator>
  <cp:lastModifiedBy>Michelle Choe</cp:lastModifiedBy>
  <cp:revision>1</cp:revision>
  <dcterms:created xsi:type="dcterms:W3CDTF">2022-10-10T20:22:03Z</dcterms:created>
  <dcterms:modified xsi:type="dcterms:W3CDTF">2024-08-22T18:53:51Z</dcterms:modified>
</cp:coreProperties>
</file>