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700"/>
  </p:normalViewPr>
  <p:slideViewPr>
    <p:cSldViewPr snapToGrid="0">
      <p:cViewPr varScale="1">
        <p:scale>
          <a:sx n="157" d="100"/>
          <a:sy n="157" d="100"/>
        </p:scale>
        <p:origin x="560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43159e77ab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43159e77ab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edc2d68fb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edc2d68fb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55dd1e8407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55dd1e8407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WCAG 2.1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Extends WCAG 2.0 by adding new success criteria, definitions to support them, guidelines to organize the additions, and a couple additions to the conformance section.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17 new success criterias which address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Mobile accessibility - phones, tablets, TVs, wearable devices, IoT; addresses small screens, touchscreens, alternate input (speech, pressure touch), different environmental settings (bright sunlight)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People with low vision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People with cognitive and learning disabilities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WCAG 2.2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Change 2.4.7 Focus Visible from Level AA to Level A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9 new success criteria address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431d6e76bd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431d6e76bd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694850" y="107075"/>
            <a:ext cx="1328926" cy="1332251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awaii.edu/access/assistive-technology/fusion-jaws-zoomtext-licens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da.gov/resources/2024-03-08-web-rule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TR/WCAG21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w3.org/TR/wai-aria/" TargetMode="External"/><Relationship Id="rId4" Type="http://schemas.openxmlformats.org/officeDocument/2006/relationships/hyperlink" Target="https://www.w3.org/TR/WCAG22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tsada@hawaii.ed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help@hawaii.edu" TargetMode="External"/><Relationship Id="rId4" Type="http://schemas.openxmlformats.org/officeDocument/2006/relationships/hyperlink" Target="https://www.hawaii.edu/acces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311700" y="1359125"/>
            <a:ext cx="8520600" cy="131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/>
              <a:t>Accessibility Update</a:t>
            </a:r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162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</a:rPr>
              <a:t>Mitchell Ochi</a:t>
            </a:r>
            <a:endParaRPr sz="24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</a:rPr>
              <a:t>Director, ITS-Client Service and Operations Center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JAWS/ZoomText licensing</a:t>
            </a: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dirty="0"/>
              <a:t>UH has a site license for Fusion (JAWS/ZoomText)</a:t>
            </a:r>
            <a:endParaRPr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dirty="0"/>
              <a:t>UH-owned computers</a:t>
            </a:r>
            <a:endParaRPr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dirty="0"/>
              <a:t>Download link for students, faculty, and staff for personal use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dirty="0"/>
              <a:t>More info:</a:t>
            </a:r>
            <a:br>
              <a:rPr lang="en" dirty="0"/>
            </a:br>
            <a:r>
              <a:rPr lang="en" sz="1700" u="sng" dirty="0">
                <a:solidFill>
                  <a:schemeClr val="hlink"/>
                </a:solidFill>
                <a:hlinkClick r:id="rId3"/>
              </a:rPr>
              <a:t>https://www.hawaii.edu/access/assistive-technology/fusion-jaws-zoomtext-license/</a:t>
            </a:r>
            <a:endParaRPr sz="17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dirty="0"/>
              <a:t>JAWS training via Zoom</a:t>
            </a:r>
            <a:endParaRPr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dirty="0"/>
              <a:t>8/7, 8/8, and 8/9 - 8am-10am</a:t>
            </a:r>
            <a:endParaRPr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dirty="0"/>
              <a:t>Each session with specific content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Changes to Accessibility Compliance</a:t>
            </a: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Final rule updating Title II of the ADA published on</a:t>
            </a:r>
            <a:br>
              <a:rPr lang="en"/>
            </a:br>
            <a:r>
              <a:rPr lang="en"/>
              <a:t>April 24, 2024</a:t>
            </a:r>
            <a:br>
              <a:rPr lang="en"/>
            </a:br>
            <a:r>
              <a:rPr lang="en" sz="1800" u="sng">
                <a:solidFill>
                  <a:schemeClr val="hlink"/>
                </a:solidFill>
                <a:hlinkClick r:id="rId3"/>
              </a:rPr>
              <a:t>https://www.ada.gov/resources/2024-03-08-web-rule/</a:t>
            </a:r>
            <a:endParaRPr sz="18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Accessibility compliance updated to require </a:t>
            </a:r>
            <a:r>
              <a:rPr lang="en" b="1"/>
              <a:t>WCAG 2.1 Level A and AA</a:t>
            </a:r>
            <a:endParaRPr b="1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Content needs to meet the new requirement by </a:t>
            </a:r>
            <a:r>
              <a:rPr lang="en" b="1"/>
              <a:t>April 24, 2026</a:t>
            </a:r>
            <a:endParaRPr b="1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Siteimprove and SortSite already scanning against WCAG 2.1 guidelines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36666"/>
              <a:buFont typeface="Arial"/>
              <a:buNone/>
            </a:pPr>
            <a:r>
              <a:rPr lang="en"/>
              <a:t>Guidelines</a:t>
            </a: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Web Content Accessibility Guidelines (WCAG)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">
                <a:solidFill>
                  <a:schemeClr val="dk1"/>
                </a:solidFill>
              </a:rPr>
              <a:t>WCAG 2.1 -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https://www.w3.org/TR/WCAG21/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">
                <a:solidFill>
                  <a:schemeClr val="dk1"/>
                </a:solidFill>
              </a:rPr>
              <a:t>WCAG 2.2 (released October 2023) -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https://www.w3.org/TR/WCAG22/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">
                <a:solidFill>
                  <a:schemeClr val="dk1"/>
                </a:solidFill>
              </a:rPr>
              <a:t>WCAG 3 (being developed) - expected in a few years</a:t>
            </a:r>
            <a:endParaRPr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Web Accessibility Initiative - Accessible Rich Internet Applications (WAI-ARIA)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">
                <a:solidFill>
                  <a:schemeClr val="dk1"/>
                </a:solidFill>
              </a:rPr>
              <a:t>WAI-ARIA 1.</a:t>
            </a:r>
            <a:r>
              <a:rPr lang="en"/>
              <a:t>2</a:t>
            </a:r>
            <a:r>
              <a:rPr lang="en">
                <a:solidFill>
                  <a:schemeClr val="dk1"/>
                </a:solidFill>
              </a:rPr>
              <a:t> - </a:t>
            </a:r>
            <a:r>
              <a:rPr lang="en" u="sng">
                <a:solidFill>
                  <a:schemeClr val="hlink"/>
                </a:solidFill>
                <a:hlinkClick r:id="rId5"/>
              </a:rPr>
              <a:t>https://www.w3.org/TR/wai-aria/</a:t>
            </a:r>
            <a:endParaRPr>
              <a:solidFill>
                <a:srgbClr val="3969CC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Need Help?</a:t>
            </a:r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Accessibility questions - </a:t>
            </a:r>
            <a:r>
              <a:rPr lang="en" sz="2400" u="sng">
                <a:solidFill>
                  <a:schemeClr val="hlink"/>
                </a:solidFill>
                <a:hlinkClick r:id="rId3"/>
              </a:rPr>
              <a:t>itsada@hawaii.edu</a:t>
            </a:r>
            <a:br>
              <a:rPr lang="en" sz="2400">
                <a:solidFill>
                  <a:schemeClr val="dk1"/>
                </a:solidFill>
              </a:rPr>
            </a:br>
            <a:r>
              <a:rPr lang="en" sz="2400">
                <a:solidFill>
                  <a:schemeClr val="dk1"/>
                </a:solidFill>
              </a:rPr>
              <a:t>UH Accessibility Website - </a:t>
            </a:r>
            <a:r>
              <a:rPr lang="en" sz="2400" u="sng">
                <a:solidFill>
                  <a:schemeClr val="hlink"/>
                </a:solidFill>
                <a:hlinkClick r:id="rId4"/>
              </a:rPr>
              <a:t>https://www.hawaii.edu/access</a:t>
            </a:r>
            <a:endParaRPr sz="2400">
              <a:solidFill>
                <a:srgbClr val="3969CC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IT questions, off-hours help</a:t>
            </a:r>
            <a:br>
              <a:rPr lang="en" sz="2400">
                <a:solidFill>
                  <a:schemeClr val="dk1"/>
                </a:solidFill>
              </a:rPr>
            </a:br>
            <a:r>
              <a:rPr lang="en" sz="2400">
                <a:solidFill>
                  <a:schemeClr val="dk1"/>
                </a:solidFill>
              </a:rPr>
              <a:t>ITS Help Desk (24x7 availability)</a:t>
            </a:r>
            <a:br>
              <a:rPr lang="en" sz="2400">
                <a:solidFill>
                  <a:schemeClr val="dk1"/>
                </a:solidFill>
              </a:rPr>
            </a:br>
            <a:r>
              <a:rPr lang="en" sz="2400">
                <a:solidFill>
                  <a:schemeClr val="dk1"/>
                </a:solidFill>
              </a:rPr>
              <a:t>(808) 956-8883, (800) 558-2669 [toll-free]</a:t>
            </a:r>
            <a:br>
              <a:rPr lang="en" sz="2400">
                <a:solidFill>
                  <a:schemeClr val="dk1"/>
                </a:solidFill>
              </a:rPr>
            </a:br>
            <a:r>
              <a:rPr lang="en" sz="2400" u="sng">
                <a:solidFill>
                  <a:schemeClr val="hlink"/>
                </a:solidFill>
                <a:hlinkClick r:id="rId5"/>
              </a:rPr>
              <a:t>help@hawaii.edu</a:t>
            </a:r>
            <a:endParaRPr sz="2400">
              <a:solidFill>
                <a:srgbClr val="3969C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- UH System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377</Words>
  <Application>Microsoft Macintosh PowerPoint</Application>
  <PresentationFormat>On-screen Show (16:9)</PresentationFormat>
  <Paragraphs>35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Simple - UH System</vt:lpstr>
      <vt:lpstr>Accessibility Update</vt:lpstr>
      <vt:lpstr>JAWS/ZoomText licensing</vt:lpstr>
      <vt:lpstr>Changes to Accessibility Compliance</vt:lpstr>
      <vt:lpstr>Guidelines</vt:lpstr>
      <vt:lpstr>Need Help?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Michelle Choe</cp:lastModifiedBy>
  <cp:revision>1</cp:revision>
  <dcterms:modified xsi:type="dcterms:W3CDTF">2024-08-22T18:55:41Z</dcterms:modified>
</cp:coreProperties>
</file>