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</p:sldMasterIdLst>
  <p:notesMasterIdLst>
    <p:notesMasterId r:id="rId58"/>
  </p:notesMasterIdLst>
  <p:handoutMasterIdLst>
    <p:handoutMasterId r:id="rId59"/>
  </p:handoutMasterIdLst>
  <p:sldIdLst>
    <p:sldId id="677" r:id="rId2"/>
    <p:sldId id="747" r:id="rId3"/>
    <p:sldId id="679" r:id="rId4"/>
    <p:sldId id="680" r:id="rId5"/>
    <p:sldId id="541" r:id="rId6"/>
    <p:sldId id="542" r:id="rId7"/>
    <p:sldId id="681" r:id="rId8"/>
    <p:sldId id="682" r:id="rId9"/>
    <p:sldId id="685" r:id="rId10"/>
    <p:sldId id="683" r:id="rId11"/>
    <p:sldId id="710" r:id="rId12"/>
    <p:sldId id="749" r:id="rId13"/>
    <p:sldId id="690" r:id="rId14"/>
    <p:sldId id="691" r:id="rId15"/>
    <p:sldId id="692" r:id="rId16"/>
    <p:sldId id="712" r:id="rId17"/>
    <p:sldId id="748" r:id="rId18"/>
    <p:sldId id="729" r:id="rId19"/>
    <p:sldId id="730" r:id="rId20"/>
    <p:sldId id="731" r:id="rId21"/>
    <p:sldId id="693" r:id="rId22"/>
    <p:sldId id="717" r:id="rId23"/>
    <p:sldId id="695" r:id="rId24"/>
    <p:sldId id="696" r:id="rId25"/>
    <p:sldId id="700" r:id="rId26"/>
    <p:sldId id="703" r:id="rId27"/>
    <p:sldId id="755" r:id="rId28"/>
    <p:sldId id="704" r:id="rId29"/>
    <p:sldId id="756" r:id="rId30"/>
    <p:sldId id="705" r:id="rId31"/>
    <p:sldId id="757" r:id="rId32"/>
    <p:sldId id="706" r:id="rId33"/>
    <p:sldId id="718" r:id="rId34"/>
    <p:sldId id="707" r:id="rId35"/>
    <p:sldId id="721" r:id="rId36"/>
    <p:sldId id="745" r:id="rId37"/>
    <p:sldId id="723" r:id="rId38"/>
    <p:sldId id="725" r:id="rId39"/>
    <p:sldId id="727" r:id="rId40"/>
    <p:sldId id="728" r:id="rId41"/>
    <p:sldId id="758" r:id="rId42"/>
    <p:sldId id="708" r:id="rId43"/>
    <p:sldId id="759" r:id="rId44"/>
    <p:sldId id="765" r:id="rId45"/>
    <p:sldId id="766" r:id="rId46"/>
    <p:sldId id="767" r:id="rId47"/>
    <p:sldId id="760" r:id="rId48"/>
    <p:sldId id="764" r:id="rId49"/>
    <p:sldId id="785" r:id="rId50"/>
    <p:sldId id="784" r:id="rId51"/>
    <p:sldId id="709" r:id="rId52"/>
    <p:sldId id="754" r:id="rId53"/>
    <p:sldId id="777" r:id="rId54"/>
    <p:sldId id="779" r:id="rId55"/>
    <p:sldId id="781" r:id="rId56"/>
    <p:sldId id="304" r:id="rId5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352" userDrawn="1">
          <p15:clr>
            <a:srgbClr val="A4A3A4"/>
          </p15:clr>
        </p15:guide>
        <p15:guide id="3" pos="48" userDrawn="1">
          <p15:clr>
            <a:srgbClr val="A4A3A4"/>
          </p15:clr>
        </p15:guide>
        <p15:guide id="7" pos="3072" userDrawn="1">
          <p15:clr>
            <a:srgbClr val="A4A3A4"/>
          </p15:clr>
        </p15:guide>
        <p15:guide id="8" pos="864" userDrawn="1">
          <p15:clr>
            <a:srgbClr val="A4A3A4"/>
          </p15:clr>
        </p15:guide>
        <p15:guide id="9" pos="1608" userDrawn="1">
          <p15:clr>
            <a:srgbClr val="A4A3A4"/>
          </p15:clr>
        </p15:guide>
        <p15:guide id="16" pos="3816" userDrawn="1">
          <p15:clr>
            <a:srgbClr val="A4A3A4"/>
          </p15:clr>
        </p15:guide>
        <p15:guide id="17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5" userDrawn="1">
          <p15:clr>
            <a:srgbClr val="A4A3A4"/>
          </p15:clr>
        </p15:guide>
        <p15:guide id="2" pos="2225" userDrawn="1">
          <p15:clr>
            <a:srgbClr val="A4A3A4"/>
          </p15:clr>
        </p15:guide>
        <p15:guide id="3" orient="horz" pos="2929" userDrawn="1">
          <p15:clr>
            <a:srgbClr val="A4A3A4"/>
          </p15:clr>
        </p15:guide>
        <p15:guide id="4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8" autoAdjust="0"/>
    <p:restoredTop sz="59050" autoAdjust="0"/>
  </p:normalViewPr>
  <p:slideViewPr>
    <p:cSldViewPr snapToGrid="0" snapToObjects="1">
      <p:cViewPr varScale="1">
        <p:scale>
          <a:sx n="68" d="100"/>
          <a:sy n="68" d="100"/>
        </p:scale>
        <p:origin x="2376" y="66"/>
      </p:cViewPr>
      <p:guideLst>
        <p:guide pos="2352"/>
        <p:guide pos="48"/>
        <p:guide pos="3072"/>
        <p:guide pos="864"/>
        <p:guide pos="1608"/>
        <p:guide pos="3816"/>
        <p:guide orient="horz" pos="2160"/>
      </p:guideLst>
    </p:cSldViewPr>
  </p:slideViewPr>
  <p:outlineViewPr>
    <p:cViewPr>
      <p:scale>
        <a:sx n="33" d="100"/>
        <a:sy n="33" d="100"/>
      </p:scale>
      <p:origin x="0" y="-321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-8136"/>
    </p:cViewPr>
  </p:sorterViewPr>
  <p:notesViewPr>
    <p:cSldViewPr snapToGrid="0" snapToObjects="1">
      <p:cViewPr varScale="1">
        <p:scale>
          <a:sx n="89" d="100"/>
          <a:sy n="89" d="100"/>
        </p:scale>
        <p:origin x="3480" y="84"/>
      </p:cViewPr>
      <p:guideLst>
        <p:guide orient="horz" pos="2945"/>
        <p:guide pos="2225"/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5" tIns="46570" rIns="93135" bIns="465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3135" tIns="46570" rIns="93135" bIns="465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08B81B88-61BF-4B2E-BF51-713E370E549C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35" tIns="46570" rIns="93135" bIns="465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1" y="8829967"/>
            <a:ext cx="3037840" cy="464820"/>
          </a:xfrm>
          <a:prstGeom prst="rect">
            <a:avLst/>
          </a:prstGeom>
        </p:spPr>
        <p:txBody>
          <a:bodyPr vert="horz" wrap="square" lIns="93135" tIns="46570" rIns="93135" bIns="4657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4A50D58C-8135-43BF-B934-A0A4542F89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92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5" tIns="46570" rIns="93135" bIns="4657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3135" tIns="46570" rIns="93135" bIns="4657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02543D6E-1DB7-4995-8497-97AEC68E0304}" type="datetimeFigureOut">
              <a:rPr lang="en-US"/>
              <a:pPr>
                <a:defRPr/>
              </a:pPr>
              <a:t>6/19/2015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70" rIns="93135" bIns="4657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35" tIns="46570" rIns="93135" bIns="4657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35" tIns="46570" rIns="93135" bIns="4657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67"/>
            <a:ext cx="3037840" cy="464820"/>
          </a:xfrm>
          <a:prstGeom prst="rect">
            <a:avLst/>
          </a:prstGeom>
        </p:spPr>
        <p:txBody>
          <a:bodyPr vert="horz" wrap="square" lIns="93135" tIns="46570" rIns="93135" bIns="4657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0BC56C0C-66B2-4436-B6F5-B63CDBD1E8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605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83" indent="-3019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75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165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356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545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736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925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117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5A1433-B959-42A6-8A37-E2484F125EC4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76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5888" y="1149350"/>
            <a:ext cx="4140200" cy="3105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8E9F2E-B717-40DA-803C-42E82D8B3B20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35" tIns="46570" rIns="93135" bIns="4657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2227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1C5CE-222C-4659-9A99-B99FC42AF6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7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303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758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667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2338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014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E4847E-D56C-44C7-8AC4-B4ECF0ED49AE}" type="slidenum">
              <a:rPr lang="en-US" altLang="en-US"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35" tIns="46570" rIns="93135" bIns="4657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06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062549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06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1464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225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5098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6578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4676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83" indent="-3019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75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165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356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545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736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925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117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D55DB-6C0A-4FE9-9D0C-B18025772191}" type="slidenum">
              <a:rPr lang="en-US" altLang="en-US">
                <a:latin typeface="Calibri" panose="020F0502020204030204" pitchFamily="34" charset="0"/>
              </a:rPr>
              <a:pPr eaLnBrk="1" hangingPunct="1"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31520" y="4560571"/>
            <a:ext cx="5852160" cy="4320540"/>
          </a:xfrm>
          <a:prstGeom prst="rect">
            <a:avLst/>
          </a:prstGeom>
        </p:spPr>
        <p:txBody>
          <a:bodyPr lIns="96638" tIns="48320" rIns="96638" bIns="4832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59651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7019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0157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460309">
              <a:defRPr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2826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D55DB-6C0A-4FE9-9D0C-B18025772191}" type="slidenum">
              <a:rPr lang="en-US" altLang="en-US">
                <a:latin typeface="Calibri" panose="020F0502020204030204" pitchFamily="34" charset="0"/>
              </a:rPr>
              <a:pPr eaLnBrk="1" hangingPunct="1"/>
              <a:t>26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35" tIns="46570" rIns="93135" bIns="4657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5085765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454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D55DB-6C0A-4FE9-9D0C-B18025772191}" type="slidenum">
              <a:rPr lang="en-US" altLang="en-US">
                <a:latin typeface="Calibri" panose="020F0502020204030204" pitchFamily="34" charset="0"/>
              </a:rPr>
              <a:pPr eaLnBrk="1" hangingPunct="1"/>
              <a:t>28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35" tIns="46570" rIns="93135" bIns="4657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537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D55DB-6C0A-4FE9-9D0C-B18025772191}" type="slidenum">
              <a:rPr lang="en-US" altLang="en-US">
                <a:latin typeface="Calibri" panose="020F0502020204030204" pitchFamily="34" charset="0"/>
              </a:rPr>
              <a:pPr eaLnBrk="1" hangingPunct="1"/>
              <a:t>29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35" tIns="46570" rIns="93135" bIns="4657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67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83" indent="-3019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75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165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356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545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736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925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117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D55DB-6C0A-4FE9-9D0C-B18025772191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31520" y="4560571"/>
            <a:ext cx="5852160" cy="4320540"/>
          </a:xfrm>
          <a:prstGeom prst="rect">
            <a:avLst/>
          </a:prstGeom>
        </p:spPr>
        <p:txBody>
          <a:bodyPr lIns="96638" tIns="48320" rIns="96638" bIns="4832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90312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D55DB-6C0A-4FE9-9D0C-B18025772191}" type="slidenum">
              <a:rPr lang="en-US" altLang="en-US">
                <a:latin typeface="Calibri" panose="020F0502020204030204" pitchFamily="34" charset="0"/>
              </a:rPr>
              <a:pPr eaLnBrk="1" hangingPunct="1"/>
              <a:t>30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35" tIns="46570" rIns="93135" bIns="4657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625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D55DB-6C0A-4FE9-9D0C-B18025772191}" type="slidenum">
              <a:rPr lang="en-US" altLang="en-US">
                <a:latin typeface="Calibri" panose="020F0502020204030204" pitchFamily="34" charset="0"/>
              </a:rPr>
              <a:pPr eaLnBrk="1" hangingPunct="1"/>
              <a:t>31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35" tIns="46570" rIns="93135" bIns="4657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77571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6409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1184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2456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84501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>
                <a:solidFill>
                  <a:prstClr val="black"/>
                </a:solidFill>
              </a:rPr>
              <a:pPr/>
              <a:t>36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012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52948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88047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0309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592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83" indent="-301994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75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165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356" indent="-24159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545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736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925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7117" indent="-241595" defTabSz="4831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D55DB-6C0A-4FE9-9D0C-B18025772191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31520" y="4560571"/>
            <a:ext cx="5852160" cy="4320540"/>
          </a:xfrm>
          <a:prstGeom prst="rect">
            <a:avLst/>
          </a:prstGeom>
        </p:spPr>
        <p:txBody>
          <a:bodyPr lIns="96638" tIns="48320" rIns="96638" bIns="4832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19627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9242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68046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93207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38433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9055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CC0C6-858E-6545-B449-4DB7682B1C1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42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9055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CC0C6-858E-6545-B449-4DB7682B1C1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0685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9055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CC0C6-858E-6545-B449-4DB7682B1C1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3421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96223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91700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471485"/>
            <a:endParaRPr lang="en-US" alt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889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5A736A-7FB7-418C-BB46-891BBD92FCE5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35" tIns="46570" rIns="93135" bIns="4657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99414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defTabSz="471485"/>
            <a:endParaRPr lang="en-US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3088" indent="-28964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8597" indent="-23171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2036" indent="-23171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5475" indent="-23171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8915" indent="-231719" defTabSz="4634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2354" indent="-231719" defTabSz="4634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5793" indent="-231719" defTabSz="4634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9232" indent="-231719" defTabSz="4634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97EC65-41C9-4521-8E6C-E35E4C87D34E}" type="slidenum">
              <a:rPr lang="en-US" altLang="en-US">
                <a:latin typeface="Calibri" panose="020F0502020204030204" pitchFamily="34" charset="0"/>
              </a:rPr>
              <a:pPr/>
              <a:t>50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7872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67457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03179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53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46360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0309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54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82093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42052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9449AF-2856-4952-ABE0-F226BE0DFD11}" type="slidenum">
              <a:rPr lang="en-US" altLang="en-US">
                <a:latin typeface="Calibri" panose="020F0502020204030204" pitchFamily="34" charset="0"/>
              </a:rPr>
              <a:pPr eaLnBrk="1" hangingPunct="1"/>
              <a:t>56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464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728" indent="-29104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196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9875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54" indent="-232839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232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6910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2589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267" indent="-232839" defTabSz="4656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E4847E-D56C-44C7-8AC4-B4ECF0ED49AE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4"/>
          <p:cNvSpPr>
            <a:spLocks noGrp="1"/>
          </p:cNvSpPr>
          <p:nvPr/>
        </p:nvSpPr>
        <p:spPr bwMode="auto">
          <a:xfrm>
            <a:off x="701040" y="4415790"/>
            <a:ext cx="5608320" cy="4183380"/>
          </a:xfrm>
          <a:prstGeom prst="rect">
            <a:avLst/>
          </a:prstGeom>
        </p:spPr>
        <p:txBody>
          <a:bodyPr lIns="93135" tIns="46570" rIns="93135" bIns="46570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061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00578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501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75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56C0C-66B2-4436-B6F5-B63CDBD1E8C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45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399C0-D067-43D9-8161-CF46C4FF256B}" type="datetime1">
              <a:rPr lang="en-US" smtClean="0"/>
              <a:t>6/19/2015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3A8EB0E4-27FB-4712-A213-666868266C0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4765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D8931-D40F-45A4-A532-DA949D7CECF3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4E6C0-B6AD-46EA-B53E-9644B33464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622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3DBD2-6217-48DD-A357-AD43C2F731F0}" type="datetime1">
              <a:rPr lang="en-US" smtClean="0"/>
              <a:t>6/19/2015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EE25B-C5CD-4DDD-A1F2-058FDF2C44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567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5"/>
          <p:cNvSpPr txBox="1">
            <a:spLocks/>
          </p:cNvSpPr>
          <p:nvPr userDrawn="1"/>
        </p:nvSpPr>
        <p:spPr bwMode="auto">
          <a:xfrm>
            <a:off x="76200" y="6492875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OVPAA|June</a:t>
            </a: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 2015</a:t>
            </a: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6201"/>
          </a:xfrm>
        </p:spPr>
        <p:txBody>
          <a:bodyPr/>
          <a:lstStyle>
            <a:lvl1pPr algn="l">
              <a:defRPr sz="3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058"/>
            <a:ext cx="7467600" cy="4782105"/>
          </a:xfrm>
        </p:spPr>
        <p:txBody>
          <a:bodyPr/>
          <a:lstStyle>
            <a:lvl1pPr>
              <a:lnSpc>
                <a:spcPct val="95000"/>
              </a:lnSpc>
              <a:spcBef>
                <a:spcPts val="1200"/>
              </a:spcBef>
              <a:defRPr/>
            </a:lvl1pPr>
            <a:lvl2pPr>
              <a:lnSpc>
                <a:spcPct val="95000"/>
              </a:lnSpc>
              <a:spcBef>
                <a:spcPts val="1200"/>
              </a:spcBef>
              <a:defRPr/>
            </a:lvl2pPr>
            <a:lvl3pPr>
              <a:lnSpc>
                <a:spcPct val="95000"/>
              </a:lnSpc>
              <a:spcBef>
                <a:spcPts val="1200"/>
              </a:spcBef>
              <a:defRPr/>
            </a:lvl3pPr>
            <a:lvl4pPr>
              <a:lnSpc>
                <a:spcPct val="95000"/>
              </a:lnSpc>
              <a:spcBef>
                <a:spcPts val="1200"/>
              </a:spcBef>
              <a:defRPr/>
            </a:lvl4pPr>
            <a:lvl5pPr>
              <a:lnSpc>
                <a:spcPct val="95000"/>
              </a:lnSpc>
              <a:spcBef>
                <a:spcPts val="12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6E9DC-80A9-439C-92FE-141F2DF189F5}" type="datetime1">
              <a:rPr lang="en-US" smtClean="0"/>
              <a:t>6/19/2015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A40FE4CA-8464-470B-A517-B5824C78448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41506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242424"/>
            </a:gs>
            <a:gs pos="30000">
              <a:srgbClr val="2D2D2D"/>
            </a:gs>
            <a:gs pos="100000">
              <a:srgbClr val="7D7D7D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6E63C-1A99-479A-8C6A-65E398731D88}" type="datetime1">
              <a:rPr lang="en-US" smtClean="0"/>
              <a:t>6/19/2015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A58E4-E313-4C9E-A2CE-167C0CA3B2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308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53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97000"/>
            <a:ext cx="3657600" cy="47291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397000"/>
            <a:ext cx="3657600" cy="47291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CF5FD-BF31-4D6E-95EA-9E89CD7DE61F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F190B-A5A3-4555-B39D-210B4F6D6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840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9588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346200"/>
            <a:ext cx="4040188" cy="411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46200"/>
            <a:ext cx="4041775" cy="4112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CCED-1943-42C7-8308-757D44FF063A}" type="datetime1">
              <a:rPr lang="en-US" smtClean="0"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3B8B45EE-078E-44ED-8A69-DDAC95B94D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205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919480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CFD70-632B-48D8-86EE-DB910F7A213F}" type="datetime1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128390DB-320A-4724-B326-FFAC0137B08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2396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633B-F2A4-493D-8627-8642A3D0D3CB}" type="datetime1">
              <a:rPr lang="en-US" smtClean="0"/>
              <a:t>6/19/2015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9581BEDD-1279-4D5E-9620-327FC2CFC48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110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444D0-9A8B-4D16-A07C-C151B9B4B9B1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 sz="1400"/>
            </a:lvl1pPr>
          </a:lstStyle>
          <a:p>
            <a:fld id="{19F58AC8-0E71-4728-ABA1-DB31EE3C74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221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D11E4-84B3-4204-9AA5-4457646D0907}" type="datetime1">
              <a:rPr lang="en-US" smtClean="0"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B5838-ED05-4D7B-943D-F6719B3674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541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7467600" cy="479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02B01A-03C5-4337-995B-0C41BFCA53CC}" type="datetime1">
              <a:rPr lang="en-US" smtClean="0"/>
              <a:t>6/19/2015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  <a:latin typeface="Calibri" panose="020F0502020204030204" pitchFamily="34" charset="0"/>
              </a:defRPr>
            </a:lvl1pPr>
          </a:lstStyle>
          <a:p>
            <a:fld id="{B2493F45-A0A8-412A-B3FE-9728E559E23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04" r:id="rId4"/>
    <p:sldLayoutId id="2147484012" r:id="rId5"/>
    <p:sldLayoutId id="2147484005" r:id="rId6"/>
    <p:sldLayoutId id="2147484006" r:id="rId7"/>
    <p:sldLayoutId id="2147484013" r:id="rId8"/>
    <p:sldLayoutId id="2147484014" r:id="rId9"/>
    <p:sldLayoutId id="2147484007" r:id="rId10"/>
    <p:sldLayoutId id="214748400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altLang="en-US" sz="3200" kern="1200" dirty="0" smtClean="0">
          <a:solidFill>
            <a:schemeClr val="accent1">
              <a:lumMod val="40000"/>
              <a:lumOff val="60000"/>
            </a:schemeClr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9064" y="2981960"/>
            <a:ext cx="8181536" cy="1224280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5400" dirty="0" smtClean="0"/>
              <a:t>UH Data </a:t>
            </a:r>
            <a:r>
              <a:rPr sz="5400" dirty="0" err="1" smtClean="0"/>
              <a:t>GovernancE</a:t>
            </a:r>
            <a:endParaRPr sz="5400" dirty="0"/>
          </a:p>
        </p:txBody>
      </p:sp>
      <p:sp>
        <p:nvSpPr>
          <p:cNvPr id="9219" name="Subtitle 4"/>
          <p:cNvSpPr>
            <a:spLocks noGrp="1"/>
          </p:cNvSpPr>
          <p:nvPr>
            <p:ph type="subTitle" idx="1"/>
          </p:nvPr>
        </p:nvSpPr>
        <p:spPr>
          <a:xfrm>
            <a:off x="304800" y="4606834"/>
            <a:ext cx="8305800" cy="1717766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sz="4600" dirty="0" smtClean="0"/>
              <a:t>IT All-Campus Workshop</a:t>
            </a:r>
          </a:p>
          <a:p>
            <a:pPr eaLnBrk="1" hangingPunct="1">
              <a:defRPr/>
            </a:pPr>
            <a:r>
              <a:rPr lang="en-US" sz="4600" dirty="0" smtClean="0"/>
              <a:t>June 19, 2015</a:t>
            </a:r>
          </a:p>
          <a:p>
            <a:pPr eaLnBrk="1" hangingPunct="1">
              <a:defRPr/>
            </a:pPr>
            <a:endParaRPr lang="en-US" sz="1600" dirty="0" smtClean="0"/>
          </a:p>
          <a:p>
            <a:pPr eaLnBrk="1" hangingPunct="1">
              <a:defRPr/>
            </a:pPr>
            <a:r>
              <a:rPr lang="en-US" sz="2400" dirty="0" smtClean="0"/>
              <a:t>Sandra </a:t>
            </a:r>
            <a:r>
              <a:rPr lang="en-US" sz="2400" dirty="0" err="1" smtClean="0"/>
              <a:t>Furuto</a:t>
            </a:r>
            <a:r>
              <a:rPr lang="en-US" sz="2400" dirty="0" smtClean="0"/>
              <a:t> </a:t>
            </a:r>
          </a:p>
          <a:p>
            <a:pPr eaLnBrk="1" hangingPunct="1">
              <a:defRPr/>
            </a:pPr>
            <a:r>
              <a:rPr lang="en-US" sz="2400" dirty="0" smtClean="0"/>
              <a:t>UH System Office of the Vice President for Academic Affairs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B0E4-27FB-4712-A213-666868266C0B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1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Scope and Structure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45117" y="6408802"/>
            <a:ext cx="762000" cy="365125"/>
          </a:xfrm>
        </p:spPr>
        <p:txBody>
          <a:bodyPr/>
          <a:lstStyle/>
          <a:p>
            <a:fld id="{128390DB-320A-4724-B326-FFAC0137B08A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56946" y="1200841"/>
            <a:ext cx="6606283" cy="297951"/>
          </a:xfrm>
          <a:prstGeom prst="round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Senior Executives/Chancellors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91255" y="1825757"/>
            <a:ext cx="1535924" cy="937544"/>
          </a:xfrm>
          <a:prstGeom prst="round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BANNER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(Students)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28511" y="2921286"/>
            <a:ext cx="5863154" cy="1508784"/>
            <a:chOff x="1256306" y="1932168"/>
            <a:chExt cx="5963478" cy="1534601"/>
          </a:xfrm>
        </p:grpSpPr>
        <p:sp>
          <p:nvSpPr>
            <p:cNvPr id="11" name="Rounded Rectangle 10"/>
            <p:cNvSpPr/>
            <p:nvPr/>
          </p:nvSpPr>
          <p:spPr>
            <a:xfrm>
              <a:off x="1383527" y="2011681"/>
              <a:ext cx="5716988" cy="532737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Governance Committee (DGC)</a:t>
              </a:r>
              <a:endParaRPr lang="en-US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383527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 smtClean="0"/>
                <a:t>Data Sharing Requests</a:t>
              </a:r>
              <a:endParaRPr lang="en-US" sz="11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36466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 smtClean="0"/>
                <a:t>Data Classification Categories</a:t>
              </a:r>
              <a:endParaRPr lang="en-US" sz="1100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721210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 smtClean="0"/>
                <a:t>Records Management</a:t>
              </a:r>
              <a:endParaRPr lang="en-US" sz="1100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4890052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 smtClean="0"/>
                <a:t>Data System Authorizations</a:t>
              </a:r>
              <a:endParaRPr lang="en-US" sz="1100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050943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dirty="0" smtClean="0"/>
                <a:t>Strategic Procurement</a:t>
              </a:r>
              <a:endParaRPr lang="en-US" sz="11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256306" y="1932168"/>
              <a:ext cx="5963478" cy="1534601"/>
            </a:xfrm>
            <a:prstGeom prst="roundRect">
              <a:avLst>
                <a:gd name="adj" fmla="val 10034"/>
              </a:avLst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Rounded Rectangle 18"/>
          <p:cNvSpPr/>
          <p:nvPr/>
        </p:nvSpPr>
        <p:spPr>
          <a:xfrm>
            <a:off x="6456035" y="1802514"/>
            <a:ext cx="1535924" cy="937544"/>
          </a:xfrm>
          <a:prstGeom prst="round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KFS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(Finance)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91255" y="4643071"/>
            <a:ext cx="1535924" cy="1110010"/>
          </a:xfrm>
          <a:prstGeom prst="round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OTHER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SYSTEMS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349857" y="4643071"/>
            <a:ext cx="1642102" cy="1110010"/>
          </a:xfrm>
          <a:prstGeom prst="round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PEOPLESOFT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(Human Resources)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956946" y="6027450"/>
            <a:ext cx="6606283" cy="297951"/>
          </a:xfrm>
          <a:prstGeom prst="round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Users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Elbow Connector 37"/>
          <p:cNvCxnSpPr/>
          <p:nvPr/>
        </p:nvCxnSpPr>
        <p:spPr>
          <a:xfrm rot="5400000" flipH="1" flipV="1">
            <a:off x="561310" y="3696384"/>
            <a:ext cx="1371600" cy="557784"/>
          </a:xfrm>
          <a:prstGeom prst="bentConnector2">
            <a:avLst/>
          </a:prstGeom>
          <a:ln>
            <a:solidFill>
              <a:schemeClr val="tx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 rot="5400000">
            <a:off x="7060583" y="2710661"/>
            <a:ext cx="512743" cy="496643"/>
          </a:xfrm>
          <a:prstGeom prst="bentConnector2">
            <a:avLst/>
          </a:prstGeom>
          <a:ln>
            <a:solidFill>
              <a:schemeClr val="tx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/>
          <p:nvPr/>
        </p:nvCxnSpPr>
        <p:spPr>
          <a:xfrm rot="16200000" flipV="1">
            <a:off x="6668187" y="3730851"/>
            <a:ext cx="1297536" cy="496642"/>
          </a:xfrm>
          <a:prstGeom prst="bentConnector3">
            <a:avLst>
              <a:gd name="adj1" fmla="val 99918"/>
            </a:avLst>
          </a:prstGeom>
          <a:ln>
            <a:solidFill>
              <a:schemeClr val="tx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/>
          <p:nvPr/>
        </p:nvCxnSpPr>
        <p:spPr>
          <a:xfrm rot="16200000" flipH="1">
            <a:off x="1018032" y="2687586"/>
            <a:ext cx="457200" cy="557784"/>
          </a:xfrm>
          <a:prstGeom prst="bentConnector2">
            <a:avLst/>
          </a:prstGeom>
          <a:ln>
            <a:solidFill>
              <a:schemeClr val="tx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6" idx="2"/>
            <a:endCxn id="17" idx="0"/>
          </p:cNvCxnSpPr>
          <p:nvPr/>
        </p:nvCxnSpPr>
        <p:spPr>
          <a:xfrm>
            <a:off x="4260088" y="1498792"/>
            <a:ext cx="0" cy="1422494"/>
          </a:xfrm>
          <a:prstGeom prst="straightConnector1">
            <a:avLst/>
          </a:prstGeom>
          <a:ln w="12700">
            <a:solidFill>
              <a:schemeClr val="tx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22" idx="0"/>
            <a:endCxn id="17" idx="2"/>
          </p:cNvCxnSpPr>
          <p:nvPr/>
        </p:nvCxnSpPr>
        <p:spPr>
          <a:xfrm flipV="1">
            <a:off x="4260088" y="4430070"/>
            <a:ext cx="0" cy="1597380"/>
          </a:xfrm>
          <a:prstGeom prst="straightConnector1">
            <a:avLst/>
          </a:prstGeom>
          <a:ln w="12700">
            <a:solidFill>
              <a:schemeClr val="tx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2" idx="0"/>
          </p:cNvCxnSpPr>
          <p:nvPr/>
        </p:nvCxnSpPr>
        <p:spPr>
          <a:xfrm flipH="1" flipV="1">
            <a:off x="1969549" y="3513553"/>
            <a:ext cx="1" cy="183624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3103092" y="3520840"/>
            <a:ext cx="0" cy="166817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H="1" flipV="1">
            <a:off x="5457073" y="3513180"/>
            <a:ext cx="1" cy="183624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 flipV="1">
            <a:off x="6632334" y="3520840"/>
            <a:ext cx="1" cy="183624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V="1">
            <a:off x="4281812" y="3521584"/>
            <a:ext cx="0" cy="166817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02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UH Data Governance Goals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500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Protect the privacy and security of Institutional data</a:t>
            </a:r>
          </a:p>
          <a:p>
            <a:pPr eaLnBrk="1" hangingPunct="1">
              <a:spcBef>
                <a:spcPct val="4500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Produce higher quality data for informed decision making</a:t>
            </a:r>
          </a:p>
          <a:p>
            <a:pPr eaLnBrk="1" hangingPunct="1">
              <a:spcBef>
                <a:spcPct val="45000"/>
              </a:spcBef>
            </a:pPr>
            <a:r>
              <a:rPr lang="en-US" alt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Promote 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efficient use of resources</a:t>
            </a:r>
          </a:p>
          <a:p>
            <a:pPr eaLnBrk="1" hangingPunct="1">
              <a:spcBef>
                <a:spcPct val="4500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Increase transparency and accountability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8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400" dirty="0" smtClean="0"/>
              <a:t>UH Policies/Procedures and Key Regulations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58E4-E313-4C9E-A2CE-167C0CA3B22B}" type="slidenum">
              <a:rPr lang="en-US" altLang="en-US" sz="1400" smtClean="0"/>
              <a:pPr/>
              <a:t>12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2116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611848"/>
            <a:ext cx="2016244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400" b="1" dirty="0" smtClean="0"/>
              <a:t>Institutional Data Governance </a:t>
            </a:r>
          </a:p>
          <a:p>
            <a:pPr algn="ctr"/>
            <a:r>
              <a:rPr lang="en-US" sz="1400" b="1" dirty="0" smtClean="0"/>
              <a:t>EP2.215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2115046"/>
            <a:ext cx="2016244" cy="1303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400" b="1" dirty="0" smtClean="0"/>
              <a:t>System and Campus Wide Electronic Channels for Communicating with Students</a:t>
            </a:r>
          </a:p>
          <a:p>
            <a:pPr algn="ctr"/>
            <a:r>
              <a:rPr lang="en-US" sz="1400" b="1" dirty="0" smtClean="0"/>
              <a:t>EP2.213</a:t>
            </a:r>
          </a:p>
        </p:txBody>
      </p:sp>
      <p:sp>
        <p:nvSpPr>
          <p:cNvPr id="8" name="Rectangle 7"/>
          <p:cNvSpPr/>
          <p:nvPr/>
        </p:nvSpPr>
        <p:spPr>
          <a:xfrm>
            <a:off x="7315200" y="2800847"/>
            <a:ext cx="1676400" cy="1219200"/>
          </a:xfrm>
          <a:prstGeom prst="rect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Specialized Purchasing </a:t>
            </a:r>
          </a:p>
          <a:p>
            <a:pPr algn="ctr"/>
            <a:r>
              <a:rPr lang="en-US" sz="1400" b="1" dirty="0" smtClean="0"/>
              <a:t>AP8.265</a:t>
            </a:r>
          </a:p>
        </p:txBody>
      </p:sp>
      <p:sp>
        <p:nvSpPr>
          <p:cNvPr id="9" name="Rectangle 8"/>
          <p:cNvSpPr/>
          <p:nvPr/>
        </p:nvSpPr>
        <p:spPr>
          <a:xfrm>
            <a:off x="3657600" y="4172447"/>
            <a:ext cx="1676400" cy="1219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Data Sharing Request Process </a:t>
            </a:r>
          </a:p>
          <a:p>
            <a:pPr algn="ctr"/>
            <a:r>
              <a:rPr lang="en-US" sz="1400" b="1" dirty="0" smtClean="0"/>
              <a:t>(in progress)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3657600" y="1427747"/>
            <a:ext cx="1676400" cy="1219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FERPA</a:t>
            </a:r>
          </a:p>
          <a:p>
            <a:pPr algn="ctr"/>
            <a:r>
              <a:rPr lang="en-US" sz="1400" b="1" dirty="0"/>
              <a:t>AP7.022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1" y="3476430"/>
            <a:ext cx="2016244" cy="1303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400" b="1" dirty="0" smtClean="0"/>
              <a:t>Security and Protection of Sensitive Information</a:t>
            </a:r>
          </a:p>
          <a:p>
            <a:pPr algn="ctr"/>
            <a:r>
              <a:rPr lang="en-US" sz="1400" b="1" dirty="0" smtClean="0"/>
              <a:t>EP2.214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2" y="4852945"/>
            <a:ext cx="2016244" cy="1303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400" b="1" dirty="0" smtClean="0"/>
              <a:t>Institutional Records Management and Electronic Approvals / Signatures</a:t>
            </a:r>
          </a:p>
          <a:p>
            <a:pPr algn="ctr"/>
            <a:r>
              <a:rPr lang="en-US" sz="1400" b="1" dirty="0" smtClean="0"/>
              <a:t>EP2.216</a:t>
            </a:r>
            <a:endParaRPr lang="en-US" sz="1400" b="1" dirty="0"/>
          </a:p>
        </p:txBody>
      </p:sp>
      <p:cxnSp>
        <p:nvCxnSpPr>
          <p:cNvPr id="20" name="Elbow Connector 19"/>
          <p:cNvCxnSpPr>
            <a:stCxn id="5" idx="2"/>
            <a:endCxn id="6" idx="1"/>
          </p:cNvCxnSpPr>
          <p:nvPr/>
        </p:nvCxnSpPr>
        <p:spPr>
          <a:xfrm rot="16200000" flipH="1">
            <a:off x="988747" y="2231423"/>
            <a:ext cx="935628" cy="13487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5" idx="2"/>
            <a:endCxn id="12" idx="1"/>
          </p:cNvCxnSpPr>
          <p:nvPr/>
        </p:nvCxnSpPr>
        <p:spPr>
          <a:xfrm rot="16200000" flipH="1">
            <a:off x="-380201" y="3600371"/>
            <a:ext cx="3673527" cy="13488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5" idx="2"/>
            <a:endCxn id="11" idx="1"/>
          </p:cNvCxnSpPr>
          <p:nvPr/>
        </p:nvCxnSpPr>
        <p:spPr>
          <a:xfrm rot="16200000" flipH="1">
            <a:off x="308055" y="2912114"/>
            <a:ext cx="2297012" cy="13487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486400" y="2115047"/>
            <a:ext cx="1676400" cy="1219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Records Retention Schedule </a:t>
            </a:r>
          </a:p>
          <a:p>
            <a:pPr algn="ctr"/>
            <a:r>
              <a:rPr lang="en-US" sz="1400" b="1" dirty="0" smtClean="0"/>
              <a:t>(TBD)</a:t>
            </a:r>
            <a:endParaRPr lang="en-US" sz="1400" b="1" dirty="0"/>
          </a:p>
        </p:txBody>
      </p:sp>
      <p:sp>
        <p:nvSpPr>
          <p:cNvPr id="37" name="Rectangle 36"/>
          <p:cNvSpPr/>
          <p:nvPr/>
        </p:nvSpPr>
        <p:spPr>
          <a:xfrm>
            <a:off x="5486400" y="3476430"/>
            <a:ext cx="1676400" cy="1219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Open Records Requests</a:t>
            </a:r>
          </a:p>
          <a:p>
            <a:pPr algn="ctr"/>
            <a:r>
              <a:rPr lang="en-US" sz="1400" b="1" dirty="0"/>
              <a:t>(TBD)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86400" y="4858247"/>
            <a:ext cx="1676400" cy="1219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HIPAA </a:t>
            </a:r>
          </a:p>
          <a:p>
            <a:pPr algn="ctr"/>
            <a:r>
              <a:rPr lang="en-US" sz="1400" b="1" dirty="0" smtClean="0"/>
              <a:t>(TBD)</a:t>
            </a:r>
            <a:endParaRPr lang="en-US" sz="1400" b="1" dirty="0"/>
          </a:p>
        </p:txBody>
      </p:sp>
      <p:sp>
        <p:nvSpPr>
          <p:cNvPr id="39" name="Rectangle 38"/>
          <p:cNvSpPr/>
          <p:nvPr/>
        </p:nvSpPr>
        <p:spPr>
          <a:xfrm>
            <a:off x="3657600" y="2795693"/>
            <a:ext cx="1676400" cy="1219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Data Classification Categories</a:t>
            </a:r>
          </a:p>
          <a:p>
            <a:pPr algn="ctr"/>
            <a:r>
              <a:rPr lang="en-US" sz="1400" b="1" dirty="0"/>
              <a:t>(in progress</a:t>
            </a:r>
            <a:r>
              <a:rPr lang="en-US" sz="1400" b="1" dirty="0" smtClean="0"/>
              <a:t>)</a:t>
            </a:r>
            <a:endParaRPr lang="en-US" sz="1400" b="1" dirty="0"/>
          </a:p>
        </p:txBody>
      </p:sp>
      <p:sp>
        <p:nvSpPr>
          <p:cNvPr id="40" name="Rectangle 39"/>
          <p:cNvSpPr/>
          <p:nvPr/>
        </p:nvSpPr>
        <p:spPr>
          <a:xfrm>
            <a:off x="3657600" y="5546605"/>
            <a:ext cx="1676400" cy="1219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Data System Authorizations</a:t>
            </a:r>
          </a:p>
          <a:p>
            <a:pPr algn="ctr"/>
            <a:r>
              <a:rPr lang="en-US" sz="1400" b="1" dirty="0" smtClean="0"/>
              <a:t>(TBD)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19709" y="1041622"/>
            <a:ext cx="1609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3"/>
                </a:solidFill>
              </a:rPr>
              <a:t>Data-Related APs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19252" y="1041622"/>
            <a:ext cx="1268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Procurement-</a:t>
            </a:r>
            <a:br>
              <a:rPr lang="en-US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en-US" sz="1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Related APs</a:t>
            </a:r>
            <a:endParaRPr lang="en-US" sz="1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03298" y="206735"/>
            <a:ext cx="1609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Data-Related EPs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87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UH Data-Related Executive Policies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462116"/>
              </p:ext>
            </p:extLst>
          </p:nvPr>
        </p:nvGraphicFramePr>
        <p:xfrm>
          <a:off x="457199" y="1268413"/>
          <a:ext cx="8248651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01"/>
                <a:gridCol w="2705100"/>
                <a:gridCol w="44894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EP2.215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Institutional Data Governance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Establishes the vision, goals, principles,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best practices, roles and responsibilities, and definitions of UH’s data governance program.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EP2.213</a:t>
                      </a:r>
                      <a:endParaRPr lang="en-US" altLang="en-US" sz="1800" dirty="0" smtClean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System and Campus Wide Electronic Channels for Communicating with Students 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Establishes the use of electronic channels for system and campus wide communications with students.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EP2.214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Security &amp; Protection of Sensitive Information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Establishes guidelines for the identification and proper maintenance of sensitive information.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EP2.216</a:t>
                      </a:r>
                      <a:endParaRPr lang="en-US" altLang="en-US" sz="1800" dirty="0" smtClean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Institutional Records Management and Electronic Approvals/ Signatures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Establishes institutional requirements for the responsible management of University records which includes meeting legal and institutional requirements, optimizing space usage, and minimizing the cost of record retention.</a:t>
                      </a:r>
                      <a:endParaRPr 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8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UH Data-Related Admin </a:t>
            </a:r>
            <a:r>
              <a:rPr lang="en-US" altLang="en-US" dirty="0" smtClean="0"/>
              <a:t>Procedures (1)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117114"/>
              </p:ext>
            </p:extLst>
          </p:nvPr>
        </p:nvGraphicFramePr>
        <p:xfrm>
          <a:off x="457199" y="1268413"/>
          <a:ext cx="8248651" cy="390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01"/>
                <a:gridCol w="2400300"/>
                <a:gridCol w="4794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600" dirty="0" smtClean="0"/>
                        <a:t>AP7.022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Procedures Relating to Protection of the Educational Rights and Privacy of Students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Establishes procedures that protect the educational rights and privacy of students (UH’s FERPA policy).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TBD</a:t>
                      </a:r>
                      <a:endParaRPr lang="en-US" altLang="en-US" sz="1600" dirty="0" smtClean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UH Data Classification Categories (in progress)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Organizes UH Institutional Data into categories based on different levels of security risk and penalties and specifies security requirements for each category.</a:t>
                      </a:r>
                      <a:endParaRPr kumimoji="0" lang="en-US" alt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Data Sharing Requests (in progress)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eaLnBrk="1" hangingPunct="1">
                        <a:buFont typeface="Calibri" panose="020F0502020204030204" pitchFamily="34" charset="0"/>
                        <a:buNone/>
                      </a:pPr>
                      <a:r>
                        <a:rPr lang="en-US" sz="1600" dirty="0" smtClean="0"/>
                        <a:t>Establishes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a process for the </a:t>
                      </a:r>
                      <a:r>
                        <a:rPr lang="en-US" altLang="en-US" sz="1600" dirty="0" smtClean="0"/>
                        <a:t>release of UH Institutional Data</a:t>
                      </a:r>
                      <a:r>
                        <a:rPr lang="en-US" sz="1600" dirty="0" smtClean="0"/>
                        <a:t> and</a:t>
                      </a:r>
                      <a:r>
                        <a:rPr lang="en-US" sz="1600" baseline="0" dirty="0" smtClean="0"/>
                        <a:t> ensures the data is being appropriately used and is properly secured. </a:t>
                      </a:r>
                      <a:endParaRPr lang="en-US" alt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TBD</a:t>
                      </a:r>
                      <a:endParaRPr lang="en-US" altLang="en-US" sz="1600" dirty="0" smtClean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Data System Authorizations </a:t>
                      </a:r>
                      <a:br>
                        <a:rPr lang="en-US" altLang="en-US" sz="1600" dirty="0" smtClean="0"/>
                      </a:br>
                      <a:r>
                        <a:rPr lang="en-US" altLang="en-US" sz="1600" dirty="0" smtClean="0"/>
                        <a:t>(in progress)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Establishes procedures </a:t>
                      </a:r>
                      <a:r>
                        <a:rPr lang="en-US" sz="1600" dirty="0" smtClean="0"/>
                        <a:t>for granting an individual online access to Institutional Data Systems based on that individual’s roles and responsibilities</a:t>
                      </a:r>
                      <a:r>
                        <a:rPr lang="en-US" altLang="en-US" sz="1600" dirty="0" smtClean="0"/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0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UH Data-Related Admin </a:t>
            </a:r>
            <a:r>
              <a:rPr lang="en-US" altLang="en-US" dirty="0" smtClean="0"/>
              <a:t>Procedures (2)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483579"/>
              </p:ext>
            </p:extLst>
          </p:nvPr>
        </p:nvGraphicFramePr>
        <p:xfrm>
          <a:off x="457199" y="1268413"/>
          <a:ext cx="8248651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01"/>
                <a:gridCol w="2400300"/>
                <a:gridCol w="47942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TBD</a:t>
                      </a:r>
                      <a:endParaRPr lang="en-US" altLang="en-US" sz="1600" dirty="0" smtClean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Records Retention Schedule (not yet started)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Document</a:t>
                      </a:r>
                      <a:r>
                        <a:rPr lang="en-US" altLang="en-US" sz="1600" baseline="0" dirty="0" smtClean="0"/>
                        <a:t> each type of University record, the official repository/office for that record, the retention period, disposition action, and data classification category.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Open Records Requests </a:t>
                      </a:r>
                      <a:r>
                        <a:rPr lang="en-US" sz="1600" dirty="0" smtClean="0"/>
                        <a:t>(not yet started)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 recipients of Uniform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Information Practices Act (UIPA) requests with instructions on how/when to respond.</a:t>
                      </a:r>
                      <a:endParaRPr kumimoji="0" lang="en-US" alt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TBD</a:t>
                      </a:r>
                      <a:endParaRPr lang="en-US" altLang="en-US" sz="1600" dirty="0" smtClean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HIPAA </a:t>
                      </a:r>
                      <a:r>
                        <a:rPr lang="en-US" sz="1600" dirty="0" smtClean="0"/>
                        <a:t>(not yet started)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eaLnBrk="1" hangingPunct="1">
                        <a:buFont typeface="Calibri" panose="020F0502020204030204" pitchFamily="34" charset="0"/>
                        <a:buNone/>
                      </a:pPr>
                      <a:r>
                        <a:rPr lang="en-US" sz="1600" dirty="0" smtClean="0"/>
                        <a:t>Provide standards and guidelines </a:t>
                      </a:r>
                      <a:r>
                        <a:rPr lang="en-US" sz="1600" baseline="0" dirty="0" smtClean="0"/>
                        <a:t>that </a:t>
                      </a:r>
                      <a:r>
                        <a:rPr lang="en-US" sz="1600" dirty="0" smtClean="0"/>
                        <a:t>align</a:t>
                      </a:r>
                      <a:r>
                        <a:rPr lang="en-US" sz="1600" baseline="0" dirty="0" smtClean="0"/>
                        <a:t> with the Health Insurance Portability and Accountability Act </a:t>
                      </a:r>
                      <a:r>
                        <a:rPr lang="en-US" sz="1600" dirty="0" smtClean="0"/>
                        <a:t>for</a:t>
                      </a:r>
                      <a:r>
                        <a:rPr lang="en-US" sz="1600" baseline="0" dirty="0" smtClean="0"/>
                        <a:t> those who work with health records. </a:t>
                      </a:r>
                      <a:endParaRPr lang="en-US" alt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AP8.265</a:t>
                      </a:r>
                      <a:endParaRPr lang="en-US" altLang="en-US" sz="1600" dirty="0" smtClean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Specialized</a:t>
                      </a:r>
                      <a:r>
                        <a:rPr lang="en-US" sz="1600" baseline="0" dirty="0" smtClean="0"/>
                        <a:t> Purchasing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dirty="0" smtClean="0"/>
                        <a:t>Provide</a:t>
                      </a:r>
                      <a:r>
                        <a:rPr lang="en-US" altLang="en-US" sz="1600" baseline="0" dirty="0" smtClean="0"/>
                        <a:t> guidelines on software related purchases, especially for 3</a:t>
                      </a:r>
                      <a:r>
                        <a:rPr lang="en-US" altLang="en-US" sz="1600" baseline="30000" dirty="0" smtClean="0"/>
                        <a:t>rd</a:t>
                      </a:r>
                      <a:r>
                        <a:rPr lang="en-US" altLang="en-US" sz="1600" baseline="0" dirty="0" smtClean="0"/>
                        <a:t> party hosted services in the Cloud.</a:t>
                      </a:r>
                      <a:endParaRPr lang="en-US" alt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24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Student Directory Information (AP7.022)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096408"/>
            <a:ext cx="8074550" cy="4782105"/>
          </a:xfrm>
        </p:spPr>
        <p:txBody>
          <a:bodyPr/>
          <a:lstStyle/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/>
              <a:t>Name of </a:t>
            </a:r>
            <a:r>
              <a:rPr lang="en-US" sz="2400" dirty="0" smtClean="0"/>
              <a:t>student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 smtClean="0"/>
              <a:t>Major </a:t>
            </a:r>
            <a:r>
              <a:rPr lang="en-US" sz="2400" dirty="0"/>
              <a:t>field of </a:t>
            </a:r>
            <a:r>
              <a:rPr lang="en-US" sz="2400" dirty="0" smtClean="0"/>
              <a:t>study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 smtClean="0"/>
              <a:t>Class </a:t>
            </a:r>
            <a:r>
              <a:rPr lang="en-US" sz="2400" dirty="0"/>
              <a:t>(i.e., freshman, sophomore, etc</a:t>
            </a:r>
            <a:r>
              <a:rPr lang="en-US" sz="2400" dirty="0" smtClean="0"/>
              <a:t>.)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 smtClean="0"/>
              <a:t>Past </a:t>
            </a:r>
            <a:r>
              <a:rPr lang="en-US" sz="2400" dirty="0"/>
              <a:t>and present participation in officially recognized </a:t>
            </a:r>
            <a:r>
              <a:rPr lang="en-US" sz="2400" dirty="0" smtClean="0"/>
              <a:t>sports and activities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 smtClean="0"/>
              <a:t>Weight </a:t>
            </a:r>
            <a:r>
              <a:rPr lang="en-US" sz="2400" dirty="0"/>
              <a:t>and height of members of athletic </a:t>
            </a:r>
            <a:r>
              <a:rPr lang="en-US" sz="2400" dirty="0" smtClean="0"/>
              <a:t>teams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 smtClean="0"/>
              <a:t>Dates </a:t>
            </a:r>
            <a:r>
              <a:rPr lang="en-US" sz="2400" dirty="0"/>
              <a:t>of </a:t>
            </a:r>
            <a:r>
              <a:rPr lang="en-US" sz="2400" dirty="0" smtClean="0"/>
              <a:t>attendance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 smtClean="0"/>
              <a:t>Previous </a:t>
            </a:r>
            <a:r>
              <a:rPr lang="en-US" sz="2400" dirty="0"/>
              <a:t>institution(s) </a:t>
            </a:r>
            <a:r>
              <a:rPr lang="en-US" sz="2400" dirty="0" smtClean="0"/>
              <a:t>attended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 smtClean="0"/>
              <a:t>Full </a:t>
            </a:r>
            <a:r>
              <a:rPr lang="en-US" sz="2400" dirty="0"/>
              <a:t>or part-time </a:t>
            </a:r>
            <a:r>
              <a:rPr lang="en-US" sz="2400" dirty="0" smtClean="0"/>
              <a:t>status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 smtClean="0"/>
              <a:t>Degree(s</a:t>
            </a:r>
            <a:r>
              <a:rPr lang="en-US" sz="2400" dirty="0"/>
              <a:t>) conferred (including </a:t>
            </a:r>
            <a:r>
              <a:rPr lang="en-US" sz="2400" dirty="0" smtClean="0"/>
              <a:t>dates)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400" dirty="0" smtClean="0"/>
              <a:t>Honors </a:t>
            </a:r>
            <a:r>
              <a:rPr lang="en-US" sz="2400" dirty="0"/>
              <a:t>and awards (including dean's list)</a:t>
            </a:r>
            <a:endParaRPr lang="en-US" altLang="en-US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Arial" panose="020B0604020202020204" pitchFamily="34" charset="0"/>
              <a:buChar char="•"/>
            </a:pPr>
            <a:endParaRPr lang="en-US" altLang="en-US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99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Key Regulations and Penalties (1)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959712"/>
              </p:ext>
            </p:extLst>
          </p:nvPr>
        </p:nvGraphicFramePr>
        <p:xfrm>
          <a:off x="457198" y="1037844"/>
          <a:ext cx="8204201" cy="5584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342"/>
                <a:gridCol w="5550460"/>
                <a:gridCol w="1168399"/>
              </a:tblGrid>
              <a:tr h="4335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Regulation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Penalty</a:t>
                      </a:r>
                      <a:endParaRPr lang="en-US" sz="1800" dirty="0"/>
                    </a:p>
                  </a:txBody>
                  <a:tcPr/>
                </a:tc>
              </a:tr>
              <a:tr h="153216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Hawai‘i Revised Statutes (HRS) §487N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State law that requires a breach notification to the legislature</a:t>
                      </a:r>
                      <a:r>
                        <a:rPr lang="en-US" sz="1800" baseline="0" dirty="0" smtClean="0"/>
                        <a:t> if there is an </a:t>
                      </a:r>
                      <a:r>
                        <a:rPr lang="en-US" sz="1800" dirty="0" smtClean="0"/>
                        <a:t>inadvertent disclosure or inappropriate access of</a:t>
                      </a:r>
                      <a:r>
                        <a:rPr lang="en-US" sz="1800" baseline="0" dirty="0" smtClean="0"/>
                        <a:t> data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Data subject to regulation: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First Name or First</a:t>
                      </a:r>
                      <a:r>
                        <a:rPr lang="en-US" sz="1800" baseline="0" dirty="0" smtClean="0"/>
                        <a:t> Initial</a:t>
                      </a:r>
                      <a:r>
                        <a:rPr lang="en-US" sz="1800" dirty="0" smtClean="0"/>
                        <a:t>/Last Name combined</a:t>
                      </a:r>
                      <a:r>
                        <a:rPr lang="en-US" sz="1800" baseline="0" dirty="0" smtClean="0"/>
                        <a:t> with: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Social Security Number (SSN)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Driver license or state ID #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Info to access a person’s financial account (account #, access codes, passwords, etc.)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Health information covered by HIPAA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PCI-DSS information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dirty="0"/>
                    </a:p>
                  </a:txBody>
                  <a:tcPr/>
                </a:tc>
              </a:tr>
              <a:tr h="153216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Family Educational Rights and Privacy Act (</a:t>
                      </a:r>
                      <a:r>
                        <a:rPr lang="en-US" sz="1800" dirty="0" smtClean="0"/>
                        <a:t>FERPA)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800" dirty="0" smtClean="0"/>
                        <a:t>Federal law that protects the </a:t>
                      </a:r>
                      <a:r>
                        <a:rPr lang="en-US" sz="1800" dirty="0" smtClean="0"/>
                        <a:t>privacy of student education records</a:t>
                      </a:r>
                      <a:endParaRPr lang="en-US" altLang="en-US" sz="1800" dirty="0" smtClean="0"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>
                          <a:cs typeface="Times New Roman" panose="02020603050405020304" pitchFamily="18" charset="0"/>
                        </a:rPr>
                        <a:t>UH’s FERPA document is AP7.022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baseline="0" dirty="0" smtClean="0"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Data subject to regulation: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All student data EXCEPT directory information</a:t>
                      </a:r>
                      <a:endParaRPr lang="en-US" sz="180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Student</a:t>
                      </a:r>
                      <a:r>
                        <a:rPr lang="en-US" sz="1800" baseline="0" dirty="0" smtClean="0"/>
                        <a:t> Personally Identifiable Information (PII)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 smtClean="0"/>
                        <a:t>Potential</a:t>
                      </a:r>
                      <a:r>
                        <a:rPr lang="en-US" sz="1800" baseline="0" dirty="0" smtClean="0"/>
                        <a:t> l</a:t>
                      </a:r>
                      <a:r>
                        <a:rPr lang="en-US" sz="1800" dirty="0" smtClean="0"/>
                        <a:t>oss</a:t>
                      </a:r>
                      <a:r>
                        <a:rPr lang="en-US" sz="1800" baseline="0" dirty="0" smtClean="0"/>
                        <a:t> of federal funding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5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Key Regulations and Penalties </a:t>
            </a:r>
            <a:r>
              <a:rPr lang="en-US" altLang="en-US" dirty="0" smtClean="0"/>
              <a:t>(2)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199" y="1268413"/>
          <a:ext cx="8204200" cy="5035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1"/>
                <a:gridCol w="4381500"/>
                <a:gridCol w="1993899"/>
              </a:tblGrid>
              <a:tr h="4335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Regulation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Penalty</a:t>
                      </a:r>
                      <a:endParaRPr lang="en-US" sz="1800" dirty="0"/>
                    </a:p>
                  </a:txBody>
                  <a:tcPr/>
                </a:tc>
              </a:tr>
              <a:tr h="962054">
                <a:tc>
                  <a:txBody>
                    <a:bodyPr/>
                    <a:lstStyle/>
                    <a:p>
                      <a:pPr rtl="0" eaLnBrk="0" fontAlgn="base" latinLnBrk="0" hangingPunct="0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 Insurance Portability and Accountability Act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(HIPAA)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Federal law that protects the privacy of individually identifiable health information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Data subject to regulation: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Health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Financial fines;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also requires a breach notification in accordance with HRS §487N</a:t>
                      </a:r>
                      <a:endParaRPr lang="en-US" altLang="en-US" sz="1800" dirty="0" smtClean="0">
                        <a:solidFill>
                          <a:schemeClr val="bg1"/>
                        </a:solidFill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1721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Hawai‘i Revised Statute (HRS) Chapter 92F 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State law </a:t>
                      </a:r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also known</a:t>
                      </a:r>
                      <a:r>
                        <a:rPr lang="en-US" sz="18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the Uniform Information Practices Act (UIPA) </a:t>
                      </a:r>
                      <a:r>
                        <a:rPr lang="en-US" sz="1800" dirty="0" smtClean="0"/>
                        <a:t>which requires open access to government records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92F-12</a:t>
                      </a:r>
                      <a:r>
                        <a:rPr lang="en-US" sz="1800" baseline="0" dirty="0" smtClean="0"/>
                        <a:t> specifically refers government employee data that must be made available for public inspection and duplication during regular business hours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Data subject to regulation </a:t>
                      </a:r>
                      <a:r>
                        <a:rPr lang="en-US" sz="1800" dirty="0" smtClean="0"/>
                        <a:t>92F-12</a:t>
                      </a:r>
                      <a:r>
                        <a:rPr lang="en-US" sz="1800" baseline="0" dirty="0" smtClean="0"/>
                        <a:t>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Employee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 smtClean="0"/>
                        <a:t>If data</a:t>
                      </a:r>
                      <a:r>
                        <a:rPr lang="en-US" sz="1800" baseline="0" dirty="0" smtClean="0"/>
                        <a:t> is intentionally revealed that should not be, c</a:t>
                      </a:r>
                      <a:r>
                        <a:rPr lang="en-US" sz="1800" dirty="0" smtClean="0"/>
                        <a:t>ould be convicted</a:t>
                      </a:r>
                      <a:r>
                        <a:rPr lang="en-US" sz="1800" baseline="0" dirty="0" smtClean="0"/>
                        <a:t> of a misdemeanor unless a greater penalty is provided for by law.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775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400" dirty="0" smtClean="0"/>
              <a:t>What is Data </a:t>
            </a:r>
            <a:r>
              <a:rPr lang="en-US" sz="4400" dirty="0"/>
              <a:t>Governance </a:t>
            </a:r>
            <a:r>
              <a:rPr lang="en-US" sz="4400" dirty="0" smtClean="0"/>
              <a:t>and Issues Around it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58E4-E313-4C9E-A2CE-167C0CA3B22B}" type="slidenum">
              <a:rPr lang="en-US" altLang="en-US" sz="1400" smtClean="0"/>
              <a:pPr/>
              <a:t>2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4412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Key Regulations and Penalties </a:t>
            </a:r>
            <a:r>
              <a:rPr lang="en-US" altLang="en-US" dirty="0" smtClean="0"/>
              <a:t>(3)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199" y="1268413"/>
          <a:ext cx="8204200" cy="2871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1"/>
                <a:gridCol w="4381500"/>
                <a:gridCol w="1993899"/>
              </a:tblGrid>
              <a:tr h="4335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Regulation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Penalty</a:t>
                      </a:r>
                      <a:endParaRPr lang="en-US" sz="1800" dirty="0"/>
                    </a:p>
                  </a:txBody>
                  <a:tcPr/>
                </a:tc>
              </a:tr>
              <a:tr h="677001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Payment Card Industry Data Security Standard (PCI-DSS) information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A widely accepted set of policies and procedures intended to optimize the security of credit, debit, and cash card transactions and protect cardholders against misuse of their personal information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Data subject to regulation: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Credit</a:t>
                      </a:r>
                      <a:r>
                        <a:rPr lang="en-US" sz="1800" baseline="0" dirty="0" smtClean="0"/>
                        <a:t> Card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Financial fines;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also requires a breach notification in accordance with HRS §487N</a:t>
                      </a:r>
                      <a:endParaRPr lang="en-US" altLang="en-US" sz="1800" dirty="0" smtClean="0">
                        <a:solidFill>
                          <a:schemeClr val="bg1"/>
                        </a:solidFill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766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83837"/>
            <a:ext cx="7215188" cy="1826363"/>
          </a:xfrm>
        </p:spPr>
        <p:txBody>
          <a:bodyPr/>
          <a:lstStyle/>
          <a:p>
            <a:pPr lvl="0"/>
            <a:r>
              <a:rPr lang="en-US" dirty="0" smtClean="0"/>
              <a:t>Stewardship and </a:t>
            </a:r>
            <a:br>
              <a:rPr lang="en-US" dirty="0" smtClean="0"/>
            </a:br>
            <a:r>
              <a:rPr lang="en-US" dirty="0" smtClean="0"/>
              <a:t>UH Data Governance Roles and Responsibilities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58E4-E313-4C9E-A2CE-167C0CA3B22B}" type="slidenum">
              <a:rPr lang="en-US" altLang="en-US" sz="1400" smtClean="0"/>
              <a:pPr/>
              <a:t>21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3106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What is Stewardship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36512" indent="0" eaLnBrk="1" hangingPunct="1">
              <a:buNone/>
            </a:pPr>
            <a:r>
              <a:rPr lang="en-US" sz="3600" dirty="0" smtClean="0"/>
              <a:t>“The careful, responsible management of something entrusted to one’s care on behalf of others.”</a:t>
            </a:r>
          </a:p>
          <a:p>
            <a:pPr marL="1036638" lvl="2" indent="-414338" eaLnBrk="1" hangingPunct="1">
              <a:buNone/>
            </a:pPr>
            <a:r>
              <a:rPr lang="en-US" altLang="en-US" sz="28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— The DAMA Dictionary of Data Management, 2</a:t>
            </a:r>
            <a:r>
              <a:rPr lang="en-US" altLang="en-US" sz="2800" i="1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altLang="en-US" sz="28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Edition</a:t>
            </a:r>
            <a:endParaRPr lang="en-US" altLang="en-US" sz="3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86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Governance Program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53626"/>
            <a:ext cx="7467600" cy="5227564"/>
          </a:xfrm>
        </p:spPr>
        <p:txBody>
          <a:bodyPr/>
          <a:lstStyle/>
          <a:p>
            <a:r>
              <a:rPr lang="en-US" dirty="0" smtClean="0"/>
              <a:t>Role</a:t>
            </a:r>
          </a:p>
          <a:p>
            <a:pPr lvl="1"/>
            <a:r>
              <a:rPr lang="en-US" sz="2000" dirty="0" smtClean="0"/>
              <a:t>Lead </a:t>
            </a:r>
            <a:r>
              <a:rPr lang="en-US" sz="2000" dirty="0"/>
              <a:t>the University’s data governance program </a:t>
            </a:r>
            <a:endParaRPr lang="en-US" sz="2000" dirty="0" smtClean="0"/>
          </a:p>
          <a:p>
            <a:pPr lvl="1"/>
            <a:r>
              <a:rPr lang="en-US" sz="2000" dirty="0" smtClean="0"/>
              <a:t>Sandra Furuto, Director of Data Governance and Operations</a:t>
            </a:r>
          </a:p>
          <a:p>
            <a:r>
              <a:rPr lang="en-US" dirty="0" smtClean="0"/>
              <a:t>Responsibilities</a:t>
            </a:r>
          </a:p>
          <a:p>
            <a:pPr lvl="1"/>
            <a:r>
              <a:rPr lang="en-US" sz="2000" dirty="0" smtClean="0"/>
              <a:t>Set the DG agenda with oversight by the Data Governance Committee (DGC) to resolve data issues and support DG goals in support of UH’s mission</a:t>
            </a:r>
          </a:p>
          <a:p>
            <a:pPr lvl="1"/>
            <a:r>
              <a:rPr lang="en-US" sz="2000" dirty="0"/>
              <a:t>Create an organized and coordinated strategy and a formal, structured approach to carrying out the University’s DG goals  </a:t>
            </a:r>
            <a:endParaRPr lang="en-US" sz="2000" dirty="0" smtClean="0"/>
          </a:p>
          <a:p>
            <a:pPr lvl="1"/>
            <a:r>
              <a:rPr lang="en-US" sz="2000" dirty="0" smtClean="0"/>
              <a:t>Develop system-wide policies, processes, and standards with guidance from the DGC</a:t>
            </a:r>
          </a:p>
          <a:p>
            <a:pPr lvl="1"/>
            <a:r>
              <a:rPr lang="en-US" sz="2000" dirty="0" smtClean="0"/>
              <a:t>Increase knowledge and awareness of DG initiatives and DG goals throughout the UH community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7924799" y="346309"/>
            <a:ext cx="889645" cy="85452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DGP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7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Governance Committee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44058"/>
            <a:ext cx="7912422" cy="5442505"/>
          </a:xfrm>
        </p:spPr>
        <p:txBody>
          <a:bodyPr/>
          <a:lstStyle/>
          <a:p>
            <a:r>
              <a:rPr lang="en-US" dirty="0" smtClean="0"/>
              <a:t>Role</a:t>
            </a:r>
          </a:p>
          <a:p>
            <a:pPr lvl="1"/>
            <a:r>
              <a:rPr lang="en-US" dirty="0" smtClean="0"/>
              <a:t>An executive decision making body that focuses on the resolution of system-wide data related issues</a:t>
            </a:r>
          </a:p>
          <a:p>
            <a:r>
              <a:rPr lang="en-US" dirty="0" smtClean="0"/>
              <a:t>Responsibilities</a:t>
            </a:r>
            <a:endParaRPr lang="en-US" dirty="0"/>
          </a:p>
          <a:p>
            <a:pPr lvl="1"/>
            <a:r>
              <a:rPr lang="en-US" dirty="0" smtClean="0"/>
              <a:t>Establish policies, processes, </a:t>
            </a:r>
            <a:r>
              <a:rPr lang="en-US" dirty="0"/>
              <a:t>and standards that govern the University’s data </a:t>
            </a:r>
            <a:r>
              <a:rPr lang="en-US" dirty="0" smtClean="0"/>
              <a:t>management </a:t>
            </a:r>
            <a:r>
              <a:rPr lang="en-US" dirty="0"/>
              <a:t>practices </a:t>
            </a:r>
            <a:endParaRPr lang="en-US" dirty="0" smtClean="0"/>
          </a:p>
          <a:p>
            <a:pPr lvl="1"/>
            <a:r>
              <a:rPr lang="en-US" dirty="0"/>
              <a:t>Articulate data issues to UH senior leadership involving disputes around Institutional Data</a:t>
            </a:r>
          </a:p>
          <a:p>
            <a:pPr lvl="1"/>
            <a:r>
              <a:rPr lang="en-US" dirty="0" smtClean="0"/>
              <a:t>Increase knowledge and awareness of DG initiatives and DG goals throughout the UH community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BEDD-1279-4D5E-9620-327FC2CFC489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7924800" y="346310"/>
            <a:ext cx="889645" cy="854529"/>
          </a:xfrm>
          <a:prstGeom prst="roundRect">
            <a:avLst/>
          </a:prstGeom>
          <a:solidFill>
            <a:srgbClr val="FF9933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DGC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8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UH Data Governance Roles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4"/>
          </p:nvPr>
        </p:nvSpPr>
        <p:spPr>
          <a:xfrm>
            <a:off x="5539099" y="1594178"/>
            <a:ext cx="3321683" cy="4986925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ts val="1200"/>
              </a:spcBef>
            </a:pPr>
            <a:r>
              <a:rPr lang="en-US" dirty="0" smtClean="0"/>
              <a:t>Roles are </a:t>
            </a:r>
            <a:r>
              <a:rPr lang="en-US" dirty="0"/>
              <a:t>reflective of what people already do in their day-to-day </a:t>
            </a:r>
            <a:r>
              <a:rPr lang="en-US" dirty="0" smtClean="0"/>
              <a:t>jobs. </a:t>
            </a:r>
          </a:p>
          <a:p>
            <a:pPr>
              <a:lnSpc>
                <a:spcPct val="95000"/>
              </a:lnSpc>
              <a:spcBef>
                <a:spcPts val="1200"/>
              </a:spcBef>
            </a:pPr>
            <a:r>
              <a:rPr lang="en-US" dirty="0" smtClean="0"/>
              <a:t>Naming of DG roles formalizes responsibilities and provides structure and support.</a:t>
            </a:r>
          </a:p>
          <a:p>
            <a:pPr>
              <a:lnSpc>
                <a:spcPct val="95000"/>
              </a:lnSpc>
              <a:spcBef>
                <a:spcPts val="1200"/>
              </a:spcBef>
            </a:pPr>
            <a:r>
              <a:rPr lang="en-US" dirty="0" smtClean="0"/>
              <a:t>A person can fulfill multiple roles.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25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2" y="317632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3" y="4598019"/>
            <a:ext cx="1117298" cy="914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2" y="1607137"/>
            <a:ext cx="914400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96135" y="1580137"/>
            <a:ext cx="3470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Executive Data Steward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Campus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System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6135" y="3448857"/>
            <a:ext cx="3557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Functional Data Steward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6135" y="4870553"/>
            <a:ext cx="2308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Custodian</a:t>
            </a:r>
          </a:p>
        </p:txBody>
      </p:sp>
    </p:spTree>
    <p:extLst>
      <p:ext uri="{BB962C8B-B14F-4D97-AF65-F5344CB8AC3E}">
        <p14:creationId xmlns:p14="http://schemas.microsoft.com/office/powerpoint/2010/main" val="5425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Executive Data Stewards: </a:t>
            </a:r>
            <a:r>
              <a:rPr lang="en-US" altLang="en-US" dirty="0" smtClean="0">
                <a:solidFill>
                  <a:srgbClr val="FFFF00"/>
                </a:solidFill>
              </a:rPr>
              <a:t>Role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62900" cy="4525963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dirty="0" smtClean="0"/>
              <a:t>EDS </a:t>
            </a:r>
            <a:r>
              <a:rPr lang="en-US" dirty="0"/>
              <a:t>are accountable for the use and management of Institutional Data at their respective campus or within the Institutional Data System under their purview</a:t>
            </a:r>
            <a:r>
              <a:rPr lang="en-US" dirty="0" smtClean="0"/>
              <a:t>.</a:t>
            </a:r>
          </a:p>
          <a:p>
            <a:pPr lvl="1" eaLnBrk="1" hangingPunct="1">
              <a:spcBef>
                <a:spcPct val="45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Campus EDS </a:t>
            </a:r>
            <a:r>
              <a:rPr lang="en-US" dirty="0"/>
              <a:t>– vice chancellors or appropriate administrators responsible for the major functional areas within a campus including, but not limited to, student affairs, academic affairs, and administration</a:t>
            </a:r>
          </a:p>
          <a:p>
            <a:pPr lvl="1" eaLnBrk="1" hangingPunct="1">
              <a:spcBef>
                <a:spcPct val="45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System EDS </a:t>
            </a:r>
            <a:r>
              <a:rPr lang="en-US" dirty="0"/>
              <a:t>– executives with functional responsibility for Institutional Data Systems</a:t>
            </a:r>
          </a:p>
          <a:p>
            <a:pPr lvl="1" eaLnBrk="1" hangingPunct="1">
              <a:lnSpc>
                <a:spcPct val="95000"/>
              </a:lnSpc>
              <a:spcBef>
                <a:spcPct val="45000"/>
              </a:spcBef>
              <a:buFont typeface="Arial" panose="020B0604020202020204" pitchFamily="34" charset="0"/>
              <a:buChar char="•"/>
            </a:pPr>
            <a:endParaRPr lang="en-US" alt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Arial" panose="020B0604020202020204" pitchFamily="34" charset="0"/>
              <a:buChar char="•"/>
            </a:pPr>
            <a:endParaRPr lang="en-US" altLang="en-US" sz="3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Arial" panose="020B0604020202020204" pitchFamily="34" charset="0"/>
              <a:buChar char="•"/>
            </a:pPr>
            <a:endParaRPr lang="en-US" altLang="en-US" sz="3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422049"/>
            <a:ext cx="914400" cy="9144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256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Executive Data </a:t>
            </a:r>
            <a:r>
              <a:rPr lang="en-US" altLang="en-US" dirty="0" smtClean="0"/>
              <a:t>Stewards: </a:t>
            </a:r>
            <a:r>
              <a:rPr lang="en-US" altLang="en-US" dirty="0">
                <a:solidFill>
                  <a:srgbClr val="FFFF00"/>
                </a:solidFill>
              </a:rPr>
              <a:t>Responsibilities</a:t>
            </a:r>
            <a:r>
              <a:rPr lang="en-US" alt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the release of Institutional </a:t>
            </a:r>
            <a:r>
              <a:rPr lang="en-US" dirty="0" smtClean="0"/>
              <a:t>Data in the course of improving </a:t>
            </a:r>
            <a:r>
              <a:rPr lang="en-US" dirty="0"/>
              <a:t>University programs and </a:t>
            </a:r>
            <a:r>
              <a:rPr lang="en-US" dirty="0" smtClean="0"/>
              <a:t>services, meeting </a:t>
            </a:r>
            <a:r>
              <a:rPr lang="en-US" dirty="0"/>
              <a:t>compliance and reporting </a:t>
            </a:r>
            <a:r>
              <a:rPr lang="en-US" dirty="0" smtClean="0"/>
              <a:t>requirements, and supporting </a:t>
            </a:r>
            <a:r>
              <a:rPr lang="en-US" dirty="0"/>
              <a:t>research related </a:t>
            </a:r>
            <a:r>
              <a:rPr lang="en-US" dirty="0" smtClean="0"/>
              <a:t>studies</a:t>
            </a:r>
            <a:endParaRPr lang="en-US" dirty="0"/>
          </a:p>
          <a:p>
            <a:r>
              <a:rPr lang="en-US" dirty="0" smtClean="0"/>
              <a:t>Approve login access of employees and others to Institutional Data Systems</a:t>
            </a:r>
          </a:p>
          <a:p>
            <a:endParaRPr lang="en-US" dirty="0" smtClean="0"/>
          </a:p>
          <a:p>
            <a:pPr marL="3651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27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172" y="35673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6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7178" y="274638"/>
            <a:ext cx="8369644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Functional Data Stewards: </a:t>
            </a:r>
            <a:r>
              <a:rPr lang="en-US" altLang="en-US" dirty="0">
                <a:solidFill>
                  <a:srgbClr val="FFFF00"/>
                </a:solidFill>
              </a:rPr>
              <a:t>Role</a:t>
            </a:r>
            <a:endParaRPr lang="en-US" alt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800" dirty="0" smtClean="0"/>
              <a:t>Use </a:t>
            </a:r>
            <a:r>
              <a:rPr lang="en-US" sz="2800" dirty="0"/>
              <a:t>and </a:t>
            </a:r>
            <a:r>
              <a:rPr lang="en-US" sz="2800" dirty="0" smtClean="0"/>
              <a:t>manage Institutional Data on a daily basis as part of their job duties and responsibilities and are subject matter experts in their functional area</a:t>
            </a:r>
          </a:p>
          <a:p>
            <a:pPr lvl="1" eaLnBrk="1" hangingPunct="1">
              <a:lnSpc>
                <a:spcPct val="95000"/>
              </a:lnSpc>
              <a:spcBef>
                <a:spcPct val="450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Exists </a:t>
            </a:r>
            <a:r>
              <a:rPr lang="en-US" dirty="0"/>
              <a:t>among all levels and across all units within the </a:t>
            </a:r>
            <a:r>
              <a:rPr lang="en-US" dirty="0" smtClean="0"/>
              <a:t>University </a:t>
            </a:r>
          </a:p>
          <a:p>
            <a:pPr lvl="1" eaLnBrk="1" hangingPunct="1">
              <a:lnSpc>
                <a:spcPct val="95000"/>
              </a:lnSpc>
              <a:spcBef>
                <a:spcPct val="450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registrars</a:t>
            </a:r>
            <a:r>
              <a:rPr lang="en-US" dirty="0"/>
              <a:t>, financial aid officers, fiscal </a:t>
            </a:r>
            <a:r>
              <a:rPr lang="en-US" dirty="0" smtClean="0"/>
              <a:t>administrators, </a:t>
            </a:r>
            <a:r>
              <a:rPr lang="en-US" dirty="0"/>
              <a:t>human resources specialists, and institutional </a:t>
            </a:r>
            <a:r>
              <a:rPr lang="en-US" dirty="0" smtClean="0"/>
              <a:t>researchers</a:t>
            </a:r>
          </a:p>
          <a:p>
            <a:pPr lvl="1" eaLnBrk="1" hangingPunct="1">
              <a:spcBef>
                <a:spcPct val="45000"/>
              </a:spcBef>
              <a:buFont typeface="Arial" panose="020B0604020202020204" pitchFamily="34" charset="0"/>
              <a:buChar char="•"/>
            </a:pPr>
            <a:r>
              <a:rPr lang="en-US" dirty="0"/>
              <a:t>Lead FDS – Primary FDS that works along with Data Custodians to manage the Institutional Data Systems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422" y="407722"/>
            <a:ext cx="914400" cy="9144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49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Functional Data Steward </a:t>
            </a:r>
            <a:r>
              <a:rPr lang="en-US" altLang="en-US" dirty="0" smtClean="0">
                <a:solidFill>
                  <a:srgbClr val="FFFF00"/>
                </a:solidFill>
              </a:rPr>
              <a:t>Responsibilities</a:t>
            </a:r>
            <a:r>
              <a:rPr lang="en-US" altLang="en-US" dirty="0" smtClean="0"/>
              <a:t>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82702"/>
            <a:ext cx="8585200" cy="5231781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600" dirty="0" smtClean="0"/>
              <a:t>Ensure </a:t>
            </a:r>
            <a:r>
              <a:rPr lang="en-US" sz="2600" dirty="0"/>
              <a:t>Institutional Data is managed appropriately, according to policies and </a:t>
            </a:r>
            <a:r>
              <a:rPr lang="en-US" sz="2600" dirty="0" smtClean="0"/>
              <a:t>procedures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600" dirty="0"/>
              <a:t>Input Institutional Data </a:t>
            </a:r>
            <a:r>
              <a:rPr lang="en-US" sz="2600" dirty="0" smtClean="0"/>
              <a:t>and ensure the accuracy of the data</a:t>
            </a:r>
            <a:endParaRPr lang="en-US" sz="2600" dirty="0"/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600" dirty="0" smtClean="0"/>
              <a:t>Recommend </a:t>
            </a:r>
            <a:r>
              <a:rPr lang="en-US" sz="2600" dirty="0"/>
              <a:t>enhancements for their respective program areas to improve data quality, access, security, performance, and </a:t>
            </a:r>
            <a:r>
              <a:rPr lang="en-US" sz="2600" dirty="0" smtClean="0"/>
              <a:t>reporting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600" dirty="0" smtClean="0"/>
              <a:t>Serve </a:t>
            </a:r>
            <a:r>
              <a:rPr lang="en-US" sz="2600" dirty="0"/>
              <a:t>as a conduit between </a:t>
            </a:r>
            <a:r>
              <a:rPr lang="en-US" sz="2600" dirty="0" smtClean="0"/>
              <a:t>EDS and DC </a:t>
            </a:r>
            <a:r>
              <a:rPr lang="en-US" sz="2600" dirty="0"/>
              <a:t>to promote communication and a shared understanding of </a:t>
            </a:r>
            <a:r>
              <a:rPr lang="en-US" sz="2600" dirty="0" smtClean="0"/>
              <a:t>requirements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600" dirty="0"/>
              <a:t>Fulfill data </a:t>
            </a:r>
            <a:r>
              <a:rPr lang="en-US" sz="2600" dirty="0" smtClean="0"/>
              <a:t>sharing requests </a:t>
            </a:r>
            <a:r>
              <a:rPr lang="en-US" sz="2600" dirty="0"/>
              <a:t>according to administrative </a:t>
            </a:r>
            <a:r>
              <a:rPr lang="en-US" sz="2600" dirty="0" smtClean="0"/>
              <a:t>procedures</a:t>
            </a:r>
            <a:endParaRPr lang="en-US" altLang="en-US" sz="2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396837"/>
            <a:ext cx="914400" cy="9144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84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What is Data Governance (1)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36512" indent="0" eaLnBrk="1" hangingPunct="1">
              <a:buNone/>
            </a:pPr>
            <a:r>
              <a:rPr lang="en-US" sz="3600" dirty="0" smtClean="0"/>
              <a:t>“The </a:t>
            </a:r>
            <a:r>
              <a:rPr lang="en-US" sz="3600" dirty="0"/>
              <a:t>formal orchestration of people, process, and technology to enable an organization to leverage data as an enterprise asset</a:t>
            </a:r>
            <a:r>
              <a:rPr lang="en-US" sz="3600" dirty="0" smtClean="0"/>
              <a:t>.”</a:t>
            </a:r>
          </a:p>
          <a:p>
            <a:pPr marL="622300" lvl="2" indent="0" eaLnBrk="1" hangingPunct="1">
              <a:buNone/>
            </a:pPr>
            <a:r>
              <a:rPr lang="en-US" altLang="en-US" sz="28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— The MDM Institute</a:t>
            </a:r>
          </a:p>
          <a:p>
            <a:pPr marL="622300" lvl="2" indent="0" eaLnBrk="1" hangingPunct="1">
              <a:buNone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http://0046c64.netsolhost.com/whatIsDataGovernance.html</a:t>
            </a:r>
            <a:endParaRPr lang="en-US" alt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5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Data Custodians: </a:t>
            </a:r>
            <a:r>
              <a:rPr lang="en-US" altLang="en-US" dirty="0">
                <a:solidFill>
                  <a:srgbClr val="FFFF00"/>
                </a:solidFill>
              </a:rPr>
              <a:t>Role</a:t>
            </a:r>
            <a:endParaRPr lang="en-US" alt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2790" cy="497902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sz="2800" dirty="0" smtClean="0"/>
              <a:t>Manage </a:t>
            </a:r>
            <a:r>
              <a:rPr lang="en-US" sz="2800" dirty="0"/>
              <a:t>and/or </a:t>
            </a:r>
            <a:r>
              <a:rPr lang="en-US" sz="2800" dirty="0" smtClean="0"/>
              <a:t>administer </a:t>
            </a:r>
            <a:r>
              <a:rPr lang="en-US" sz="2800" dirty="0"/>
              <a:t>systems or media on which sensitive information </a:t>
            </a:r>
            <a:r>
              <a:rPr lang="en-US" sz="2800" dirty="0" smtClean="0"/>
              <a:t>resides:</a:t>
            </a:r>
          </a:p>
          <a:p>
            <a:pPr lvl="1" eaLnBrk="1" hangingPunct="1">
              <a:lnSpc>
                <a:spcPct val="95000"/>
              </a:lnSpc>
              <a:spcBef>
                <a:spcPct val="450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PCs, laptops, PDAs, smartphones, departmental servers, enterprise databases, storage systems, magnetic tapes, CDs/DVDs, USB drives, paper files, cloud storage or services, etc.</a:t>
            </a:r>
          </a:p>
          <a:p>
            <a:pPr marL="36512" indent="0" eaLnBrk="1" hangingPunct="1">
              <a:lnSpc>
                <a:spcPct val="95000"/>
              </a:lnSpc>
              <a:spcBef>
                <a:spcPct val="45000"/>
              </a:spcBef>
              <a:buNone/>
            </a:pPr>
            <a:endParaRPr lang="en-US" sz="2000" dirty="0" smtClean="0"/>
          </a:p>
          <a:p>
            <a:pPr marL="36512" indent="0" eaLnBrk="1" hangingPunct="1">
              <a:lnSpc>
                <a:spcPct val="95000"/>
              </a:lnSpc>
              <a:spcBef>
                <a:spcPct val="45000"/>
              </a:spcBef>
              <a:buNone/>
            </a:pPr>
            <a:r>
              <a:rPr lang="en-US" sz="2000" dirty="0" smtClean="0"/>
              <a:t>Note : IT personnel are commonly regarded as Data Custodians, however, any authorized individual who downloads or stores sensitive information onto a computer or other storage device becomes a Data Custodian through that act.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843" y="363477"/>
            <a:ext cx="1117298" cy="9144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77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Data Custodian </a:t>
            </a:r>
            <a:r>
              <a:rPr lang="en-US" altLang="en-US" dirty="0" smtClean="0">
                <a:solidFill>
                  <a:srgbClr val="FFFF00"/>
                </a:solidFill>
              </a:rPr>
              <a:t>Responsibilities</a:t>
            </a:r>
            <a:r>
              <a:rPr lang="en-US" altLang="en-US" dirty="0" smtClean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300" y="352591"/>
            <a:ext cx="1117298" cy="914400"/>
          </a:xfrm>
          <a:prstGeom prst="rect">
            <a:avLst/>
          </a:prstGeom>
        </p:spPr>
      </p:pic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397000"/>
            <a:ext cx="8382000" cy="4525963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altLang="en-US" sz="2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esponsible </a:t>
            </a:r>
            <a:r>
              <a:rPr lang="en-US" alt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for the technical safeguarding of sensitive </a:t>
            </a:r>
            <a:r>
              <a:rPr lang="en-US" altLang="en-US" sz="2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sz="2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Implement and administer </a:t>
            </a:r>
            <a:r>
              <a:rPr lang="en-US" alt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controls that ensure the transmission of </a:t>
            </a:r>
            <a:r>
              <a:rPr lang="en-US" altLang="en-US" sz="2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Institutional Data </a:t>
            </a:r>
            <a:r>
              <a:rPr lang="en-US" alt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is secure and access controls are in place to </a:t>
            </a:r>
            <a:r>
              <a:rPr lang="en-US" altLang="en-US" sz="2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the prevent </a:t>
            </a:r>
            <a:r>
              <a:rPr lang="en-US" alt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inappropriate </a:t>
            </a:r>
            <a:r>
              <a:rPr lang="en-US" altLang="en-US" sz="2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disclosure of that information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sz="2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Work with FDS, as needed, to fulfill data sharing requests that involve additional technical requirements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altLang="en-US" sz="2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larify with the appropriate EDS if </a:t>
            </a:r>
            <a:r>
              <a:rPr lang="en-US" altLang="en-US" sz="26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altLang="en-US" sz="2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request is unclear or raises security concerns not addressed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88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7531" y="48136"/>
            <a:ext cx="5064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Governance Conceptual Framework at UH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962900" y="6396038"/>
            <a:ext cx="762000" cy="365125"/>
          </a:xfrm>
        </p:spPr>
        <p:txBody>
          <a:bodyPr/>
          <a:lstStyle/>
          <a:p>
            <a:fld id="{128390DB-320A-4724-B326-FFAC0137B08A}" type="slidenum">
              <a:rPr lang="en-US" altLang="en-US" smtClean="0"/>
              <a:pPr/>
              <a:t>32</a:t>
            </a:fld>
            <a:endParaRPr lang="en-US" alt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2174875" y="467109"/>
          <a:ext cx="6689725" cy="61167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98748"/>
                <a:gridCol w="915877"/>
                <a:gridCol w="3975100"/>
              </a:tblGrid>
              <a:tr h="369764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Business Area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Institutional Data</a:t>
                      </a:r>
                      <a:r>
                        <a:rPr lang="en-US" sz="1700" baseline="0" dirty="0" smtClean="0"/>
                        <a:t> System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255081">
                <a:tc rowSpan="4">
                  <a:txBody>
                    <a:bodyPr/>
                    <a:lstStyle/>
                    <a:p>
                      <a:pPr lvl="0" algn="l"/>
                      <a:r>
                        <a:rPr kumimoji="0" lang="en-US" sz="1500" kern="1200" dirty="0" smtClean="0">
                          <a:effectLst/>
                        </a:rPr>
                        <a:t>Finance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22186" marR="22186" marT="18288" marB="18288"/>
                </a:tc>
                <a:tc rowSpan="4"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 err="1" smtClean="0">
                          <a:effectLst/>
                        </a:rPr>
                        <a:t>Kuali</a:t>
                      </a:r>
                      <a:r>
                        <a:rPr kumimoji="0" lang="en-US" sz="1500" kern="1200" dirty="0" smtClean="0">
                          <a:effectLst/>
                        </a:rPr>
                        <a:t> Financial System – KFS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223424"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 err="1" smtClean="0">
                          <a:effectLst/>
                        </a:rPr>
                        <a:t>eThority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233536"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 err="1" smtClean="0">
                          <a:effectLst/>
                        </a:rPr>
                        <a:t>eTravel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243898"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effectLst/>
                        </a:rPr>
                        <a:t>Financial Data Mart (FDM)</a:t>
                      </a:r>
                      <a:endParaRPr lang="en-US" sz="1500" dirty="0" smtClean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24131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Human Resources</a:t>
                      </a:r>
                      <a:endParaRPr lang="en-US" sz="1500" dirty="0" smtClean="0">
                        <a:latin typeface="+mn-lt"/>
                      </a:endParaRPr>
                    </a:p>
                  </a:txBody>
                  <a:tcPr marL="22186" marR="22186" marT="18288" marB="18288"/>
                </a:tc>
                <a:tc rowSpan="2"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 smtClean="0">
                          <a:effectLst/>
                        </a:rPr>
                        <a:t>PeopleSoft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320548"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 smtClean="0">
                          <a:effectLst/>
                        </a:rPr>
                        <a:t>HR Data Mart – HRDW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303708">
                <a:tc rowSpan="2">
                  <a:txBody>
                    <a:bodyPr/>
                    <a:lstStyle/>
                    <a:p>
                      <a:pPr lvl="0" algn="l"/>
                      <a:r>
                        <a:rPr kumimoji="0" lang="en-US" sz="1500" kern="1200" dirty="0" smtClean="0">
                          <a:effectLst/>
                        </a:rPr>
                        <a:t>Research Admin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22186" marR="22186" marT="18288" marB="18288"/>
                </a:tc>
                <a:tc rowSpan="2"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 err="1" smtClean="0">
                          <a:effectLst/>
                        </a:rPr>
                        <a:t>myGrant</a:t>
                      </a:r>
                      <a:r>
                        <a:rPr kumimoji="0" lang="en-US" sz="1500" kern="1200" dirty="0" smtClean="0">
                          <a:effectLst/>
                        </a:rPr>
                        <a:t> (</a:t>
                      </a:r>
                      <a:r>
                        <a:rPr kumimoji="0" lang="en-US" sz="1500" kern="1200" dirty="0" err="1" smtClean="0">
                          <a:effectLst/>
                        </a:rPr>
                        <a:t>Kuali</a:t>
                      </a:r>
                      <a:r>
                        <a:rPr kumimoji="0" lang="en-US" sz="1500" kern="1200" dirty="0" smtClean="0">
                          <a:effectLst/>
                        </a:rPr>
                        <a:t> </a:t>
                      </a:r>
                      <a:r>
                        <a:rPr kumimoji="0" lang="en-US" sz="1500" kern="1200" dirty="0" err="1" smtClean="0">
                          <a:effectLst/>
                        </a:rPr>
                        <a:t>Coeus</a:t>
                      </a:r>
                      <a:r>
                        <a:rPr kumimoji="0" lang="en-US" sz="1500" kern="1200" dirty="0" smtClean="0">
                          <a:effectLst/>
                        </a:rPr>
                        <a:t> – KC)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260718"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Cognos</a:t>
                      </a: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720" marR="18288" marT="9144" marB="9144" anchor="ctr"/>
                </a:tc>
              </a:tr>
              <a:tr h="515074">
                <a:tc>
                  <a:txBody>
                    <a:bodyPr/>
                    <a:lstStyle/>
                    <a:p>
                      <a:pPr lvl="0" algn="l"/>
                      <a:r>
                        <a:rPr kumimoji="0" lang="en-US" sz="1500" kern="1200" dirty="0" smtClean="0">
                          <a:effectLst/>
                        </a:rPr>
                        <a:t>Identity Management</a:t>
                      </a:r>
                    </a:p>
                    <a:p>
                      <a:pPr lvl="1" algn="l"/>
                      <a:endParaRPr kumimoji="0" lang="en-US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86" marR="22186" marT="18288" marB="18288"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>
                  <a:txBody>
                    <a:bodyPr/>
                    <a:lstStyle/>
                    <a:p>
                      <a:r>
                        <a:rPr kumimoji="0" lang="en-US" sz="1500" kern="1200" dirty="0" smtClean="0">
                          <a:effectLst/>
                        </a:rPr>
                        <a:t>Identity Management System (IMS)</a:t>
                      </a:r>
                      <a:endParaRPr lang="en-US" sz="1500" dirty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190500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effectLst/>
                        </a:rPr>
                        <a:t>Student</a:t>
                      </a:r>
                      <a:endParaRPr kumimoji="0" lang="en-US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186" marR="22186" marT="18288" marB="18288"/>
                </a:tc>
                <a:tc rowSpan="2"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effectLst/>
                        </a:rPr>
                        <a:t>Banner: Student</a:t>
                      </a:r>
                      <a:endParaRPr kumimoji="0" lang="en-US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18288" marT="0" marB="0" anchor="ctr"/>
                </a:tc>
              </a:tr>
              <a:tr h="1825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effectLst/>
                        </a:rPr>
                        <a:t>Operational Data Store (ODS)</a:t>
                      </a:r>
                      <a:endParaRPr lang="en-US" sz="1500" dirty="0" smtClean="0">
                        <a:latin typeface="+mn-lt"/>
                      </a:endParaRPr>
                    </a:p>
                  </a:txBody>
                  <a:tcPr marL="45720" marR="18288" marT="0" marB="0" anchor="ctr"/>
                </a:tc>
              </a:tr>
              <a:tr h="39008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effectLst/>
                        </a:rPr>
                        <a:t>Banner: Financial Aid</a:t>
                      </a:r>
                      <a:endParaRPr kumimoji="0" lang="en-US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18288" marT="9144" marB="9144" anchor="ctr"/>
                </a:tc>
              </a:tr>
              <a:tr h="39008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effectLst/>
                        </a:rPr>
                        <a:t>STAR (Data Metrix, Academic Journey, </a:t>
                      </a:r>
                      <a:br>
                        <a:rPr kumimoji="0" lang="en-US" sz="1500" kern="1200" dirty="0" smtClean="0">
                          <a:effectLst/>
                        </a:rPr>
                      </a:br>
                      <a:r>
                        <a:rPr kumimoji="0" lang="en-US" sz="1500" kern="1200" dirty="0" smtClean="0">
                          <a:effectLst/>
                        </a:rPr>
                        <a:t>Giving Tree)</a:t>
                      </a:r>
                      <a:endParaRPr lang="en-US" sz="1500" dirty="0" smtClean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39008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effectLst/>
                        </a:rPr>
                        <a:t>Student Employment and Cooperative </a:t>
                      </a:r>
                      <a:br>
                        <a:rPr kumimoji="0" lang="en-US" sz="1500" kern="1200" dirty="0" smtClean="0">
                          <a:effectLst/>
                        </a:rPr>
                      </a:br>
                      <a:r>
                        <a:rPr kumimoji="0" lang="en-US" sz="1500" kern="1200" dirty="0" smtClean="0">
                          <a:effectLst/>
                        </a:rPr>
                        <a:t>Education (SECE)</a:t>
                      </a:r>
                      <a:endParaRPr lang="en-US" sz="1500" dirty="0" smtClean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436114">
                <a:tc vMerge="1">
                  <a:txBody>
                    <a:bodyPr/>
                    <a:lstStyle/>
                    <a:p>
                      <a:pPr lvl="1" algn="l"/>
                      <a:endParaRPr kumimoji="0"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effectLst/>
                        </a:rPr>
                        <a:t>Banner: Accounts Receivable</a:t>
                      </a:r>
                      <a:endParaRPr kumimoji="0" lang="en-US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18288" marT="9144" marB="9144" anchor="ctr"/>
                </a:tc>
              </a:tr>
              <a:tr h="457200">
                <a:tc vMerge="1">
                  <a:txBody>
                    <a:bodyPr/>
                    <a:lstStyle/>
                    <a:p>
                      <a:pPr lvl="1" algn="l"/>
                      <a:endParaRPr kumimoji="0"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smtClean="0">
                          <a:effectLst/>
                        </a:rPr>
                        <a:t>Destiny (UHCC Only)</a:t>
                      </a:r>
                      <a:endParaRPr lang="en-US" sz="1500" dirty="0" smtClean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  <a:tr h="412505">
                <a:tc vMerge="1">
                  <a:txBody>
                    <a:bodyPr/>
                    <a:lstStyle/>
                    <a:p>
                      <a:pPr lvl="1" algn="l"/>
                      <a:endParaRPr kumimoji="0"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 marL="110929" marR="110929" marT="55465" marB="5546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kern="1200" dirty="0" err="1" smtClean="0">
                          <a:effectLst/>
                        </a:rPr>
                        <a:t>Laulima</a:t>
                      </a:r>
                      <a:endParaRPr lang="en-US" sz="1500" dirty="0" smtClean="0">
                        <a:latin typeface="+mn-lt"/>
                      </a:endParaRPr>
                    </a:p>
                  </a:txBody>
                  <a:tcPr marL="45720" marR="18288" marT="9144" marB="9144" anchor="ctr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01304" y="471715"/>
          <a:ext cx="1776227" cy="61518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76227"/>
              </a:tblGrid>
              <a:tr h="2326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Campus</a:t>
                      </a:r>
                      <a:endParaRPr lang="en-US" sz="1200" dirty="0"/>
                    </a:p>
                  </a:txBody>
                  <a:tcPr/>
                </a:tc>
              </a:tr>
              <a:tr h="549365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/>
                        <a:t>UH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Manoa</a:t>
                      </a:r>
                      <a:endParaRPr lang="en-US" sz="1200" dirty="0" smtClean="0"/>
                    </a:p>
                  </a:txBody>
                  <a:tcPr/>
                </a:tc>
              </a:tr>
              <a:tr h="505822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/>
                        <a:t>UH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Hilo</a:t>
                      </a:r>
                    </a:p>
                  </a:txBody>
                  <a:tcPr/>
                </a:tc>
              </a:tr>
              <a:tr h="484778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/>
                        <a:t>UH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West </a:t>
                      </a:r>
                      <a:r>
                        <a:rPr lang="en-US" sz="1200" dirty="0" err="1" smtClean="0"/>
                        <a:t>O’ahu</a:t>
                      </a:r>
                      <a:endParaRPr lang="en-US" sz="1200" dirty="0" smtClean="0"/>
                    </a:p>
                  </a:txBody>
                  <a:tcPr/>
                </a:tc>
              </a:tr>
              <a:tr h="531969">
                <a:tc>
                  <a:txBody>
                    <a:bodyPr/>
                    <a:lstStyle/>
                    <a:p>
                      <a:pPr lvl="0"/>
                      <a:r>
                        <a:rPr lang="en-US" sz="1200" baseline="0" dirty="0" smtClean="0"/>
                        <a:t>Hawai’i </a:t>
                      </a:r>
                    </a:p>
                    <a:p>
                      <a:pPr lvl="0"/>
                      <a:r>
                        <a:rPr lang="en-US" sz="1200" baseline="0" dirty="0" smtClean="0"/>
                        <a:t>Community </a:t>
                      </a:r>
                    </a:p>
                    <a:p>
                      <a:pPr lvl="0"/>
                      <a:r>
                        <a:rPr lang="en-US" sz="1200" baseline="0" dirty="0" smtClean="0"/>
                        <a:t>College</a:t>
                      </a:r>
                      <a:endParaRPr lang="en-US" sz="1200" dirty="0"/>
                    </a:p>
                  </a:txBody>
                  <a:tcPr/>
                </a:tc>
              </a:tr>
              <a:tr h="531969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/>
                        <a:t>Honolulu </a:t>
                      </a:r>
                    </a:p>
                    <a:p>
                      <a:pPr lvl="0"/>
                      <a:r>
                        <a:rPr lang="en-US" sz="1200" dirty="0" smtClean="0"/>
                        <a:t>Community </a:t>
                      </a:r>
                    </a:p>
                    <a:p>
                      <a:pPr lvl="0"/>
                      <a:r>
                        <a:rPr lang="en-US" sz="1200" dirty="0" smtClean="0"/>
                        <a:t>College</a:t>
                      </a:r>
                      <a:endParaRPr lang="en-US" sz="1200" dirty="0"/>
                    </a:p>
                  </a:txBody>
                  <a:tcPr/>
                </a:tc>
              </a:tr>
              <a:tr h="531969">
                <a:tc>
                  <a:txBody>
                    <a:bodyPr/>
                    <a:lstStyle/>
                    <a:p>
                      <a:pPr lvl="0"/>
                      <a:r>
                        <a:rPr lang="en-US" sz="1200" dirty="0" err="1" smtClean="0"/>
                        <a:t>Kapi’olani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lvl="0"/>
                      <a:r>
                        <a:rPr lang="en-US" sz="1200" dirty="0" smtClean="0"/>
                        <a:t>Community</a:t>
                      </a:r>
                    </a:p>
                    <a:p>
                      <a:pPr lvl="0"/>
                      <a:r>
                        <a:rPr lang="en-US" sz="1200" dirty="0" smtClean="0"/>
                        <a:t> College</a:t>
                      </a:r>
                      <a:endParaRPr lang="en-US" sz="1200" dirty="0"/>
                    </a:p>
                  </a:txBody>
                  <a:tcPr/>
                </a:tc>
              </a:tr>
              <a:tr h="590731">
                <a:tc>
                  <a:txBody>
                    <a:bodyPr/>
                    <a:lstStyle/>
                    <a:p>
                      <a:pPr lvl="0"/>
                      <a:r>
                        <a:rPr lang="en-US" sz="1200" dirty="0" err="1" smtClean="0"/>
                        <a:t>Kaua’i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lvl="0"/>
                      <a:r>
                        <a:rPr lang="en-US" sz="1200" dirty="0" smtClean="0"/>
                        <a:t>Community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lvl="0"/>
                      <a:r>
                        <a:rPr lang="en-US" sz="1200" baseline="0" dirty="0" smtClean="0"/>
                        <a:t>College</a:t>
                      </a:r>
                      <a:endParaRPr lang="en-US" sz="1200" dirty="0"/>
                    </a:p>
                  </a:txBody>
                  <a:tcPr/>
                </a:tc>
              </a:tr>
              <a:tr h="531969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/>
                        <a:t>Leeward </a:t>
                      </a:r>
                    </a:p>
                    <a:p>
                      <a:pPr lvl="0"/>
                      <a:r>
                        <a:rPr lang="en-US" sz="1200" dirty="0" smtClean="0"/>
                        <a:t>Community </a:t>
                      </a:r>
                    </a:p>
                    <a:p>
                      <a:pPr lvl="0"/>
                      <a:r>
                        <a:rPr lang="en-US" sz="1200" dirty="0" smtClean="0"/>
                        <a:t>College</a:t>
                      </a:r>
                      <a:endParaRPr lang="en-US" sz="1200" dirty="0"/>
                    </a:p>
                  </a:txBody>
                  <a:tcPr/>
                </a:tc>
              </a:tr>
              <a:tr h="497114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/>
                        <a:t>Maui 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College</a:t>
                      </a:r>
                    </a:p>
                  </a:txBody>
                  <a:tcPr/>
                </a:tc>
              </a:tr>
              <a:tr h="636757">
                <a:tc>
                  <a:txBody>
                    <a:bodyPr/>
                    <a:lstStyle/>
                    <a:p>
                      <a:pPr lvl="0"/>
                      <a:r>
                        <a:rPr lang="en-US" sz="1200" dirty="0" smtClean="0"/>
                        <a:t>Windward </a:t>
                      </a:r>
                    </a:p>
                    <a:p>
                      <a:pPr lvl="0"/>
                      <a:r>
                        <a:rPr lang="en-US" sz="1200" dirty="0" smtClean="0"/>
                        <a:t>Community</a:t>
                      </a:r>
                    </a:p>
                    <a:p>
                      <a:pPr lvl="0"/>
                      <a:r>
                        <a:rPr lang="en-US" sz="1200" dirty="0" smtClean="0"/>
                        <a:t> College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2542525" y="1109713"/>
            <a:ext cx="1258955" cy="2906127"/>
            <a:chOff x="2542525" y="1109713"/>
            <a:chExt cx="1258955" cy="2906127"/>
          </a:xfrm>
        </p:grpSpPr>
        <p:grpSp>
          <p:nvGrpSpPr>
            <p:cNvPr id="31" name="Group 30"/>
            <p:cNvGrpSpPr/>
            <p:nvPr/>
          </p:nvGrpSpPr>
          <p:grpSpPr>
            <a:xfrm>
              <a:off x="2542525" y="1109713"/>
              <a:ext cx="1258955" cy="307777"/>
              <a:chOff x="2972732" y="2406975"/>
              <a:chExt cx="1258955" cy="307777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2732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63924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9879" y="2435288"/>
                <a:ext cx="251150" cy="251150"/>
              </a:xfrm>
              <a:prstGeom prst="rect">
                <a:avLst/>
              </a:prstGeom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3774511" y="2406975"/>
                <a:ext cx="457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bg1"/>
                    </a:solidFill>
                  </a:rPr>
                  <a:t>Etc</a:t>
                </a:r>
                <a:r>
                  <a:rPr lang="en-US" sz="1400" dirty="0" smtClean="0">
                    <a:solidFill>
                      <a:schemeClr val="bg1"/>
                    </a:solidFill>
                  </a:rPr>
                  <a:t>.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2542525" y="2056757"/>
              <a:ext cx="1258955" cy="307777"/>
              <a:chOff x="2972732" y="2406975"/>
              <a:chExt cx="1258955" cy="307777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2732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63924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9879" y="2435288"/>
                <a:ext cx="251150" cy="251150"/>
              </a:xfrm>
              <a:prstGeom prst="rect">
                <a:avLst/>
              </a:prstGeom>
            </p:spPr>
          </p:pic>
          <p:sp>
            <p:nvSpPr>
              <p:cNvPr id="70" name="TextBox 69"/>
              <p:cNvSpPr txBox="1"/>
              <p:nvPr/>
            </p:nvSpPr>
            <p:spPr>
              <a:xfrm>
                <a:off x="3774511" y="2406975"/>
                <a:ext cx="457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bg1"/>
                    </a:solidFill>
                  </a:rPr>
                  <a:t>Etc</a:t>
                </a:r>
                <a:r>
                  <a:rPr lang="en-US" sz="1400" dirty="0" smtClean="0">
                    <a:solidFill>
                      <a:schemeClr val="bg1"/>
                    </a:solidFill>
                  </a:rPr>
                  <a:t>.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2542525" y="2623683"/>
              <a:ext cx="1258955" cy="307777"/>
              <a:chOff x="2972732" y="2406975"/>
              <a:chExt cx="1258955" cy="307777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2732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63924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9879" y="2435288"/>
                <a:ext cx="251150" cy="251150"/>
              </a:xfrm>
              <a:prstGeom prst="rect">
                <a:avLst/>
              </a:prstGeom>
            </p:spPr>
          </p:pic>
          <p:sp>
            <p:nvSpPr>
              <p:cNvPr id="75" name="TextBox 74"/>
              <p:cNvSpPr txBox="1"/>
              <p:nvPr/>
            </p:nvSpPr>
            <p:spPr>
              <a:xfrm>
                <a:off x="3774511" y="2406975"/>
                <a:ext cx="457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bg1"/>
                    </a:solidFill>
                  </a:rPr>
                  <a:t>Etc</a:t>
                </a:r>
                <a:r>
                  <a:rPr lang="en-US" sz="1400" dirty="0" smtClean="0">
                    <a:solidFill>
                      <a:schemeClr val="bg1"/>
                    </a:solidFill>
                  </a:rPr>
                  <a:t>.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2542525" y="3179599"/>
              <a:ext cx="1258955" cy="307777"/>
              <a:chOff x="2972732" y="2406975"/>
              <a:chExt cx="1258955" cy="307777"/>
            </a:xfrm>
          </p:grpSpPr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2732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78" name="Picture 7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63924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79" name="Picture 7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9879" y="2435288"/>
                <a:ext cx="251150" cy="251150"/>
              </a:xfrm>
              <a:prstGeom prst="rect">
                <a:avLst/>
              </a:prstGeom>
            </p:spPr>
          </p:pic>
          <p:sp>
            <p:nvSpPr>
              <p:cNvPr id="80" name="TextBox 79"/>
              <p:cNvSpPr txBox="1"/>
              <p:nvPr/>
            </p:nvSpPr>
            <p:spPr>
              <a:xfrm>
                <a:off x="3774511" y="2406975"/>
                <a:ext cx="457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bg1"/>
                    </a:solidFill>
                  </a:rPr>
                  <a:t>Etc</a:t>
                </a:r>
                <a:r>
                  <a:rPr lang="en-US" sz="1400" dirty="0" smtClean="0">
                    <a:solidFill>
                      <a:schemeClr val="bg1"/>
                    </a:solidFill>
                  </a:rPr>
                  <a:t>.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2542525" y="3708063"/>
              <a:ext cx="1258955" cy="307777"/>
              <a:chOff x="2972732" y="2406975"/>
              <a:chExt cx="1258955" cy="307777"/>
            </a:xfrm>
          </p:grpSpPr>
          <p:pic>
            <p:nvPicPr>
              <p:cNvPr id="82" name="Picture 8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72732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83" name="Picture 82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63924" y="2435288"/>
                <a:ext cx="251150" cy="251150"/>
              </a:xfrm>
              <a:prstGeom prst="rect">
                <a:avLst/>
              </a:prstGeom>
            </p:spPr>
          </p:pic>
          <p:pic>
            <p:nvPicPr>
              <p:cNvPr id="84" name="Picture 8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9879" y="2435288"/>
                <a:ext cx="251150" cy="251150"/>
              </a:xfrm>
              <a:prstGeom prst="rect">
                <a:avLst/>
              </a:prstGeom>
            </p:spPr>
          </p:pic>
          <p:sp>
            <p:nvSpPr>
              <p:cNvPr id="85" name="TextBox 84"/>
              <p:cNvSpPr txBox="1"/>
              <p:nvPr/>
            </p:nvSpPr>
            <p:spPr>
              <a:xfrm>
                <a:off x="3774511" y="2406975"/>
                <a:ext cx="457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bg1"/>
                    </a:solidFill>
                  </a:rPr>
                  <a:t>Etc</a:t>
                </a:r>
                <a:r>
                  <a:rPr lang="en-US" sz="1400" dirty="0" smtClean="0">
                    <a:solidFill>
                      <a:schemeClr val="bg1"/>
                    </a:solidFill>
                  </a:rPr>
                  <a:t>.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4509447" y="966281"/>
            <a:ext cx="321469" cy="5577360"/>
            <a:chOff x="4509447" y="966281"/>
            <a:chExt cx="321469" cy="5577360"/>
          </a:xfrm>
        </p:grpSpPr>
        <p:pic>
          <p:nvPicPr>
            <p:cNvPr id="2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966281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1933429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3061895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2502611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3572906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5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4044265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4468077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7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4866027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5334856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5783723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447" y="6222172"/>
              <a:ext cx="321469" cy="321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0"/>
          <p:cNvGrpSpPr/>
          <p:nvPr/>
        </p:nvGrpSpPr>
        <p:grpSpPr>
          <a:xfrm>
            <a:off x="1184191" y="773695"/>
            <a:ext cx="807465" cy="5759929"/>
            <a:chOff x="1184191" y="697495"/>
            <a:chExt cx="807465" cy="5759929"/>
          </a:xfrm>
        </p:grpSpPr>
        <p:grpSp>
          <p:nvGrpSpPr>
            <p:cNvPr id="9" name="Group 8"/>
            <p:cNvGrpSpPr/>
            <p:nvPr/>
          </p:nvGrpSpPr>
          <p:grpSpPr>
            <a:xfrm>
              <a:off x="1184191" y="697495"/>
              <a:ext cx="807465" cy="486193"/>
              <a:chOff x="1391457" y="-474632"/>
              <a:chExt cx="807465" cy="486193"/>
            </a:xfrm>
          </p:grpSpPr>
          <p:pic>
            <p:nvPicPr>
              <p:cNvPr id="11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5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22" name="Group 121"/>
            <p:cNvGrpSpPr/>
            <p:nvPr/>
          </p:nvGrpSpPr>
          <p:grpSpPr>
            <a:xfrm>
              <a:off x="1184191" y="1238166"/>
              <a:ext cx="807465" cy="486193"/>
              <a:chOff x="1391457" y="-474632"/>
              <a:chExt cx="807465" cy="486193"/>
            </a:xfrm>
          </p:grpSpPr>
          <p:pic>
            <p:nvPicPr>
              <p:cNvPr id="123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1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3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35" name="Group 134"/>
            <p:cNvGrpSpPr/>
            <p:nvPr/>
          </p:nvGrpSpPr>
          <p:grpSpPr>
            <a:xfrm>
              <a:off x="1184191" y="1742552"/>
              <a:ext cx="807465" cy="486193"/>
              <a:chOff x="1391457" y="-474632"/>
              <a:chExt cx="807465" cy="486193"/>
            </a:xfrm>
          </p:grpSpPr>
          <p:pic>
            <p:nvPicPr>
              <p:cNvPr id="13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7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9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41" name="Group 140"/>
            <p:cNvGrpSpPr/>
            <p:nvPr/>
          </p:nvGrpSpPr>
          <p:grpSpPr>
            <a:xfrm>
              <a:off x="1184191" y="2292434"/>
              <a:ext cx="807465" cy="486193"/>
              <a:chOff x="1391457" y="-474632"/>
              <a:chExt cx="807465" cy="486193"/>
            </a:xfrm>
          </p:grpSpPr>
          <p:pic>
            <p:nvPicPr>
              <p:cNvPr id="14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3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5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47" name="Group 146"/>
            <p:cNvGrpSpPr/>
            <p:nvPr/>
          </p:nvGrpSpPr>
          <p:grpSpPr>
            <a:xfrm>
              <a:off x="1184191" y="2906944"/>
              <a:ext cx="807465" cy="486193"/>
              <a:chOff x="1391457" y="-474632"/>
              <a:chExt cx="807465" cy="486193"/>
            </a:xfrm>
          </p:grpSpPr>
          <p:pic>
            <p:nvPicPr>
              <p:cNvPr id="14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9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1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53" name="Group 152"/>
            <p:cNvGrpSpPr/>
            <p:nvPr/>
          </p:nvGrpSpPr>
          <p:grpSpPr>
            <a:xfrm>
              <a:off x="1184191" y="3544896"/>
              <a:ext cx="807465" cy="486193"/>
              <a:chOff x="1391457" y="-474632"/>
              <a:chExt cx="807465" cy="486193"/>
            </a:xfrm>
          </p:grpSpPr>
          <p:pic>
            <p:nvPicPr>
              <p:cNvPr id="15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5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7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59" name="Group 158"/>
            <p:cNvGrpSpPr/>
            <p:nvPr/>
          </p:nvGrpSpPr>
          <p:grpSpPr>
            <a:xfrm>
              <a:off x="1184191" y="4171172"/>
              <a:ext cx="807465" cy="486193"/>
              <a:chOff x="1391457" y="-474632"/>
              <a:chExt cx="807465" cy="486193"/>
            </a:xfrm>
          </p:grpSpPr>
          <p:pic>
            <p:nvPicPr>
              <p:cNvPr id="16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1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3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65" name="Group 164"/>
            <p:cNvGrpSpPr/>
            <p:nvPr/>
          </p:nvGrpSpPr>
          <p:grpSpPr>
            <a:xfrm>
              <a:off x="1184191" y="4840254"/>
              <a:ext cx="807465" cy="486193"/>
              <a:chOff x="1391457" y="-474632"/>
              <a:chExt cx="807465" cy="486193"/>
            </a:xfrm>
          </p:grpSpPr>
          <p:pic>
            <p:nvPicPr>
              <p:cNvPr id="16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7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9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71" name="Group 170"/>
            <p:cNvGrpSpPr/>
            <p:nvPr/>
          </p:nvGrpSpPr>
          <p:grpSpPr>
            <a:xfrm>
              <a:off x="1184191" y="5420129"/>
              <a:ext cx="807465" cy="486193"/>
              <a:chOff x="1391457" y="-474632"/>
              <a:chExt cx="807465" cy="486193"/>
            </a:xfrm>
          </p:grpSpPr>
          <p:pic>
            <p:nvPicPr>
              <p:cNvPr id="17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3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4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5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6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77" name="Group 176"/>
            <p:cNvGrpSpPr/>
            <p:nvPr/>
          </p:nvGrpSpPr>
          <p:grpSpPr>
            <a:xfrm>
              <a:off x="1184191" y="5971231"/>
              <a:ext cx="807465" cy="486193"/>
              <a:chOff x="1391457" y="-474632"/>
              <a:chExt cx="807465" cy="486193"/>
            </a:xfrm>
          </p:grpSpPr>
          <p:pic>
            <p:nvPicPr>
              <p:cNvPr id="178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0667" y="-474632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9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079" y="-442837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8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5085" y="-412603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81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665" y="-379841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82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1457" y="-346018"/>
                <a:ext cx="378255" cy="3575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36" name="Group 35"/>
          <p:cNvGrpSpPr/>
          <p:nvPr/>
        </p:nvGrpSpPr>
        <p:grpSpPr>
          <a:xfrm>
            <a:off x="4045593" y="950039"/>
            <a:ext cx="361837" cy="5609843"/>
            <a:chOff x="4045593" y="950039"/>
            <a:chExt cx="361837" cy="5609843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5593" y="2486369"/>
              <a:ext cx="349137" cy="3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5593" y="950039"/>
              <a:ext cx="349137" cy="3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5593" y="1917187"/>
              <a:ext cx="349137" cy="3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5593" y="3045653"/>
              <a:ext cx="349137" cy="3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7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5593" y="3556664"/>
              <a:ext cx="349137" cy="3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8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5593" y="5318614"/>
              <a:ext cx="349137" cy="3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5593" y="5767481"/>
              <a:ext cx="349137" cy="3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0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5593" y="6205930"/>
              <a:ext cx="349137" cy="3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3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8293" y="4028023"/>
              <a:ext cx="349137" cy="353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3" name="Group 32"/>
          <p:cNvGrpSpPr/>
          <p:nvPr/>
        </p:nvGrpSpPr>
        <p:grpSpPr>
          <a:xfrm>
            <a:off x="8030673" y="802826"/>
            <a:ext cx="607175" cy="5633979"/>
            <a:chOff x="8030673" y="802826"/>
            <a:chExt cx="607175" cy="5633979"/>
          </a:xfrm>
        </p:grpSpPr>
        <p:grpSp>
          <p:nvGrpSpPr>
            <p:cNvPr id="32" name="Group 31"/>
            <p:cNvGrpSpPr/>
            <p:nvPr/>
          </p:nvGrpSpPr>
          <p:grpSpPr>
            <a:xfrm>
              <a:off x="8030673" y="802826"/>
              <a:ext cx="306878" cy="5208452"/>
              <a:chOff x="8030673" y="802826"/>
              <a:chExt cx="306878" cy="5208452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0673" y="802826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87" name="Picture 86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0673" y="1334412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89" name="Picture 88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0673" y="1826084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1" name="Picture 9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0673" y="2428426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3" name="Picture 92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0673" y="3050726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4" name="Picture 93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0673" y="3448250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6" name="Picture 95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0673" y="3974150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9" name="Picture 98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0673" y="5760128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101" name="Picture 100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30673" y="4852908"/>
                <a:ext cx="306878" cy="25115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8330970" y="1094926"/>
              <a:ext cx="306878" cy="5341879"/>
              <a:chOff x="8330970" y="1094926"/>
              <a:chExt cx="306878" cy="5341879"/>
            </a:xfrm>
          </p:grpSpPr>
          <p:pic>
            <p:nvPicPr>
              <p:cNvPr id="86" name="Picture 85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0970" y="1094926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88" name="Picture 87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0970" y="1588412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0" name="Picture 89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0970" y="2101856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0970" y="2733226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5" name="Picture 94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0970" y="3677349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7" name="Picture 96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0970" y="4362615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98" name="Picture 97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0970" y="5336062"/>
                <a:ext cx="306878" cy="251150"/>
              </a:xfrm>
              <a:prstGeom prst="rect">
                <a:avLst/>
              </a:prstGeom>
            </p:spPr>
          </p:pic>
          <p:pic>
            <p:nvPicPr>
              <p:cNvPr id="100" name="Picture 99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0970" y="6185655"/>
                <a:ext cx="306878" cy="25115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1047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400" dirty="0" smtClean="0"/>
              <a:t>Current </a:t>
            </a:r>
            <a:r>
              <a:rPr lang="en-US" sz="4400" dirty="0"/>
              <a:t>Data Governance</a:t>
            </a:r>
            <a:r>
              <a:rPr lang="en-US" sz="4400" dirty="0" smtClean="0"/>
              <a:t> Focus Areas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58E4-E313-4C9E-A2CE-167C0CA3B22B}" type="slidenum">
              <a:rPr lang="en-US" altLang="en-US" sz="1400" smtClean="0"/>
              <a:pPr/>
              <a:t>33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975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Focus Areas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34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35280" y="1402210"/>
            <a:ext cx="8473439" cy="2948121"/>
            <a:chOff x="1256306" y="1932168"/>
            <a:chExt cx="5963478" cy="1534601"/>
          </a:xfrm>
        </p:grpSpPr>
        <p:sp>
          <p:nvSpPr>
            <p:cNvPr id="17" name="Rounded Rectangle 16"/>
            <p:cNvSpPr/>
            <p:nvPr/>
          </p:nvSpPr>
          <p:spPr>
            <a:xfrm>
              <a:off x="1383527" y="2011681"/>
              <a:ext cx="5716988" cy="532737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Data Governance Committee (DGC)</a:t>
              </a:r>
              <a:endParaRPr lang="en-US" sz="28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83527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Sharing Requests</a:t>
              </a:r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536466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Classification Categories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21210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Records Management</a:t>
              </a:r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90052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System Authorizations</a:t>
              </a:r>
              <a:endParaRPr lang="en-US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050943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Strategic Procurement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256306" y="1932168"/>
              <a:ext cx="5963478" cy="1534601"/>
            </a:xfrm>
            <a:prstGeom prst="roundRect">
              <a:avLst>
                <a:gd name="adj" fmla="val 10034"/>
              </a:avLst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ight Arrow 13"/>
          <p:cNvSpPr/>
          <p:nvPr/>
        </p:nvSpPr>
        <p:spPr>
          <a:xfrm rot="16200000">
            <a:off x="851147" y="4277035"/>
            <a:ext cx="875657" cy="63739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Data Sharing Requests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91891" y="1516912"/>
            <a:ext cx="3516091" cy="3381659"/>
          </a:xfrm>
        </p:spPr>
        <p:txBody>
          <a:bodyPr/>
          <a:lstStyle/>
          <a:p>
            <a:pPr marL="36512" indent="0" algn="ctr">
              <a:buNone/>
            </a:pPr>
            <a:r>
              <a:rPr lang="en-US" altLang="en-US" sz="2800" b="1" dirty="0">
                <a:cs typeface="Times New Roman" panose="02020603050405020304" pitchFamily="18" charset="0"/>
              </a:rPr>
              <a:t>D</a:t>
            </a:r>
            <a:r>
              <a:rPr lang="en-US" altLang="en-US" sz="2800" b="1" dirty="0" smtClean="0">
                <a:cs typeface="Times New Roman" panose="02020603050405020304" pitchFamily="18" charset="0"/>
              </a:rPr>
              <a:t>ata Sharing </a:t>
            </a:r>
            <a:endParaRPr lang="en-US" altLang="en-US" sz="2800" b="1" dirty="0">
              <a:cs typeface="Times New Roman" panose="02020603050405020304" pitchFamily="18" charset="0"/>
            </a:endParaRPr>
          </a:p>
          <a:p>
            <a:pPr marL="36512" indent="0" algn="ctr">
              <a:buNone/>
            </a:pPr>
            <a:r>
              <a:rPr lang="en-US" dirty="0" smtClean="0"/>
              <a:t>involves creating </a:t>
            </a:r>
            <a:r>
              <a:rPr lang="en-US" dirty="0"/>
              <a:t>a copy of Institutional Data and storing it on another repository or medium for a specified use </a:t>
            </a:r>
            <a:r>
              <a:rPr lang="en-US" dirty="0">
                <a:solidFill>
                  <a:srgbClr val="FFFF00"/>
                </a:solidFill>
              </a:rPr>
              <a:t>by individuals who do not normally have access to that </a:t>
            </a:r>
            <a:r>
              <a:rPr lang="en-US" dirty="0" smtClean="0">
                <a:solidFill>
                  <a:srgbClr val="FFFF00"/>
                </a:solidFill>
              </a:rPr>
              <a:t>data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040184" y="1516913"/>
            <a:ext cx="4646616" cy="3566706"/>
          </a:xfrm>
        </p:spPr>
        <p:txBody>
          <a:bodyPr/>
          <a:lstStyle/>
          <a:p>
            <a:pPr marL="36512" indent="0" algn="ctr">
              <a:buNone/>
            </a:pPr>
            <a:r>
              <a:rPr lang="en-US" altLang="en-US" sz="2800" b="1" dirty="0" smtClean="0">
                <a:cs typeface="Times New Roman" panose="02020603050405020304" pitchFamily="18" charset="0"/>
              </a:rPr>
              <a:t>Data Sharing Request Process </a:t>
            </a:r>
            <a:r>
              <a:rPr lang="en-US" altLang="en-US" b="1" dirty="0" smtClean="0">
                <a:cs typeface="Times New Roman" panose="02020603050405020304" pitchFamily="18" charset="0"/>
              </a:rPr>
              <a:t>(DSR) </a:t>
            </a:r>
            <a:endParaRPr lang="en-US" altLang="en-US" b="1" dirty="0">
              <a:cs typeface="Times New Roman" panose="02020603050405020304" pitchFamily="18" charset="0"/>
            </a:endParaRPr>
          </a:p>
          <a:p>
            <a:pPr marL="36512" indent="0" algn="ctr">
              <a:buNone/>
            </a:pPr>
            <a:r>
              <a:rPr lang="en-US" dirty="0"/>
              <a:t>is a formal process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requesting </a:t>
            </a:r>
            <a:r>
              <a:rPr lang="en-US" dirty="0"/>
              <a:t>and gaining access to the data of </a:t>
            </a:r>
            <a:r>
              <a:rPr lang="en-US" dirty="0" smtClean="0"/>
              <a:t>interest.</a:t>
            </a:r>
          </a:p>
          <a:p>
            <a:pPr marL="36512" lvl="1" indent="0" algn="ctr">
              <a:buSzPct val="80000"/>
              <a:buNone/>
            </a:pPr>
            <a:r>
              <a:rPr lang="en-US" sz="2400" dirty="0"/>
              <a:t>It is the action required to request, review, and approve the release and use of Institutional </a:t>
            </a:r>
            <a:r>
              <a:rPr lang="en-US" sz="2400" dirty="0" smtClean="0"/>
              <a:t>Data.</a:t>
            </a:r>
            <a:endParaRPr lang="en-US" sz="2400" dirty="0"/>
          </a:p>
          <a:p>
            <a:pPr marL="36512" indent="0" algn="ctr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5EE-078E-44ED-8A69-DDAC95B94D46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1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Scope: People Subject to the DSR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058"/>
            <a:ext cx="7990114" cy="4782105"/>
          </a:xfrm>
        </p:spPr>
        <p:txBody>
          <a:bodyPr/>
          <a:lstStyle/>
          <a:p>
            <a:r>
              <a:rPr lang="en-US" dirty="0" smtClean="0"/>
              <a:t>Individuals who have </a:t>
            </a:r>
            <a:r>
              <a:rPr lang="en-US" dirty="0"/>
              <a:t>NOT been granted access to </a:t>
            </a:r>
            <a:r>
              <a:rPr lang="en-US" dirty="0" smtClean="0"/>
              <a:t>the specific Institutional </a:t>
            </a:r>
            <a:r>
              <a:rPr lang="en-US" dirty="0"/>
              <a:t>Data </a:t>
            </a:r>
            <a:r>
              <a:rPr lang="en-US" dirty="0" smtClean="0"/>
              <a:t>of interest as </a:t>
            </a:r>
            <a:r>
              <a:rPr lang="en-US" dirty="0"/>
              <a:t>part of their </a:t>
            </a:r>
            <a:r>
              <a:rPr lang="en-US" dirty="0" smtClean="0"/>
              <a:t>job requirements</a:t>
            </a:r>
            <a:endParaRPr lang="en-US" dirty="0"/>
          </a:p>
          <a:p>
            <a:r>
              <a:rPr lang="en-US" dirty="0"/>
              <a:t>EDS, FDS, and DC do NOT need to fill out a DSR form for data within their functional area because </a:t>
            </a:r>
            <a:r>
              <a:rPr lang="en-US" dirty="0" smtClean="0"/>
              <a:t>working with the data is </a:t>
            </a:r>
            <a:r>
              <a:rPr lang="en-US" dirty="0"/>
              <a:t>part of their daily </a:t>
            </a:r>
            <a:r>
              <a:rPr lang="en-US" dirty="0" smtClean="0"/>
              <a:t>job</a:t>
            </a:r>
            <a:endParaRPr lang="en-US" dirty="0"/>
          </a:p>
          <a:p>
            <a:pPr lvl="1"/>
            <a:r>
              <a:rPr lang="en-US" dirty="0"/>
              <a:t>For example, Institutional Research (IR) has access to student record data as part of their responsibilities. If IR needs </a:t>
            </a:r>
            <a:r>
              <a:rPr lang="en-US" dirty="0" smtClean="0"/>
              <a:t>student employee </a:t>
            </a:r>
            <a:r>
              <a:rPr lang="en-US" dirty="0"/>
              <a:t>data (which is in another system), then IR must submit a request to get the data </a:t>
            </a:r>
            <a:r>
              <a:rPr lang="en-US" dirty="0" smtClean="0"/>
              <a:t>from Student Employment.</a:t>
            </a:r>
            <a:endParaRPr lang="en-US" dirty="0"/>
          </a:p>
          <a:p>
            <a:endParaRPr lang="en-US" dirty="0"/>
          </a:p>
          <a:p>
            <a:pPr lvl="1"/>
            <a:endParaRPr lang="en-US" sz="3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20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Scope: Data Subject to the DSR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839"/>
            <a:ext cx="7467600" cy="4782105"/>
          </a:xfrm>
        </p:spPr>
        <p:txBody>
          <a:bodyPr/>
          <a:lstStyle/>
          <a:p>
            <a:r>
              <a:rPr lang="en-US" sz="2800" dirty="0" smtClean="0"/>
              <a:t>If the request involves Institutional Data and any of the following:</a:t>
            </a:r>
          </a:p>
          <a:p>
            <a:pPr lvl="1"/>
            <a:r>
              <a:rPr lang="en-US" dirty="0" smtClean="0"/>
              <a:t>Individual record level data</a:t>
            </a:r>
          </a:p>
          <a:p>
            <a:pPr lvl="1"/>
            <a:r>
              <a:rPr lang="en-US" dirty="0" smtClean="0"/>
              <a:t>Data not considered ‘public’</a:t>
            </a:r>
          </a:p>
          <a:p>
            <a:pPr lvl="1"/>
            <a:r>
              <a:rPr lang="en-US" dirty="0" smtClean="0"/>
              <a:t>The services of a third party</a:t>
            </a:r>
          </a:p>
          <a:p>
            <a:pPr lvl="1"/>
            <a:r>
              <a:rPr lang="en-US" dirty="0"/>
              <a:t>A data </a:t>
            </a:r>
            <a:r>
              <a:rPr lang="en-US" dirty="0" smtClean="0"/>
              <a:t>feed (i.e., the </a:t>
            </a:r>
            <a:r>
              <a:rPr lang="en-US" dirty="0"/>
              <a:t>establishment of a link that transfers data between an Institutional Data System and another repository, such as to a vendor-hosted </a:t>
            </a:r>
            <a:r>
              <a:rPr lang="en-US" dirty="0" smtClean="0"/>
              <a:t>server)</a:t>
            </a:r>
            <a:endParaRPr lang="en-US" b="1" dirty="0"/>
          </a:p>
          <a:p>
            <a:pPr lvl="1"/>
            <a:endParaRPr lang="en-US" sz="2400" u="sng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03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Focus Areas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38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35280" y="1402210"/>
            <a:ext cx="8473439" cy="2948121"/>
            <a:chOff x="1256306" y="1932168"/>
            <a:chExt cx="5963478" cy="1534601"/>
          </a:xfrm>
        </p:grpSpPr>
        <p:sp>
          <p:nvSpPr>
            <p:cNvPr id="17" name="Rounded Rectangle 16"/>
            <p:cNvSpPr/>
            <p:nvPr/>
          </p:nvSpPr>
          <p:spPr>
            <a:xfrm>
              <a:off x="1383527" y="2011681"/>
              <a:ext cx="5716988" cy="532737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Data Governance Committee (DGC)</a:t>
              </a:r>
              <a:endParaRPr lang="en-US" sz="28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83527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Sharing Requests</a:t>
              </a:r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536466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Classification Categories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21210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Records Management</a:t>
              </a:r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90052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System Authorizations</a:t>
              </a:r>
              <a:endParaRPr lang="en-US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050943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Strategic Procurement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256306" y="1932168"/>
              <a:ext cx="5963478" cy="1534601"/>
            </a:xfrm>
            <a:prstGeom prst="roundRect">
              <a:avLst>
                <a:gd name="adj" fmla="val 10034"/>
              </a:avLst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ight Arrow 12"/>
          <p:cNvSpPr/>
          <p:nvPr/>
        </p:nvSpPr>
        <p:spPr>
          <a:xfrm rot="16200000">
            <a:off x="2462078" y="4280070"/>
            <a:ext cx="875657" cy="63739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idx="1"/>
          </p:nvPr>
        </p:nvSpPr>
        <p:spPr>
          <a:xfrm>
            <a:off x="508066" y="5199655"/>
            <a:ext cx="8058150" cy="1475045"/>
          </a:xfrm>
        </p:spPr>
        <p:txBody>
          <a:bodyPr/>
          <a:lstStyle/>
          <a:p>
            <a:pPr marL="419100" lvl="1" indent="-382588">
              <a:buSzPct val="80000"/>
              <a:buFont typeface="Wingdings 2" panose="05020102010507070707" pitchFamily="18" charset="2"/>
              <a:buChar char=""/>
            </a:pPr>
            <a:r>
              <a:rPr lang="en-US" sz="2400" dirty="0" smtClean="0"/>
              <a:t>Organizes </a:t>
            </a:r>
            <a:r>
              <a:rPr lang="en-US" sz="2400" dirty="0"/>
              <a:t>UH Institutional Data into categories based on different levels of security risk and penalties and specifies security requirements for each </a:t>
            </a:r>
            <a:r>
              <a:rPr lang="en-US" sz="2400" dirty="0" smtClean="0"/>
              <a:t>category.</a:t>
            </a:r>
            <a:endParaRPr lang="en-US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03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UH Data Classification </a:t>
            </a:r>
            <a:r>
              <a:rPr lang="en-US" altLang="en-US" dirty="0" smtClean="0"/>
              <a:t>Categories Matrix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959158"/>
              </p:ext>
            </p:extLst>
          </p:nvPr>
        </p:nvGraphicFramePr>
        <p:xfrm>
          <a:off x="457199" y="1268413"/>
          <a:ext cx="8248651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1"/>
                <a:gridCol w="3743325"/>
                <a:gridCol w="32670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Category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Definition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Examples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Public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Access is not restricted and is subject to open records requests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directory information, employee’s business contact info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Restricted</a:t>
                      </a:r>
                      <a:r>
                        <a:rPr lang="en-US" altLang="en-US" sz="180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(proposed)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Used for UH business only; will not be distributed to external parties; released externally only under the terms of a written MOA or 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Student contact information, UH ID number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b="1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Sensitive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Data subject to privacy considerations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Date of birth, job applicant records, salary/payroll information, most student information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Regulated</a:t>
                      </a:r>
                      <a:r>
                        <a:rPr lang="en-US" altLang="en-US" sz="1800" dirty="0" smtClean="0"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(proposed)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Inadvertent disclosure or inappropriate access requires a breach notification by law or is subject to financial fines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FN or first initial/LN in combination with SSN, driver license number, or bank information; credit card (PCI-DSS) or health (HIPAA) info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24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What is Data Governance (2)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525963"/>
          </a:xfrm>
        </p:spPr>
        <p:txBody>
          <a:bodyPr/>
          <a:lstStyle/>
          <a:p>
            <a:pPr marL="36512" indent="0" eaLnBrk="1" hangingPunct="1">
              <a:buNone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DG is a framework that enables us to effectively manage data </a:t>
            </a:r>
            <a:endParaRPr lang="en-US" alt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Defines </a:t>
            </a: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how data are collected, stored, and used</a:t>
            </a:r>
          </a:p>
          <a:p>
            <a:pPr eaLnBrk="1" hangingPunct="1">
              <a:buFont typeface="Wingdings 2" panose="05020102010507070707" pitchFamily="18" charset="2"/>
              <a:buChar char="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Defines who can access data, when, and under what conditions</a:t>
            </a:r>
          </a:p>
          <a:p>
            <a:pPr eaLnBrk="1" hangingPunct="1">
              <a:buFont typeface="Wingdings 2" panose="05020102010507070707" pitchFamily="18" charset="2"/>
              <a:buChar char="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Establishes decision rights </a:t>
            </a:r>
          </a:p>
          <a:p>
            <a:pPr eaLnBrk="1" hangingPunct="1">
              <a:buFont typeface="Wingdings 2" panose="05020102010507070707" pitchFamily="18" charset="2"/>
              <a:buChar char="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Establishes clear lines of accountability </a:t>
            </a:r>
          </a:p>
          <a:p>
            <a:pPr eaLnBrk="1" hangingPunct="1">
              <a:buFont typeface="Wingdings 2" panose="05020102010507070707" pitchFamily="18" charset="2"/>
              <a:buChar char="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Gives a voice to all appropriate parties</a:t>
            </a:r>
          </a:p>
          <a:p>
            <a:pPr eaLnBrk="1" hangingPunct="1">
              <a:buFont typeface="Wingdings 2" panose="05020102010507070707" pitchFamily="18" charset="2"/>
              <a:buChar char="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Provides a mechanism for conflict resolutions involving data</a:t>
            </a: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01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926201"/>
          </a:xfrm>
        </p:spPr>
        <p:txBody>
          <a:bodyPr/>
          <a:lstStyle/>
          <a:p>
            <a:r>
              <a:rPr lang="en-US" altLang="en-US" dirty="0" smtClean="0"/>
              <a:t>UH Classification Categories and DSR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058"/>
            <a:ext cx="8077200" cy="4782105"/>
          </a:xfrm>
        </p:spPr>
        <p:txBody>
          <a:bodyPr/>
          <a:lstStyle/>
          <a:p>
            <a:pPr marL="419100" lvl="1" indent="-382588">
              <a:buSzPct val="80000"/>
              <a:buFont typeface="Wingdings 2" panose="05020102010507070707" pitchFamily="18" charset="2"/>
              <a:buChar char=""/>
            </a:pPr>
            <a:r>
              <a:rPr lang="en-US" sz="2800" dirty="0" smtClean="0"/>
              <a:t>These classification categories should be considered by:</a:t>
            </a:r>
          </a:p>
          <a:p>
            <a:pPr marL="701675" lvl="2" indent="-382588">
              <a:buSzPct val="80000"/>
              <a:buFont typeface="Wingdings 2" panose="05020102010507070707" pitchFamily="18" charset="2"/>
              <a:buChar char=""/>
            </a:pPr>
            <a:r>
              <a:rPr lang="en-US" dirty="0" smtClean="0"/>
              <a:t>EDS: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When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deciding whether to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approve or deny the data sharing request</a:t>
            </a:r>
          </a:p>
          <a:p>
            <a:pPr marL="701675" lvl="2" indent="-382588">
              <a:buSzPct val="80000"/>
              <a:buFont typeface="Wingdings 2" panose="05020102010507070707" pitchFamily="18" charset="2"/>
              <a:buChar char=""/>
            </a:pP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FDS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When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making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recommendations to share the data,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the specific method for sharing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(encrypted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email, </a:t>
            </a:r>
            <a:r>
              <a:rPr lang="en-US" dirty="0" err="1" smtClean="0">
                <a:solidFill>
                  <a:schemeClr val="tx1">
                    <a:lumMod val="95000"/>
                  </a:schemeClr>
                </a:solidFill>
              </a:rPr>
              <a:t>fileshare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, etc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.), and when fulfilling the data sharing request </a:t>
            </a:r>
          </a:p>
          <a:p>
            <a:pPr marL="701675" lvl="2" indent="-382588">
              <a:buSzPct val="80000"/>
              <a:buFont typeface="Wingdings 2" panose="05020102010507070707" pitchFamily="18" charset="2"/>
              <a:buChar char=""/>
            </a:pP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DC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When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making recommendations to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share the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data, the specific method for sharing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(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data feed, encrypted </a:t>
            </a:r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at rest/in transit, etc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.), and when fulfilling the data sharing request </a:t>
            </a:r>
          </a:p>
          <a:p>
            <a:pPr marL="701675" lvl="2" indent="-382588">
              <a:buSzPct val="80000"/>
              <a:buFont typeface="Wingdings 2" panose="05020102010507070707" pitchFamily="18" charset="2"/>
              <a:buChar char=""/>
            </a:pPr>
            <a:endParaRPr lang="en-US" sz="1800" dirty="0" smtClean="0"/>
          </a:p>
          <a:p>
            <a:pPr marL="419100" lvl="1" indent="-382588">
              <a:buSzPct val="80000"/>
              <a:buFont typeface="Wingdings 2" panose="05020102010507070707" pitchFamily="18" charset="2"/>
              <a:buChar char=""/>
            </a:pPr>
            <a:endParaRPr lang="en-US" sz="2000" dirty="0" smtClean="0"/>
          </a:p>
          <a:p>
            <a:pPr marL="419100" lvl="1" indent="-382588">
              <a:buSzPct val="80000"/>
              <a:buFont typeface="Wingdings 2" panose="05020102010507070707" pitchFamily="18" charset="2"/>
              <a:buChar char=""/>
            </a:pPr>
            <a:endParaRPr lang="en-US" alt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40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58" y="2401039"/>
            <a:ext cx="457200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58" y="3253039"/>
            <a:ext cx="457200" cy="457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70" y="4692345"/>
            <a:ext cx="559376" cy="45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3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Focus Areas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41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35280" y="1402210"/>
            <a:ext cx="8473439" cy="2948121"/>
            <a:chOff x="1256306" y="1932168"/>
            <a:chExt cx="5963478" cy="1534601"/>
          </a:xfrm>
        </p:grpSpPr>
        <p:sp>
          <p:nvSpPr>
            <p:cNvPr id="17" name="Rounded Rectangle 16"/>
            <p:cNvSpPr/>
            <p:nvPr/>
          </p:nvSpPr>
          <p:spPr>
            <a:xfrm>
              <a:off x="1383527" y="2011681"/>
              <a:ext cx="5716988" cy="532737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Data Governance Committee (DGC)</a:t>
              </a:r>
              <a:endParaRPr lang="en-US" sz="28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83527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Sharing Requests</a:t>
              </a:r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536466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Classification Categories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21210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Records Management</a:t>
              </a:r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90052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System Authorizations</a:t>
              </a:r>
              <a:endParaRPr lang="en-US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050943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Strategic Procurement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256306" y="1932168"/>
              <a:ext cx="5963478" cy="1534601"/>
            </a:xfrm>
            <a:prstGeom prst="roundRect">
              <a:avLst>
                <a:gd name="adj" fmla="val 10034"/>
              </a:avLst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ight Arrow 13"/>
          <p:cNvSpPr/>
          <p:nvPr/>
        </p:nvSpPr>
        <p:spPr>
          <a:xfrm rot="16200000">
            <a:off x="4071867" y="4280069"/>
            <a:ext cx="875657" cy="63739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581101" y="5359464"/>
            <a:ext cx="8058150" cy="1498536"/>
          </a:xfrm>
        </p:spPr>
        <p:txBody>
          <a:bodyPr/>
          <a:lstStyle/>
          <a:p>
            <a:r>
              <a:rPr lang="en-US" sz="2400" dirty="0" smtClean="0"/>
              <a:t>Establishes institutional requirements for the responsible management of University records.</a:t>
            </a:r>
          </a:p>
        </p:txBody>
      </p:sp>
    </p:spTree>
    <p:extLst>
      <p:ext uri="{BB962C8B-B14F-4D97-AF65-F5344CB8AC3E}">
        <p14:creationId xmlns:p14="http://schemas.microsoft.com/office/powerpoint/2010/main" val="11036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 Management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24638"/>
            <a:ext cx="8058150" cy="5714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Create records retention schedule for University records, lead office, retention period, type of disposal/destruction, and data classification category.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Provide standard guidelines for annual Records Reporting requirement to Office of Information Practices.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38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Focus Areas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43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35280" y="1402210"/>
            <a:ext cx="8473439" cy="2948121"/>
            <a:chOff x="1256306" y="1932168"/>
            <a:chExt cx="5963478" cy="1534601"/>
          </a:xfrm>
        </p:grpSpPr>
        <p:sp>
          <p:nvSpPr>
            <p:cNvPr id="17" name="Rounded Rectangle 16"/>
            <p:cNvSpPr/>
            <p:nvPr/>
          </p:nvSpPr>
          <p:spPr>
            <a:xfrm>
              <a:off x="1383527" y="2011681"/>
              <a:ext cx="5716988" cy="532737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Data Governance Committee (DGC)</a:t>
              </a:r>
              <a:endParaRPr lang="en-US" sz="28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83527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Sharing Requests</a:t>
              </a:r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536466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Classification Categories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21210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Records Management</a:t>
              </a:r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90052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System Authorizations</a:t>
              </a:r>
              <a:endParaRPr lang="en-US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050943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Strategic Procurement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256306" y="1932168"/>
              <a:ext cx="5963478" cy="1534601"/>
            </a:xfrm>
            <a:prstGeom prst="roundRect">
              <a:avLst>
                <a:gd name="adj" fmla="val 10034"/>
              </a:avLst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ight Arrow 12"/>
          <p:cNvSpPr/>
          <p:nvPr/>
        </p:nvSpPr>
        <p:spPr>
          <a:xfrm rot="16200000">
            <a:off x="5806262" y="4280070"/>
            <a:ext cx="875657" cy="63739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idx="1"/>
          </p:nvPr>
        </p:nvSpPr>
        <p:spPr>
          <a:xfrm>
            <a:off x="498583" y="5255032"/>
            <a:ext cx="8058150" cy="1629646"/>
          </a:xfrm>
        </p:spPr>
        <p:txBody>
          <a:bodyPr/>
          <a:lstStyle/>
          <a:p>
            <a:r>
              <a:rPr lang="en-US" sz="2400" dirty="0"/>
              <a:t>Provides a centralized process for granting individuals online access to Institutional Data Systems based on those individuals’ roles and responsibilities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5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Mandatory Training and GCN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1790"/>
            <a:ext cx="8229600" cy="5067971"/>
          </a:xfrm>
        </p:spPr>
        <p:txBody>
          <a:bodyPr>
            <a:normAutofit/>
          </a:bodyPr>
          <a:lstStyle/>
          <a:p>
            <a:r>
              <a:rPr lang="en-US" dirty="0" smtClean="0"/>
              <a:t>EP 2.215 broadly states that training and education on handling sensitive information must be completed before users are allowed access</a:t>
            </a:r>
          </a:p>
          <a:p>
            <a:r>
              <a:rPr lang="en-US" dirty="0" smtClean="0"/>
              <a:t>The policy will be updated to require users to complete:</a:t>
            </a:r>
          </a:p>
          <a:p>
            <a:pPr lvl="1"/>
            <a:r>
              <a:rPr lang="en-US" dirty="0" smtClean="0"/>
              <a:t>Mandatory Information Security Awareness Training in </a:t>
            </a:r>
            <a:r>
              <a:rPr lang="en-US" dirty="0" err="1" smtClean="0"/>
              <a:t>Laulima</a:t>
            </a:r>
            <a:endParaRPr lang="en-US" dirty="0" smtClean="0"/>
          </a:p>
          <a:p>
            <a:pPr lvl="1"/>
            <a:r>
              <a:rPr lang="en-US" dirty="0" smtClean="0"/>
              <a:t>The General Confidentiality Notice (GCN) acknowledgment (www.hawaii.edu/its/acer)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Hawaii ©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A04E-2562-FC45-B2DA-1616435D23F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8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Mandatory Training and GCN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1790"/>
            <a:ext cx="8229600" cy="506797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Affects users with login privileges to any Institutional Data System. Examples:</a:t>
            </a:r>
          </a:p>
          <a:p>
            <a:pPr lvl="1"/>
            <a:r>
              <a:rPr lang="en-US" dirty="0" smtClean="0"/>
              <a:t>Banner/ODS</a:t>
            </a:r>
          </a:p>
          <a:p>
            <a:pPr lvl="1"/>
            <a:r>
              <a:rPr lang="en-US" dirty="0" err="1" smtClean="0"/>
              <a:t>Peoplesoft</a:t>
            </a:r>
            <a:r>
              <a:rPr lang="en-US" dirty="0" smtClean="0"/>
              <a:t>/HR Data Mart</a:t>
            </a:r>
          </a:p>
          <a:p>
            <a:pPr lvl="1"/>
            <a:r>
              <a:rPr lang="en-US" dirty="0" smtClean="0"/>
              <a:t>KFS/</a:t>
            </a:r>
            <a:r>
              <a:rPr lang="en-US" dirty="0" err="1" smtClean="0"/>
              <a:t>eThority</a:t>
            </a:r>
            <a:endParaRPr lang="en-US" dirty="0" smtClean="0"/>
          </a:p>
          <a:p>
            <a:pPr lvl="1"/>
            <a:r>
              <a:rPr lang="en-US" dirty="0" smtClean="0"/>
              <a:t>STAR</a:t>
            </a:r>
            <a:endParaRPr lang="en-US" dirty="0"/>
          </a:p>
          <a:p>
            <a:pPr lvl="1"/>
            <a:r>
              <a:rPr lang="en-US" dirty="0" smtClean="0"/>
              <a:t>Identity Management System, etc.</a:t>
            </a:r>
          </a:p>
          <a:p>
            <a:r>
              <a:rPr lang="en-US" dirty="0" smtClean="0"/>
              <a:t>Reporting </a:t>
            </a:r>
            <a:r>
              <a:rPr lang="en-US" dirty="0"/>
              <a:t>mechanism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Executive Data Stewards and supervisors will </a:t>
            </a:r>
            <a:r>
              <a:rPr lang="en-US" dirty="0"/>
              <a:t>receive a listing of individuals who have not completed either </a:t>
            </a:r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Hawaii ©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A04E-2562-FC45-B2DA-1616435D23F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6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Mandatory Training and GCN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1790"/>
            <a:ext cx="8229600" cy="5067971"/>
          </a:xfrm>
        </p:spPr>
        <p:txBody>
          <a:bodyPr>
            <a:normAutofit/>
          </a:bodyPr>
          <a:lstStyle/>
          <a:p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EP 2.215 revision: summer/fall 2015</a:t>
            </a:r>
          </a:p>
          <a:p>
            <a:pPr lvl="1"/>
            <a:r>
              <a:rPr lang="en-US" dirty="0" smtClean="0"/>
              <a:t>Complete reporting module: fall 2015</a:t>
            </a:r>
          </a:p>
          <a:p>
            <a:pPr lvl="1"/>
            <a:r>
              <a:rPr lang="en-US" dirty="0" smtClean="0"/>
              <a:t>Roll out training/GCN to current </a:t>
            </a:r>
            <a:r>
              <a:rPr lang="en-US" dirty="0"/>
              <a:t>users: begin late </a:t>
            </a:r>
            <a:r>
              <a:rPr lang="en-US" dirty="0" smtClean="0"/>
              <a:t>fall 2015 starting with ODS</a:t>
            </a:r>
            <a:endParaRPr lang="en-US" dirty="0"/>
          </a:p>
          <a:p>
            <a:r>
              <a:rPr lang="en-US" dirty="0" smtClean="0"/>
              <a:t>Re-certification proposals</a:t>
            </a:r>
          </a:p>
          <a:p>
            <a:pPr lvl="1"/>
            <a:r>
              <a:rPr lang="en-US" dirty="0" smtClean="0"/>
              <a:t>GCN: annually</a:t>
            </a:r>
          </a:p>
          <a:p>
            <a:pPr lvl="1"/>
            <a:r>
              <a:rPr lang="en-US" dirty="0" smtClean="0"/>
              <a:t>Information Security Awareness Training: every 2 or 3 years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Hawaii ©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A04E-2562-FC45-B2DA-1616435D23F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55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Focus Areas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47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35280" y="1402210"/>
            <a:ext cx="8473439" cy="2948121"/>
            <a:chOff x="1256306" y="1932168"/>
            <a:chExt cx="5963478" cy="1534601"/>
          </a:xfrm>
        </p:grpSpPr>
        <p:sp>
          <p:nvSpPr>
            <p:cNvPr id="17" name="Rounded Rectangle 16"/>
            <p:cNvSpPr/>
            <p:nvPr/>
          </p:nvSpPr>
          <p:spPr>
            <a:xfrm>
              <a:off x="1383527" y="2011681"/>
              <a:ext cx="5716988" cy="532737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Data Governance Committee (DGC)</a:t>
              </a:r>
              <a:endParaRPr lang="en-US" sz="28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83527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Sharing Requests</a:t>
              </a:r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536466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Classification Categories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21210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Records Management</a:t>
              </a:r>
              <a:endParaRPr lang="en-US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890052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Data System Authorizations</a:t>
              </a:r>
              <a:endParaRPr lang="en-US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050943" y="2721335"/>
              <a:ext cx="1049572" cy="61353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dirty="0" smtClean="0"/>
                <a:t>Strategic Procurement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256306" y="1932168"/>
              <a:ext cx="5963478" cy="1534601"/>
            </a:xfrm>
            <a:prstGeom prst="roundRect">
              <a:avLst>
                <a:gd name="adj" fmla="val 10034"/>
              </a:avLst>
            </a:prstGeom>
            <a:noFill/>
            <a:ln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ight Arrow 12"/>
          <p:cNvSpPr/>
          <p:nvPr/>
        </p:nvSpPr>
        <p:spPr>
          <a:xfrm rot="16200000">
            <a:off x="7455759" y="4280070"/>
            <a:ext cx="875657" cy="637391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idx="1"/>
          </p:nvPr>
        </p:nvSpPr>
        <p:spPr>
          <a:xfrm>
            <a:off x="750569" y="5140369"/>
            <a:ext cx="8058150" cy="2250035"/>
          </a:xfrm>
        </p:spPr>
        <p:txBody>
          <a:bodyPr/>
          <a:lstStyle/>
          <a:p>
            <a:r>
              <a:rPr lang="en-US" sz="2400" dirty="0" smtClean="0"/>
              <a:t>Coordinate purchases of third party vendor software/ services to reduce duplicative purchases and ensure appropriate language on data use and security are in all contracts and subscriptions.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926201"/>
          </a:xfrm>
        </p:spPr>
        <p:txBody>
          <a:bodyPr/>
          <a:lstStyle/>
          <a:p>
            <a:r>
              <a:rPr lang="en-US" dirty="0" smtClean="0"/>
              <a:t>Strategic Procurement: Duplicative Purchases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24638"/>
            <a:ext cx="8058150" cy="5714325"/>
          </a:xfrm>
        </p:spPr>
        <p:txBody>
          <a:bodyPr/>
          <a:lstStyle/>
          <a:p>
            <a:r>
              <a:rPr lang="en-US" altLang="en-US" dirty="0"/>
              <a:t>Uncoordinated third party vendor purchases </a:t>
            </a:r>
          </a:p>
          <a:p>
            <a:pPr lvl="1"/>
            <a:r>
              <a:rPr lang="en-US" altLang="en-US" dirty="0"/>
              <a:t>Campuses/programs are engaging different vendors for similar services, e.g., retention software</a:t>
            </a:r>
          </a:p>
          <a:p>
            <a:pPr lvl="1"/>
            <a:r>
              <a:rPr lang="en-US" altLang="en-US" dirty="0"/>
              <a:t>Campuses are interested in the same vendor but contracts are negotiated at different times</a:t>
            </a:r>
          </a:p>
          <a:p>
            <a:r>
              <a:rPr lang="en-US" altLang="en-US" dirty="0"/>
              <a:t>Cost/resource and implementation issues</a:t>
            </a:r>
          </a:p>
          <a:p>
            <a:pPr lvl="1"/>
            <a:r>
              <a:rPr lang="en-US" altLang="en-US" dirty="0"/>
              <a:t>Lost opportunity for favorable contract pricing</a:t>
            </a:r>
          </a:p>
          <a:p>
            <a:pPr lvl="1"/>
            <a:r>
              <a:rPr lang="en-US" altLang="en-US" dirty="0"/>
              <a:t>Many requests involve data feeds</a:t>
            </a:r>
          </a:p>
          <a:p>
            <a:pPr lvl="1"/>
            <a:r>
              <a:rPr lang="en-US" altLang="en-US" dirty="0"/>
              <a:t>Data providers notified at the end, rather than involved during the planning </a:t>
            </a:r>
            <a:r>
              <a:rPr lang="en-US" altLang="en-US" dirty="0" smtClean="0"/>
              <a:t>stages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9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Procurement: </a:t>
            </a:r>
            <a:br>
              <a:rPr lang="en-US" dirty="0" smtClean="0"/>
            </a:br>
            <a:r>
              <a:rPr lang="en-US" dirty="0" smtClean="0"/>
              <a:t>Contract/Subscription Language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46612"/>
            <a:ext cx="8058150" cy="5714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Not all third party vendor contracts and subscriptions have language protecting the University’s data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Completing a template on data use and security for all future data-related contracts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Cloud-based subscriptions terms and conditions are inconsistent and may/may not be on their website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90DB-320A-4724-B326-FFAC0137B08A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44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UH Data Governance Issues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199" y="1344058"/>
            <a:ext cx="8146111" cy="4782105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Wingdings 2" panose="05020102010507070707" pitchFamily="18" charset="2"/>
              <a:buChar char=""/>
            </a:pPr>
            <a:r>
              <a:rPr lang="en-US" altLang="en-US" sz="2600" dirty="0" smtClean="0">
                <a:cs typeface="Times New Roman" panose="02020603050405020304" pitchFamily="18" charset="0"/>
              </a:rPr>
              <a:t>Lack of clarity on access and data requests (where to go, who to ask, etc.)</a:t>
            </a: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Wingdings 2" panose="05020102010507070707" pitchFamily="18" charset="2"/>
              <a:buChar char=""/>
            </a:pPr>
            <a:r>
              <a:rPr lang="en-US" altLang="en-US" sz="2600" dirty="0" smtClean="0">
                <a:cs typeface="Times New Roman" panose="02020603050405020304" pitchFamily="18" charset="0"/>
              </a:rPr>
              <a:t>No clear lines of accountability</a:t>
            </a: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Wingdings 2" panose="05020102010507070707" pitchFamily="18" charset="2"/>
              <a:buChar char=""/>
            </a:pPr>
            <a:r>
              <a:rPr lang="en-US" altLang="en-US" sz="2600" dirty="0" smtClean="0">
                <a:cs typeface="Times New Roman" panose="02020603050405020304" pitchFamily="18" charset="0"/>
              </a:rPr>
              <a:t>Reliance on local solutions</a:t>
            </a: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Wingdings 2" panose="05020102010507070707" pitchFamily="18" charset="2"/>
              <a:buChar char=""/>
            </a:pPr>
            <a:r>
              <a:rPr lang="en-US" altLang="en-US" sz="2600" dirty="0" smtClean="0">
                <a:cs typeface="Times New Roman" panose="02020603050405020304" pitchFamily="18" charset="0"/>
              </a:rPr>
              <a:t>Unnecessary duplication of University data</a:t>
            </a: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Wingdings 2" panose="05020102010507070707" pitchFamily="18" charset="2"/>
              <a:buChar char=""/>
            </a:pPr>
            <a:r>
              <a:rPr lang="en-US" altLang="en-US" sz="2600" dirty="0" smtClean="0">
                <a:cs typeface="Times New Roman" panose="02020603050405020304" pitchFamily="18" charset="0"/>
              </a:rPr>
              <a:t>No defined escalation procedures</a:t>
            </a:r>
          </a:p>
          <a:p>
            <a:pPr eaLnBrk="1" hangingPunct="1">
              <a:buFont typeface="Wingdings 2" panose="05020102010507070707" pitchFamily="18" charset="2"/>
              <a:buChar char=""/>
            </a:pPr>
            <a:r>
              <a:rPr lang="en-US" altLang="en-US" sz="2600" dirty="0">
                <a:cs typeface="Times New Roman" panose="02020603050405020304" pitchFamily="18" charset="0"/>
              </a:rPr>
              <a:t>Insufficient education and training on handling sensitive data</a:t>
            </a:r>
          </a:p>
          <a:p>
            <a:pPr eaLnBrk="1" hangingPunct="1">
              <a:buFont typeface="Wingdings 2" panose="05020102010507070707" pitchFamily="18" charset="2"/>
              <a:buChar char=""/>
            </a:pPr>
            <a:r>
              <a:rPr lang="en-US" altLang="en-US" sz="2600" dirty="0" smtClean="0">
                <a:cs typeface="Times New Roman" panose="02020603050405020304" pitchFamily="18" charset="0"/>
              </a:rPr>
              <a:t>Lack </a:t>
            </a:r>
            <a:r>
              <a:rPr lang="en-US" altLang="en-US" sz="2600" dirty="0">
                <a:cs typeface="Times New Roman" panose="02020603050405020304" pitchFamily="18" charset="0"/>
              </a:rPr>
              <a:t>of 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compliance with government </a:t>
            </a:r>
            <a:r>
              <a:rPr lang="en-US" altLang="en-US" sz="2600" dirty="0">
                <a:cs typeface="Times New Roman" panose="02020603050405020304" pitchFamily="18" charset="0"/>
              </a:rPr>
              <a:t>and industry regulations (FERPA, HIPAA, HRS 92F, HRS 487N, PCI-DSS</a:t>
            </a:r>
            <a:r>
              <a:rPr lang="en-US" altLang="en-US" sz="2600" dirty="0" smtClean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en-US" sz="2600" dirty="0" smtClean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78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05959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Strategic Procurement: </a:t>
            </a:r>
            <a:br>
              <a:rPr lang="en-US" altLang="en-US" dirty="0" smtClean="0"/>
            </a:br>
            <a:r>
              <a:rPr lang="en-US" altLang="en-US" dirty="0" smtClean="0"/>
              <a:t>Requests Involving Self-Disclosure of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865"/>
            <a:ext cx="8229600" cy="50673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Requests involve: </a:t>
            </a:r>
          </a:p>
          <a:p>
            <a:pPr lvl="1">
              <a:defRPr/>
            </a:pPr>
            <a:r>
              <a:rPr lang="en-US" dirty="0" smtClean="0"/>
              <a:t>UH program offering a service </a:t>
            </a:r>
          </a:p>
          <a:p>
            <a:pPr lvl="2">
              <a:defRPr/>
            </a:pPr>
            <a:r>
              <a:rPr lang="en-US" dirty="0" smtClean="0"/>
              <a:t>E.g., recruitment, parking, proctoring, application to a degree program, training, housing </a:t>
            </a:r>
          </a:p>
          <a:p>
            <a:pPr lvl="1">
              <a:defRPr/>
            </a:pPr>
            <a:r>
              <a:rPr lang="en-US" dirty="0"/>
              <a:t>The individuals disclosing information about themselves in order to use the service</a:t>
            </a:r>
          </a:p>
          <a:p>
            <a:pPr lvl="1">
              <a:defRPr/>
            </a:pPr>
            <a:r>
              <a:rPr lang="en-US" dirty="0" smtClean="0"/>
              <a:t>Subscription-based third party vendors</a:t>
            </a:r>
          </a:p>
          <a:p>
            <a:pPr lvl="1">
              <a:defRPr/>
            </a:pPr>
            <a:r>
              <a:rPr lang="en-US" dirty="0" smtClean="0"/>
              <a:t>Data stored on a non-UH server, often in the Cloud</a:t>
            </a:r>
          </a:p>
          <a:p>
            <a:pPr lvl="1">
              <a:defRPr/>
            </a:pPr>
            <a:r>
              <a:rPr lang="en-US" dirty="0" smtClean="0"/>
              <a:t>May collect sensitive data</a:t>
            </a:r>
          </a:p>
          <a:p>
            <a:pPr>
              <a:defRPr/>
            </a:pPr>
            <a:r>
              <a:rPr lang="en-US" dirty="0" smtClean="0"/>
              <a:t>Creating a form/process similar to DSR </a:t>
            </a:r>
          </a:p>
          <a:p>
            <a:pPr lvl="1">
              <a:defRPr/>
            </a:pPr>
            <a:endParaRPr lang="en-US" sz="2400" dirty="0" smtClean="0"/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E1D288-A33E-4426-9CD8-94A357B3C026}" type="slidenum">
              <a:rPr lang="en-US" altLang="en-US">
                <a:solidFill>
                  <a:srgbClr val="9B9A98"/>
                </a:solidFill>
                <a:latin typeface="Calibri" panose="020F0502020204030204" pitchFamily="34" charset="0"/>
              </a:rPr>
              <a:pPr/>
              <a:t>50</a:t>
            </a:fld>
            <a:endParaRPr lang="en-US" altLang="en-US">
              <a:solidFill>
                <a:srgbClr val="9B9A98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DG Program Status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198" y="1234428"/>
          <a:ext cx="8096252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727"/>
                <a:gridCol w="1285875"/>
                <a:gridCol w="1514475"/>
                <a:gridCol w="1695450"/>
                <a:gridCol w="1990725"/>
              </a:tblGrid>
              <a:tr h="1532965"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DG Focus Areas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DG Program creates a draft process or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DGC and others provide input, modify, and approve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Process or standard becomes</a:t>
                      </a:r>
                      <a:r>
                        <a:rPr lang="en-US" sz="1800" baseline="0" dirty="0" smtClean="0"/>
                        <a:t> Executive Policy or Admin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/>
                        <a:t>DG Program communicates and trains those with R&amp;R related to the process or standard, EP, or AP</a:t>
                      </a:r>
                      <a:endParaRPr lang="en-US" sz="1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Data Sharing</a:t>
                      </a:r>
                      <a:r>
                        <a:rPr lang="en-US" sz="1800" b="1" baseline="0" dirty="0" smtClean="0"/>
                        <a:t> Request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Complete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Complete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progress</a:t>
                      </a:r>
                      <a:endParaRPr lang="en-US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progress</a:t>
                      </a:r>
                      <a:endParaRPr lang="en-US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Data Classification Categories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Complete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progress</a:t>
                      </a:r>
                      <a:endParaRPr lang="en-US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 progress</a:t>
                      </a:r>
                    </a:p>
                    <a:p>
                      <a:endParaRPr lang="en-US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 started</a:t>
                      </a:r>
                      <a:endParaRPr lang="en-US" sz="1800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Records Management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</a:t>
                      </a:r>
                      <a:r>
                        <a:rPr lang="en-US" sz="1800" baseline="0" dirty="0" smtClean="0"/>
                        <a:t> progress</a:t>
                      </a:r>
                      <a:endParaRPr lang="en-US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progress</a:t>
                      </a:r>
                      <a:endParaRPr lang="en-US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EP Complete</a:t>
                      </a:r>
                    </a:p>
                    <a:p>
                      <a:r>
                        <a:rPr lang="en-US" sz="1800" dirty="0" smtClean="0"/>
                        <a:t>AP</a:t>
                      </a:r>
                      <a:r>
                        <a:rPr lang="en-US" sz="1800" baseline="0" dirty="0" smtClean="0"/>
                        <a:t> Not started</a:t>
                      </a:r>
                      <a:endParaRPr lang="en-US" sz="1800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 started</a:t>
                      </a:r>
                    </a:p>
                    <a:p>
                      <a:endParaRPr lang="en-US" sz="1800" dirty="0"/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Data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smtClean="0"/>
                        <a:t>System Authorizations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</a:t>
                      </a:r>
                      <a:r>
                        <a:rPr lang="en-US" sz="1800" baseline="0" dirty="0" smtClean="0"/>
                        <a:t> progress</a:t>
                      </a:r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</a:t>
                      </a:r>
                      <a:r>
                        <a:rPr lang="en-US" sz="1800" baseline="0" dirty="0" smtClean="0"/>
                        <a:t> progress</a:t>
                      </a:r>
                      <a:endParaRPr lang="en-US" sz="18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 started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 started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Strategic Procurement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</a:t>
                      </a:r>
                      <a:r>
                        <a:rPr lang="en-US" sz="1800" baseline="0" dirty="0" smtClean="0"/>
                        <a:t> progress</a:t>
                      </a:r>
                      <a:endParaRPr lang="en-US" sz="18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In</a:t>
                      </a:r>
                      <a:r>
                        <a:rPr lang="en-US" sz="1800" baseline="0" dirty="0" smtClean="0"/>
                        <a:t> progress</a:t>
                      </a:r>
                      <a:endParaRPr lang="en-US" sz="18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 started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Not started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51</a:t>
            </a:fld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138539" y="893671"/>
            <a:ext cx="3594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Process to Develop a DG Focus Area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6730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400" dirty="0" smtClean="0"/>
              <a:t>Principles for Sharing and Accessing Data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58E4-E313-4C9E-A2CE-167C0CA3B22B}" type="slidenum">
              <a:rPr lang="en-US" altLang="en-US" sz="1400" smtClean="0"/>
              <a:pPr/>
              <a:t>52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3033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44058"/>
            <a:ext cx="7983415" cy="4782105"/>
          </a:xfrm>
        </p:spPr>
        <p:txBody>
          <a:bodyPr/>
          <a:lstStyle/>
          <a:p>
            <a:r>
              <a:rPr lang="en-US" dirty="0"/>
              <a:t>The basis for giving out data or granting access should be based on </a:t>
            </a:r>
            <a:r>
              <a:rPr lang="en-US" dirty="0" smtClean="0"/>
              <a:t>a need to know by the requester</a:t>
            </a:r>
          </a:p>
          <a:p>
            <a:pPr lvl="1"/>
            <a:r>
              <a:rPr lang="en-US" dirty="0" smtClean="0"/>
              <a:t>In FERPA terms, this is called having a “legitimate educational interest” </a:t>
            </a:r>
          </a:p>
          <a:p>
            <a:pPr lvl="1"/>
            <a:r>
              <a:rPr lang="en-US" dirty="0" smtClean="0"/>
              <a:t>What “hat” is the individual wearing when he is making the request? Access to the data should be consistent with the individual’s role associated with the request</a:t>
            </a:r>
          </a:p>
          <a:p>
            <a:pPr lvl="1"/>
            <a:r>
              <a:rPr lang="en-US" dirty="0" smtClean="0"/>
              <a:t>If the data is not something the individual would normally have access to, s/he may need to fill out a Data Sharing Request form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53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767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Least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44058"/>
            <a:ext cx="7983415" cy="4782105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basis for giving out data or granting access should be </a:t>
            </a:r>
            <a:r>
              <a:rPr lang="en-US" dirty="0" smtClean="0"/>
              <a:t>based on a need-to-have and not a nice-to-have</a:t>
            </a:r>
          </a:p>
          <a:p>
            <a:pPr lvl="1"/>
            <a:r>
              <a:rPr lang="en-US" dirty="0" smtClean="0"/>
              <a:t>The minimal amount of data should be shared </a:t>
            </a:r>
          </a:p>
          <a:p>
            <a:pPr lvl="2"/>
            <a:r>
              <a:rPr lang="en-US" dirty="0" smtClean="0"/>
              <a:t>Does the requester need identified data or can </a:t>
            </a:r>
            <a:br>
              <a:rPr lang="en-US" dirty="0" smtClean="0"/>
            </a:br>
            <a:r>
              <a:rPr lang="en-US" dirty="0" smtClean="0"/>
              <a:t>de-identified data meet the requester’s needs?</a:t>
            </a:r>
          </a:p>
          <a:p>
            <a:pPr lvl="1"/>
            <a:r>
              <a:rPr lang="en-US" dirty="0" smtClean="0"/>
              <a:t>The minimal amount of access privileges should be granted</a:t>
            </a:r>
          </a:p>
          <a:p>
            <a:pPr lvl="2"/>
            <a:r>
              <a:rPr lang="en-US" dirty="0" smtClean="0"/>
              <a:t>Does the individual’s access privileges align with their job duties and responsibilities?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54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91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 </a:t>
            </a:r>
            <a:r>
              <a:rPr lang="en-US" dirty="0" smtClean="0"/>
              <a:t>of No Repurposing or </a:t>
            </a:r>
            <a:r>
              <a:rPr lang="en-US" dirty="0" err="1" smtClean="0"/>
              <a:t>Redisclosure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that is shared should not be used for any other purpose than for what it was originally intended</a:t>
            </a:r>
          </a:p>
          <a:p>
            <a:pPr lvl="1"/>
            <a:r>
              <a:rPr lang="en-US" dirty="0" smtClean="0"/>
              <a:t>Approval for the new purpose should be sought before the data is used for a different purpose </a:t>
            </a:r>
          </a:p>
          <a:p>
            <a:r>
              <a:rPr lang="en-US" dirty="0" smtClean="0"/>
              <a:t>Similarly, data should </a:t>
            </a:r>
            <a:r>
              <a:rPr lang="en-US" dirty="0"/>
              <a:t>not be </a:t>
            </a:r>
            <a:r>
              <a:rPr lang="en-US" dirty="0" err="1" smtClean="0"/>
              <a:t>redisclosed</a:t>
            </a:r>
            <a:r>
              <a:rPr lang="en-US" dirty="0" smtClean="0"/>
              <a:t> or released more often than specified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55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27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1874"/>
            <a:ext cx="8229600" cy="4454525"/>
          </a:xfrm>
        </p:spPr>
        <p:txBody>
          <a:bodyPr>
            <a:normAutofit fontScale="92500" lnSpcReduction="10000"/>
          </a:bodyPr>
          <a:lstStyle/>
          <a:p>
            <a:pPr marL="420624" indent="-384048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5600" dirty="0" smtClean="0">
                <a:cs typeface="Helvetica"/>
              </a:rPr>
              <a:t>Questions or Comments?</a:t>
            </a:r>
          </a:p>
          <a:p>
            <a:pPr marL="1371600" lvl="2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3200" dirty="0" smtClean="0">
              <a:cs typeface="Helvetica"/>
            </a:endParaRPr>
          </a:p>
          <a:p>
            <a:pPr marL="2067496" lvl="5" indent="-514350">
              <a:buNone/>
              <a:defRPr/>
            </a:pPr>
            <a:r>
              <a:rPr lang="en-US" sz="2800" dirty="0"/>
              <a:t>Ask </a:t>
            </a:r>
            <a:r>
              <a:rPr lang="en-US" sz="2800" dirty="0" err="1" smtClean="0"/>
              <a:t>DataGov</a:t>
            </a:r>
            <a:r>
              <a:rPr lang="en-US" sz="2800" dirty="0"/>
              <a:t> </a:t>
            </a:r>
            <a:r>
              <a:rPr lang="en-US" sz="2800" dirty="0" smtClean="0"/>
              <a:t>or Tell </a:t>
            </a:r>
            <a:r>
              <a:rPr lang="en-US" sz="2800" dirty="0" err="1" smtClean="0"/>
              <a:t>DataGov</a:t>
            </a:r>
            <a:r>
              <a:rPr lang="en-US" sz="2800" dirty="0" smtClean="0"/>
              <a:t> </a:t>
            </a:r>
          </a:p>
          <a:p>
            <a:pPr marL="2067496" lvl="5" indent="-514350">
              <a:buNone/>
              <a:defRPr/>
            </a:pPr>
            <a:r>
              <a:rPr lang="en-US" sz="2800" dirty="0" smtClean="0"/>
              <a:t>Email: </a:t>
            </a:r>
            <a:r>
              <a:rPr lang="en-US" sz="2800" dirty="0"/>
              <a:t>datagov@hawaii.edu</a:t>
            </a:r>
          </a:p>
          <a:p>
            <a:pPr marL="2067496" lvl="5" indent="-514350">
              <a:buFont typeface="Arial"/>
              <a:buNone/>
              <a:defRPr/>
            </a:pPr>
            <a:r>
              <a:rPr lang="en-US" sz="2800" dirty="0" smtClean="0">
                <a:cs typeface="Helvetica"/>
              </a:rPr>
              <a:t>www.hawaii.edu/uhdatagov</a:t>
            </a:r>
          </a:p>
          <a:p>
            <a:pPr marL="2067496" lvl="5" indent="-514350">
              <a:buFont typeface="Arial"/>
              <a:buNone/>
              <a:defRPr/>
            </a:pPr>
            <a:endParaRPr lang="en-US" sz="2800" dirty="0" smtClean="0">
              <a:cs typeface="Helvetica"/>
            </a:endParaRPr>
          </a:p>
          <a:p>
            <a:pPr marL="2067496" lvl="5" indent="-514350">
              <a:buFont typeface="Arial"/>
              <a:buNone/>
              <a:defRPr/>
            </a:pPr>
            <a:r>
              <a:rPr lang="en-US" sz="2800" dirty="0" smtClean="0">
                <a:cs typeface="Helvetica"/>
              </a:rPr>
              <a:t>Sandra Furuto</a:t>
            </a:r>
          </a:p>
          <a:p>
            <a:pPr marL="2067496" lvl="5" indent="-514350">
              <a:buFont typeface="Arial"/>
              <a:buNone/>
              <a:defRPr/>
            </a:pPr>
            <a:r>
              <a:rPr lang="en-US" sz="2800" dirty="0" smtClean="0">
                <a:cs typeface="Helvetica"/>
              </a:rPr>
              <a:t>Email: yano@hawaii.edu</a:t>
            </a:r>
          </a:p>
          <a:p>
            <a:pPr marL="2067496" lvl="5" indent="-514350">
              <a:buNone/>
              <a:defRPr/>
            </a:pPr>
            <a:r>
              <a:rPr lang="en-US" sz="2800" dirty="0" smtClean="0">
                <a:cs typeface="Helvetica"/>
              </a:rPr>
              <a:t>Phone: </a:t>
            </a:r>
            <a:r>
              <a:rPr lang="en-US" sz="2800" dirty="0">
                <a:cs typeface="Helvetica"/>
              </a:rPr>
              <a:t>956-7487</a:t>
            </a:r>
          </a:p>
          <a:p>
            <a:pPr marL="1371600" lvl="2" indent="-514350" eaLnBrk="1" fontAlgn="auto" hangingPunct="1"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56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Impact of Non-Compliance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096408"/>
            <a:ext cx="8074550" cy="4782105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alt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oss of federal financial aid funding (FERPA)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Financial fines (HIPAA, </a:t>
            </a:r>
            <a:r>
              <a:rPr lang="en-US" alt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PCI-DSS)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Class action law suits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Misdemeanor charges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Financial expenses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Loss of reputation</a:t>
            </a:r>
          </a:p>
          <a:p>
            <a:pPr eaLnBrk="1" hangingPunct="1"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Additional legislative scrutiny 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Wingdings 2" panose="05020102010507070707" pitchFamily="18" charset="2"/>
              <a:buChar char=""/>
            </a:pPr>
            <a:r>
              <a:rPr lang="en-US" alt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Unfavorable publicity</a:t>
            </a: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Arial" panose="020B0604020202020204" pitchFamily="34" charset="0"/>
              <a:buChar char="•"/>
            </a:pPr>
            <a:endParaRPr lang="en-US" alt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5000"/>
              </a:lnSpc>
              <a:spcBef>
                <a:spcPct val="45000"/>
              </a:spcBef>
              <a:buFont typeface="Arial" panose="020B0604020202020204" pitchFamily="34" charset="0"/>
              <a:buChar char="•"/>
            </a:pPr>
            <a:endParaRPr lang="en-US" alt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61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583837"/>
            <a:ext cx="7215188" cy="1826363"/>
          </a:xfrm>
        </p:spPr>
        <p:txBody>
          <a:bodyPr/>
          <a:lstStyle/>
          <a:p>
            <a:pPr lvl="0"/>
            <a:r>
              <a:rPr lang="en-US" dirty="0" smtClean="0"/>
              <a:t>UH Data Governance Program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58E4-E313-4C9E-A2CE-167C0CA3B22B}" type="slidenum">
              <a:rPr lang="en-US" altLang="en-US" sz="1400" smtClean="0"/>
              <a:pPr/>
              <a:t>7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9061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UH DG Vision Statement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344058"/>
            <a:ext cx="8274205" cy="4782105"/>
          </a:xfrm>
        </p:spPr>
        <p:txBody>
          <a:bodyPr/>
          <a:lstStyle/>
          <a:p>
            <a:r>
              <a:rPr lang="en-US" dirty="0"/>
              <a:t>Data governance at the University of Hawai‘i fosters a culture of shared responsibility and active participation among members of the University community in the stewardship of data and information entrusted to the University. </a:t>
            </a:r>
            <a:endParaRPr lang="en-US" dirty="0" smtClean="0"/>
          </a:p>
          <a:p>
            <a:pPr lvl="1"/>
            <a:r>
              <a:rPr lang="en-US" dirty="0" smtClean="0"/>
              <a:t>UH’s </a:t>
            </a:r>
            <a:r>
              <a:rPr lang="en-US" dirty="0"/>
              <a:t>institutional data governance philosophy is grounded in the University’s core values of institutional integrity, service, collaboration, and respect, and its commitment to excellence and accountability.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E4CA-8464-470B-A517-B5824C78448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53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Scope of UH Data Governance</a:t>
            </a:r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5083618"/>
            <a:ext cx="4040188" cy="838200"/>
          </a:xfrm>
        </p:spPr>
        <p:txBody>
          <a:bodyPr/>
          <a:lstStyle/>
          <a:p>
            <a:r>
              <a:rPr lang="en-US" sz="2000" dirty="0" smtClean="0"/>
              <a:t>Examples: </a:t>
            </a:r>
          </a:p>
          <a:p>
            <a:r>
              <a:rPr lang="en-US" sz="2000" dirty="0" smtClean="0"/>
              <a:t>Student (student name, ID number, grades); Employee (name, job title, payroll information)</a:t>
            </a:r>
            <a:endParaRPr lang="en-U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5025" y="5083618"/>
            <a:ext cx="4041775" cy="838200"/>
          </a:xfrm>
        </p:spPr>
        <p:txBody>
          <a:bodyPr/>
          <a:lstStyle/>
          <a:p>
            <a:r>
              <a:rPr lang="en-US" sz="2000" dirty="0" smtClean="0"/>
              <a:t>Examples:</a:t>
            </a:r>
          </a:p>
          <a:p>
            <a:r>
              <a:rPr lang="en-US" sz="2000" dirty="0" smtClean="0"/>
              <a:t>Banner (System with Student Data)</a:t>
            </a:r>
          </a:p>
          <a:p>
            <a:r>
              <a:rPr lang="en-US" sz="2000" dirty="0" smtClean="0"/>
              <a:t>PeopleSoft (System with HR Data)</a:t>
            </a:r>
          </a:p>
          <a:p>
            <a:r>
              <a:rPr lang="en-US" sz="2000" dirty="0" smtClean="0"/>
              <a:t>KFS (System with Financial Data)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-5" y="1516912"/>
            <a:ext cx="4040188" cy="3381659"/>
          </a:xfrm>
        </p:spPr>
        <p:txBody>
          <a:bodyPr/>
          <a:lstStyle/>
          <a:p>
            <a:pPr marL="36512" indent="0" algn="ctr">
              <a:buNone/>
            </a:pPr>
            <a:r>
              <a:rPr lang="en-US" altLang="en-US" b="1" dirty="0">
                <a:cs typeface="Times New Roman" panose="02020603050405020304" pitchFamily="18" charset="0"/>
              </a:rPr>
              <a:t>“Institutional Data” </a:t>
            </a:r>
          </a:p>
          <a:p>
            <a:pPr algn="ctr" eaLnBrk="1" hangingPunct="1">
              <a:lnSpc>
                <a:spcPct val="95000"/>
              </a:lnSpc>
              <a:spcBef>
                <a:spcPct val="45000"/>
              </a:spcBef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refers to</a:t>
            </a:r>
          </a:p>
          <a:p>
            <a:pPr algn="ctr" eaLnBrk="1" hangingPunct="1">
              <a:lnSpc>
                <a:spcPct val="95000"/>
              </a:lnSpc>
              <a:spcBef>
                <a:spcPct val="45000"/>
              </a:spcBef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data created, received, maintained, and/or transmitted by UH in the course of meeting its administrative and academic </a:t>
            </a:r>
            <a:r>
              <a:rPr lang="en-US" altLang="en-US" dirty="0" smtClean="0">
                <a:cs typeface="Times New Roman" panose="02020603050405020304" pitchFamily="18" charset="0"/>
              </a:rPr>
              <a:t>requirements.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040183" y="1516913"/>
            <a:ext cx="4875217" cy="3566706"/>
          </a:xfrm>
        </p:spPr>
        <p:txBody>
          <a:bodyPr/>
          <a:lstStyle/>
          <a:p>
            <a:pPr marL="36512" indent="0" algn="ctr">
              <a:buNone/>
            </a:pPr>
            <a:r>
              <a:rPr lang="en-US" altLang="en-US" b="1" dirty="0">
                <a:cs typeface="Times New Roman" panose="02020603050405020304" pitchFamily="18" charset="0"/>
              </a:rPr>
              <a:t>“Institutional Data System ” </a:t>
            </a:r>
          </a:p>
          <a:p>
            <a:pPr algn="ctr" eaLnBrk="1" hangingPunct="1">
              <a:lnSpc>
                <a:spcPct val="95000"/>
              </a:lnSpc>
              <a:spcBef>
                <a:spcPct val="45000"/>
              </a:spcBef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refers to</a:t>
            </a:r>
          </a:p>
          <a:p>
            <a:pPr algn="ctr" eaLnBrk="1" hangingPunct="1">
              <a:lnSpc>
                <a:spcPct val="95000"/>
              </a:lnSpc>
              <a:spcBef>
                <a:spcPct val="45000"/>
              </a:spcBef>
              <a:buNone/>
            </a:pPr>
            <a:r>
              <a:rPr lang="en-US" dirty="0"/>
              <a:t>any data repository </a:t>
            </a:r>
            <a:r>
              <a:rPr lang="en-US" dirty="0" smtClean="0"/>
              <a:t>owned/maintained </a:t>
            </a:r>
            <a:r>
              <a:rPr lang="en-US" dirty="0"/>
              <a:t>by UH that </a:t>
            </a:r>
            <a:r>
              <a:rPr lang="en-US" dirty="0" smtClean="0"/>
              <a:t>collects and stores </a:t>
            </a:r>
            <a:r>
              <a:rPr lang="en-US" dirty="0"/>
              <a:t>Institutional Data. These repositories house transactional and analytical (decision support) types of Institutional </a:t>
            </a:r>
            <a:r>
              <a:rPr lang="en-US" dirty="0" smtClean="0"/>
              <a:t>Data. </a:t>
            </a: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45EE-078E-44ED-8A69-DDAC95B94D46}" type="slidenum">
              <a:rPr lang="en-US" altLang="en-US" sz="1400" smtClean="0"/>
              <a:pPr/>
              <a:t>9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6438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11170</TotalTime>
  <Words>3592</Words>
  <Application>Microsoft Office PowerPoint</Application>
  <PresentationFormat>On-screen Show (4:3)</PresentationFormat>
  <Paragraphs>635</Paragraphs>
  <Slides>56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2" baseType="lpstr">
      <vt:lpstr>Arial</vt:lpstr>
      <vt:lpstr>Calibri</vt:lpstr>
      <vt:lpstr>Helvetica</vt:lpstr>
      <vt:lpstr>Times New Roman</vt:lpstr>
      <vt:lpstr>Wingdings 2</vt:lpstr>
      <vt:lpstr>Technic</vt:lpstr>
      <vt:lpstr>UH Data GovernancE</vt:lpstr>
      <vt:lpstr>What is Data Governance and Issues Around it</vt:lpstr>
      <vt:lpstr>What is Data Governance (1)</vt:lpstr>
      <vt:lpstr>What is Data Governance (2)</vt:lpstr>
      <vt:lpstr>UH Data Governance Issues</vt:lpstr>
      <vt:lpstr>Impact of Non-Compliance</vt:lpstr>
      <vt:lpstr>UH Data Governance Program</vt:lpstr>
      <vt:lpstr>UH DG Vision Statement</vt:lpstr>
      <vt:lpstr>Scope of UH Data Governance</vt:lpstr>
      <vt:lpstr>DG Scope and Structure</vt:lpstr>
      <vt:lpstr>UH Data Governance Goals</vt:lpstr>
      <vt:lpstr>UH Policies/Procedures and Key Regulations</vt:lpstr>
      <vt:lpstr>PowerPoint Presentation</vt:lpstr>
      <vt:lpstr>UH Data-Related Executive Policies</vt:lpstr>
      <vt:lpstr>UH Data-Related Admin Procedures (1)</vt:lpstr>
      <vt:lpstr>UH Data-Related Admin Procedures (2)</vt:lpstr>
      <vt:lpstr>Student Directory Information (AP7.022)</vt:lpstr>
      <vt:lpstr>Key Regulations and Penalties (1)</vt:lpstr>
      <vt:lpstr>Key Regulations and Penalties (2)</vt:lpstr>
      <vt:lpstr>Key Regulations and Penalties (3)</vt:lpstr>
      <vt:lpstr>Stewardship and  UH Data Governance Roles and Responsibilities</vt:lpstr>
      <vt:lpstr>What is Stewardship</vt:lpstr>
      <vt:lpstr>Data Governance Program</vt:lpstr>
      <vt:lpstr>Data Governance Committee</vt:lpstr>
      <vt:lpstr>UH Data Governance Roles</vt:lpstr>
      <vt:lpstr>Executive Data Stewards: Role</vt:lpstr>
      <vt:lpstr>Executive Data Stewards: Responsibilities </vt:lpstr>
      <vt:lpstr>Functional Data Stewards: Role</vt:lpstr>
      <vt:lpstr>Functional Data Steward Responsibilities </vt:lpstr>
      <vt:lpstr>Data Custodians: Role</vt:lpstr>
      <vt:lpstr>Data Custodian Responsibilities </vt:lpstr>
      <vt:lpstr>PowerPoint Presentation</vt:lpstr>
      <vt:lpstr>Current Data Governance Focus Areas</vt:lpstr>
      <vt:lpstr>DG Focus Areas</vt:lpstr>
      <vt:lpstr>Data Sharing Requests</vt:lpstr>
      <vt:lpstr>Scope: People Subject to the DSR Process</vt:lpstr>
      <vt:lpstr>Scope: Data Subject to the DSR Process</vt:lpstr>
      <vt:lpstr>DG Focus Areas</vt:lpstr>
      <vt:lpstr>UH Data Classification Categories Matrix</vt:lpstr>
      <vt:lpstr>UH Classification Categories and DSR Process</vt:lpstr>
      <vt:lpstr>DG Focus Areas</vt:lpstr>
      <vt:lpstr>Records Management</vt:lpstr>
      <vt:lpstr>DG Focus Areas</vt:lpstr>
      <vt:lpstr>Mandatory Training and GCN (1)</vt:lpstr>
      <vt:lpstr>Mandatory Training and GCN (2)</vt:lpstr>
      <vt:lpstr>Mandatory Training and GCN (3)</vt:lpstr>
      <vt:lpstr>DG Focus Areas</vt:lpstr>
      <vt:lpstr>Strategic Procurement: Duplicative Purchases</vt:lpstr>
      <vt:lpstr>Strategic Procurement:  Contract/Subscription Language</vt:lpstr>
      <vt:lpstr>Strategic Procurement:  Requests Involving Self-Disclosure of Info</vt:lpstr>
      <vt:lpstr>DG Program Status</vt:lpstr>
      <vt:lpstr>Principles for Sharing and Accessing Data</vt:lpstr>
      <vt:lpstr>Principle of Need to Know</vt:lpstr>
      <vt:lpstr>Principle of Least Access</vt:lpstr>
      <vt:lpstr>Principle of No Repurposing or Redisclosure</vt:lpstr>
      <vt:lpstr>PowerPoint Presentation</vt:lpstr>
    </vt:vector>
  </TitlesOfParts>
  <Company>University of Hawaii ITS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Lawsuits, Spear Phishing, Fires… OH MY!</dc:title>
  <dc:creator>Jodi</dc:creator>
  <cp:lastModifiedBy>sandra</cp:lastModifiedBy>
  <cp:revision>1051</cp:revision>
  <cp:lastPrinted>2015-06-20T00:06:49Z</cp:lastPrinted>
  <dcterms:created xsi:type="dcterms:W3CDTF">2012-04-27T19:43:39Z</dcterms:created>
  <dcterms:modified xsi:type="dcterms:W3CDTF">2015-06-20T00:16:52Z</dcterms:modified>
</cp:coreProperties>
</file>