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7.png" ContentType="image/png"/>
  <Override PartName="/ppt/media/image14.png" ContentType="image/png"/>
  <Override PartName="/ppt/media/image16.png" ContentType="image/png"/>
  <Override PartName="/ppt/media/image13.png" ContentType="image/png"/>
  <Override PartName="/ppt/media/image12.png" ContentType="image/png"/>
  <Override PartName="/ppt/media/image11.jpeg" ContentType="image/jpeg"/>
  <Override PartName="/ppt/media/image10.png" ContentType="image/png"/>
  <Override PartName="/ppt/media/image9.png" ContentType="image/png"/>
  <Override PartName="/ppt/media/image15.png" ContentType="image/png"/>
  <Override PartName="/ppt/media/image8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7.png" ContentType="image/png"/>
  <Override PartName="/ppt/media/image3.png" ContentType="image/png"/>
  <Override PartName="/ppt/media/image2.png" ContentType="image/pn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Shape 1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1109600" y="47520"/>
            <a:ext cx="964080" cy="964080"/>
          </a:xfrm>
          <a:prstGeom prst="rect">
            <a:avLst/>
          </a:prstGeom>
          <a:ln>
            <a:noFill/>
          </a:ln>
        </p:spPr>
      </p:pic>
      <p:pic>
        <p:nvPicPr>
          <p:cNvPr id="1" name="Picture 1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20" y="47520"/>
            <a:ext cx="1784880" cy="103140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64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1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1109600" y="47520"/>
            <a:ext cx="964080" cy="964080"/>
          </a:xfrm>
          <a:prstGeom prst="rect">
            <a:avLst/>
          </a:prstGeom>
          <a:ln>
            <a:noFill/>
          </a:ln>
        </p:spPr>
      </p:pic>
      <p:pic>
        <p:nvPicPr>
          <p:cNvPr id="39" name="Picture 1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20" y="47520"/>
            <a:ext cx="1784880" cy="10314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49360" y="274320"/>
            <a:ext cx="10972080" cy="6183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endParaRPr/>
          </a:p>
          <a:p>
            <a:endParaRPr/>
          </a:p>
          <a:p>
            <a:r>
              <a:rPr b="1" lang="en-US" sz="6600">
                <a:solidFill>
                  <a:srgbClr val="000000"/>
                </a:solidFill>
                <a:latin typeface="Calibri"/>
                <a:ea typeface="Calibri"/>
              </a:rPr>
              <a:t>MaiTai'd</a:t>
            </a:r>
            <a:r>
              <a:rPr lang="en-US" sz="6600">
                <a:solidFill>
                  <a:srgbClr val="000000"/>
                </a:solidFill>
                <a:latin typeface="Calibri"/>
                <a:ea typeface="Calibri"/>
              </a:rPr>
              <a:t> – Democratizing Tide Data</a:t>
            </a:r>
            <a:endParaRPr/>
          </a:p>
          <a:p>
            <a:r>
              <a:rPr lang="en-US" sz="3200">
                <a:solidFill>
                  <a:srgbClr val="000000"/>
                </a:solidFill>
                <a:latin typeface="Calibri"/>
                <a:ea typeface="Calibri"/>
              </a:rPr>
              <a:t>David Neely</a:t>
            </a:r>
            <a:endParaRPr/>
          </a:p>
          <a:p>
            <a:r>
              <a:rPr lang="en-US" sz="3200">
                <a:solidFill>
                  <a:srgbClr val="000000"/>
                </a:solidFill>
                <a:latin typeface="Calibri"/>
                <a:ea typeface="Calibri"/>
              </a:rPr>
              <a:t>Technology and Web Coordinator – 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</a:rPr>
              <a:t>Manoa Career Center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</a:rPr>
              <a:t>dneely@hawaii.edu</a:t>
            </a:r>
            <a:endParaRPr/>
          </a:p>
        </p:txBody>
      </p:sp>
    </p:spTree>
  </p:cSld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CustomShape 2"/>
          <p:cNvSpPr/>
          <p:nvPr/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TextShape 3"/>
          <p:cNvSpPr txBox="1"/>
          <p:nvPr/>
        </p:nvSpPr>
        <p:spPr>
          <a:xfrm>
            <a:off x="274320" y="3059280"/>
            <a:ext cx="11607840" cy="151272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 sz="3200">
                <a:solidFill>
                  <a:srgbClr val="000000"/>
                </a:solidFill>
                <a:latin typeface="Calibri"/>
                <a:ea typeface="Calibri"/>
              </a:rPr>
              <a:t>If you're interested in reading a transcript of this talk, you can check it out on my blog at: http://davidneely.wordpress.com</a:t>
            </a:r>
            <a:endParaRPr/>
          </a:p>
        </p:txBody>
      </p:sp>
      <p:sp>
        <p:nvSpPr>
          <p:cNvPr id="113" name="TextShape 4"/>
          <p:cNvSpPr txBox="1"/>
          <p:nvPr/>
        </p:nvSpPr>
        <p:spPr>
          <a:xfrm>
            <a:off x="2925360" y="1247400"/>
            <a:ext cx="6035760" cy="1038600"/>
          </a:xfrm>
          <a:prstGeom prst="rect">
            <a:avLst/>
          </a:prstGeom>
        </p:spPr>
        <p:txBody>
          <a:bodyPr lIns="90000" rIns="90000" tIns="45000" bIns="45000"/>
          <a:p>
            <a:pPr algn="ctr"/>
            <a:r>
              <a:rPr b="1" lang="en-US" sz="3200">
                <a:solidFill>
                  <a:srgbClr val="000000"/>
                </a:solidFill>
                <a:latin typeface="Calibri"/>
                <a:ea typeface="Calibri"/>
              </a:rPr>
              <a:t>Thank you for your attention :)</a:t>
            </a:r>
            <a:endParaRPr/>
          </a:p>
        </p:txBody>
      </p:sp>
      <p:sp>
        <p:nvSpPr>
          <p:cNvPr id="114" name="TextShape 5"/>
          <p:cNvSpPr txBox="1"/>
          <p:nvPr/>
        </p:nvSpPr>
        <p:spPr>
          <a:xfrm>
            <a:off x="2651760" y="5453640"/>
            <a:ext cx="6387480" cy="1038600"/>
          </a:xfrm>
          <a:prstGeom prst="rect">
            <a:avLst/>
          </a:prstGeom>
        </p:spPr>
        <p:txBody>
          <a:bodyPr lIns="90000" rIns="90000" tIns="45000" bIns="45000"/>
          <a:p>
            <a:pPr algn="ctr"/>
            <a:r>
              <a:rPr lang="en-US" sz="3200">
                <a:solidFill>
                  <a:srgbClr val="000000"/>
                </a:solidFill>
                <a:latin typeface="Calibri"/>
                <a:ea typeface="Calibri"/>
              </a:rPr>
              <a:t>David Neely</a:t>
            </a:r>
            <a:endParaRPr/>
          </a:p>
          <a:p>
            <a:pPr algn="ctr"/>
            <a:r>
              <a:rPr lang="en-US" sz="3200">
                <a:solidFill>
                  <a:srgbClr val="000000"/>
                </a:solidFill>
                <a:latin typeface="Calibri"/>
                <a:ea typeface="Calibri"/>
              </a:rPr>
              <a:t>dneely@hawaii.edu</a:t>
            </a:r>
            <a:endParaRPr/>
          </a:p>
        </p:txBody>
      </p:sp>
    </p:spTree>
  </p:cSld>
  <p:transition spd="med">
    <p:fade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TextShape 2"/>
          <p:cNvSpPr txBox="1"/>
          <p:nvPr/>
        </p:nvSpPr>
        <p:spPr>
          <a:xfrm>
            <a:off x="243000" y="1371600"/>
            <a:ext cx="6980760" cy="106776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 sz="6600">
                <a:solidFill>
                  <a:srgbClr val="000000"/>
                </a:solidFill>
                <a:latin typeface="Calibri"/>
                <a:ea typeface="Calibri"/>
              </a:rPr>
              <a:t>Agenda:</a:t>
            </a:r>
            <a:endParaRPr/>
          </a:p>
        </p:txBody>
      </p:sp>
      <p:sp>
        <p:nvSpPr>
          <p:cNvPr id="79" name="TextShape 3"/>
          <p:cNvSpPr txBox="1"/>
          <p:nvPr/>
        </p:nvSpPr>
        <p:spPr>
          <a:xfrm>
            <a:off x="365760" y="2635560"/>
            <a:ext cx="11338560" cy="403956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 sz="3200">
                <a:solidFill>
                  <a:srgbClr val="000000"/>
                </a:solidFill>
                <a:latin typeface="Calibri"/>
                <a:ea typeface="Calibri"/>
              </a:rPr>
              <a:t>1. Purple Mai'a Native Hawaiian App contest</a:t>
            </a:r>
            <a:endParaRPr/>
          </a:p>
          <a:p>
            <a:r>
              <a:rPr lang="en-US" sz="3200">
                <a:solidFill>
                  <a:srgbClr val="000000"/>
                </a:solidFill>
                <a:latin typeface="Calibri"/>
                <a:ea typeface="Calibri"/>
              </a:rPr>
              <a:t>2. Declining cost of water management sensors</a:t>
            </a:r>
            <a:endParaRPr/>
          </a:p>
          <a:p>
            <a:r>
              <a:rPr lang="en-US" sz="3200">
                <a:solidFill>
                  <a:srgbClr val="000000"/>
                </a:solidFill>
                <a:latin typeface="Calibri"/>
                <a:ea typeface="Calibri"/>
              </a:rPr>
              <a:t>3. Why does the tide matter so much?</a:t>
            </a:r>
            <a:endParaRPr/>
          </a:p>
          <a:p>
            <a:r>
              <a:rPr lang="en-US" sz="3200">
                <a:solidFill>
                  <a:srgbClr val="000000"/>
                </a:solidFill>
                <a:latin typeface="Calibri"/>
                <a:ea typeface="Calibri"/>
              </a:rPr>
              <a:t>4. Leveraging Open Source Software (OSS)</a:t>
            </a:r>
            <a:endParaRPr/>
          </a:p>
          <a:p>
            <a:r>
              <a:rPr lang="en-US" sz="3200">
                <a:solidFill>
                  <a:srgbClr val="000000"/>
                </a:solidFill>
                <a:latin typeface="Calibri"/>
                <a:ea typeface="Calibri"/>
              </a:rPr>
              <a:t>5. Achievement Unlocked!</a:t>
            </a:r>
            <a:endParaRPr/>
          </a:p>
          <a:p>
            <a:r>
              <a:rPr lang="en-US" sz="3200">
                <a:solidFill>
                  <a:srgbClr val="000000"/>
                </a:solidFill>
                <a:latin typeface="Calibri"/>
                <a:ea typeface="Calibri"/>
              </a:rPr>
              <a:t>6. Water Conference in Punalu'u</a:t>
            </a:r>
            <a:endParaRPr/>
          </a:p>
          <a:p>
            <a:r>
              <a:rPr lang="en-US" sz="3200">
                <a:solidFill>
                  <a:srgbClr val="000000"/>
                </a:solidFill>
                <a:latin typeface="Calibri"/>
                <a:ea typeface="Calibri"/>
              </a:rPr>
              <a:t>7. Follow our progress on Github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CustomShape 2"/>
          <p:cNvSpPr/>
          <p:nvPr/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TextShape 3"/>
          <p:cNvSpPr txBox="1"/>
          <p:nvPr/>
        </p:nvSpPr>
        <p:spPr>
          <a:xfrm>
            <a:off x="279360" y="1309680"/>
            <a:ext cx="11607840" cy="106776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 sz="3200">
                <a:solidFill>
                  <a:srgbClr val="000000"/>
                </a:solidFill>
                <a:latin typeface="Calibri"/>
                <a:ea typeface="Calibri"/>
              </a:rPr>
              <a:t>1. Purple Mai'a Native Hawaiian App contest</a:t>
            </a:r>
            <a:endParaRPr/>
          </a:p>
        </p:txBody>
      </p:sp>
      <p:pic>
        <p:nvPicPr>
          <p:cNvPr id="8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72520" y="2011680"/>
            <a:ext cx="8168760" cy="45957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CustomShape 2"/>
          <p:cNvSpPr/>
          <p:nvPr/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TextShape 3"/>
          <p:cNvSpPr txBox="1"/>
          <p:nvPr/>
        </p:nvSpPr>
        <p:spPr>
          <a:xfrm>
            <a:off x="279360" y="1309680"/>
            <a:ext cx="11607840" cy="106776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 sz="3200">
                <a:solidFill>
                  <a:srgbClr val="000000"/>
                </a:solidFill>
                <a:latin typeface="Calibri"/>
                <a:ea typeface="Calibri"/>
              </a:rPr>
              <a:t>2. Declining costs of water management sensors</a:t>
            </a:r>
            <a:endParaRPr/>
          </a:p>
        </p:txBody>
      </p:sp>
      <p:pic>
        <p:nvPicPr>
          <p:cNvPr id="8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37360" y="1850040"/>
            <a:ext cx="8778240" cy="49165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CustomShape 2"/>
          <p:cNvSpPr/>
          <p:nvPr/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TextShape 3"/>
          <p:cNvSpPr txBox="1"/>
          <p:nvPr/>
        </p:nvSpPr>
        <p:spPr>
          <a:xfrm>
            <a:off x="279360" y="1309680"/>
            <a:ext cx="11607840" cy="106776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 sz="3200">
                <a:solidFill>
                  <a:srgbClr val="000000"/>
                </a:solidFill>
                <a:latin typeface="Calibri"/>
                <a:ea typeface="Calibri"/>
              </a:rPr>
              <a:t>3. Why does the tide matter so much?</a:t>
            </a:r>
            <a:endParaRPr/>
          </a:p>
        </p:txBody>
      </p:sp>
      <p:pic>
        <p:nvPicPr>
          <p:cNvPr id="9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0" y="1807920"/>
            <a:ext cx="7315200" cy="48672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CustomShape 2"/>
          <p:cNvSpPr/>
          <p:nvPr/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TextShape 3"/>
          <p:cNvSpPr txBox="1"/>
          <p:nvPr/>
        </p:nvSpPr>
        <p:spPr>
          <a:xfrm>
            <a:off x="279360" y="1309680"/>
            <a:ext cx="11607840" cy="106776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 sz="3200">
                <a:solidFill>
                  <a:srgbClr val="000000"/>
                </a:solidFill>
                <a:latin typeface="Calibri"/>
                <a:ea typeface="Calibri"/>
              </a:rPr>
              <a:t>4. Leveraging Open Source Software (OSS)</a:t>
            </a:r>
            <a:endParaRPr/>
          </a:p>
        </p:txBody>
      </p:sp>
      <p:pic>
        <p:nvPicPr>
          <p:cNvPr id="9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" y="2560320"/>
            <a:ext cx="5657040" cy="502920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490280" y="1828800"/>
            <a:ext cx="7701840" cy="685764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121120" y="3657600"/>
            <a:ext cx="4736880" cy="41148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CustomShape 2"/>
          <p:cNvSpPr/>
          <p:nvPr/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TextShape 3"/>
          <p:cNvSpPr txBox="1"/>
          <p:nvPr/>
        </p:nvSpPr>
        <p:spPr>
          <a:xfrm>
            <a:off x="279360" y="1309680"/>
            <a:ext cx="11607840" cy="106776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 sz="3200">
                <a:solidFill>
                  <a:srgbClr val="000000"/>
                </a:solidFill>
                <a:latin typeface="Calibri"/>
                <a:ea typeface="Calibri"/>
              </a:rPr>
              <a:t>5. Achievement Unlocked!</a:t>
            </a:r>
            <a:endParaRPr/>
          </a:p>
        </p:txBody>
      </p:sp>
      <p:pic>
        <p:nvPicPr>
          <p:cNvPr id="10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20240" y="1791720"/>
            <a:ext cx="8686800" cy="48834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CustomShape 2"/>
          <p:cNvSpPr/>
          <p:nvPr/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TextShape 3"/>
          <p:cNvSpPr txBox="1"/>
          <p:nvPr/>
        </p:nvSpPr>
        <p:spPr>
          <a:xfrm>
            <a:off x="279360" y="1309680"/>
            <a:ext cx="11607840" cy="106776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 sz="3200">
                <a:solidFill>
                  <a:srgbClr val="000000"/>
                </a:solidFill>
                <a:latin typeface="Calibri"/>
                <a:ea typeface="Calibri"/>
              </a:rPr>
              <a:t>6. Water Conference in Punalu'u</a:t>
            </a:r>
            <a:endParaRPr/>
          </a:p>
        </p:txBody>
      </p:sp>
      <p:pic>
        <p:nvPicPr>
          <p:cNvPr id="10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926080" y="1828800"/>
            <a:ext cx="5996880" cy="47930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CustomShape 2"/>
          <p:cNvSpPr/>
          <p:nvPr/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TextShape 3"/>
          <p:cNvSpPr txBox="1"/>
          <p:nvPr/>
        </p:nvSpPr>
        <p:spPr>
          <a:xfrm>
            <a:off x="279360" y="1309680"/>
            <a:ext cx="11607840" cy="106776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 sz="3200">
                <a:solidFill>
                  <a:srgbClr val="000000"/>
                </a:solidFill>
                <a:latin typeface="Calibri"/>
                <a:ea typeface="Calibri"/>
              </a:rPr>
              <a:t>7. Follow our progress on Github</a:t>
            </a:r>
            <a:endParaRPr/>
          </a:p>
        </p:txBody>
      </p:sp>
      <p:pic>
        <p:nvPicPr>
          <p:cNvPr id="10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38680" y="1920600"/>
            <a:ext cx="7928280" cy="68576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