
<file path=[Content_Types].xml><?xml version="1.0" encoding="utf-8"?>
<Types xmlns="http://schemas.openxmlformats.org/package/2006/content-types">
  <Default Extension="xml" ContentType="application/xml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4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529"/>
    <p:restoredTop sz="86331"/>
  </p:normalViewPr>
  <p:slideViewPr>
    <p:cSldViewPr snapToGrid="0" snapToObjects="1">
      <p:cViewPr>
        <p:scale>
          <a:sx n="75" d="100"/>
          <a:sy n="75" d="100"/>
        </p:scale>
        <p:origin x="400" y="30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notesMaster" Target="notesMasters/notesMaster1.xml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799" cy="45878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defRPr>
            </a:lvl9pPr>
          </a:lstStyle>
          <a:p>
            <a:endParaRPr/>
          </a:p>
        </p:txBody>
      </p:sp>
      <p:sp>
        <p:nvSpPr>
          <p:cNvPr id="4" name="Shape 4"/>
          <p:cNvSpPr txBox="1">
            <a:spLocks noGrp="1"/>
          </p:cNvSpPr>
          <p:nvPr>
            <p:ph type="dt" idx="10"/>
          </p:nvPr>
        </p:nvSpPr>
        <p:spPr>
          <a:xfrm>
            <a:off x="3884612" y="0"/>
            <a:ext cx="2971799" cy="45878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defRPr>
            </a:lvl9pPr>
          </a:lstStyle>
          <a:p>
            <a:endParaRPr/>
          </a:p>
        </p:txBody>
      </p:sp>
      <p:sp>
        <p:nvSpPr>
          <p:cNvPr id="5" name="Shape 5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399" cy="3086099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rPr>
              <a:t>‹#›</a:t>
            </a:fld>
            <a:endParaRPr lang="en-US" sz="1200" b="0" i="0" u="none" strike="noStrike" cap="none">
              <a:solidFill>
                <a:schemeClr val="dk1"/>
              </a:solidFill>
              <a:latin typeface="Palatino Linotype"/>
              <a:ea typeface="Palatino Linotype"/>
              <a:cs typeface="Palatino Linotype"/>
              <a:sym typeface="Palatino Linotype"/>
            </a:endParaRPr>
          </a:p>
        </p:txBody>
      </p:sp>
    </p:spTree>
    <p:extLst>
      <p:ext uri="{BB962C8B-B14F-4D97-AF65-F5344CB8AC3E}">
        <p14:creationId xmlns:p14="http://schemas.microsoft.com/office/powerpoint/2010/main" val="3741668661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6" name="Shape 56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hape 60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61" name="Shape 61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66" name="Shape 66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 txBox="1">
            <a:spLocks noGrp="1"/>
          </p:cNvSpPr>
          <p:nvPr>
            <p:ph type="title"/>
          </p:nvPr>
        </p:nvSpPr>
        <p:spPr>
          <a:xfrm>
            <a:off x="609600" y="274637"/>
            <a:ext cx="10972799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dt" idx="10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ftr" idx="11"/>
          </p:nvPr>
        </p:nvSpPr>
        <p:spPr>
          <a:xfrm>
            <a:off x="4165600" y="6356353"/>
            <a:ext cx="38607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1" name="Shape 21"/>
          <p:cNvSpPr txBox="1">
            <a:spLocks noGrp="1"/>
          </p:cNvSpPr>
          <p:nvPr>
            <p:ph type="sldNum" idx="12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hape 23"/>
          <p:cNvSpPr txBox="1">
            <a:spLocks noGrp="1"/>
          </p:cNvSpPr>
          <p:nvPr>
            <p:ph type="title"/>
          </p:nvPr>
        </p:nvSpPr>
        <p:spPr>
          <a:xfrm>
            <a:off x="609600" y="274637"/>
            <a:ext cx="10972799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body" idx="1"/>
          </p:nvPr>
        </p:nvSpPr>
        <p:spPr>
          <a:xfrm>
            <a:off x="609600" y="1600203"/>
            <a:ext cx="10972799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dt" idx="10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ftr" idx="11"/>
          </p:nvPr>
        </p:nvSpPr>
        <p:spPr>
          <a:xfrm>
            <a:off x="4165600" y="6356353"/>
            <a:ext cx="38607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sldNum" idx="12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>
            <a:spLocks noGrp="1"/>
          </p:cNvSpPr>
          <p:nvPr>
            <p:ph type="ctrTitle"/>
          </p:nvPr>
        </p:nvSpPr>
        <p:spPr>
          <a:xfrm>
            <a:off x="914400" y="2130427"/>
            <a:ext cx="10363200" cy="14700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subTitle" idx="1"/>
          </p:nvPr>
        </p:nvSpPr>
        <p:spPr>
          <a:xfrm>
            <a:off x="1828800" y="3886200"/>
            <a:ext cx="8534399" cy="1752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spcBef>
                <a:spcPts val="640"/>
              </a:spcBef>
              <a:buClr>
                <a:srgbClr val="888888"/>
              </a:buClr>
              <a:buFont typeface="Arial"/>
              <a:buNone/>
              <a:defRPr sz="3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ctr" rtl="0">
              <a:spcBef>
                <a:spcPts val="560"/>
              </a:spcBef>
              <a:buClr>
                <a:srgbClr val="888888"/>
              </a:buClr>
              <a:buFont typeface="Arial"/>
              <a:buNone/>
              <a:defRPr sz="2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ctr" rtl="0">
              <a:spcBef>
                <a:spcPts val="480"/>
              </a:spcBef>
              <a:buClr>
                <a:srgbClr val="888888"/>
              </a:buClr>
              <a:buFont typeface="Arial"/>
              <a:buNone/>
              <a:defRPr sz="2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dt" idx="10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2" name="Shape 32"/>
          <p:cNvSpPr txBox="1">
            <a:spLocks noGrp="1"/>
          </p:cNvSpPr>
          <p:nvPr>
            <p:ph type="ftr" idx="11"/>
          </p:nvPr>
        </p:nvSpPr>
        <p:spPr>
          <a:xfrm>
            <a:off x="4165600" y="6356353"/>
            <a:ext cx="38607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3" name="Shape 33"/>
          <p:cNvSpPr txBox="1">
            <a:spLocks noGrp="1"/>
          </p:cNvSpPr>
          <p:nvPr>
            <p:ph type="sldNum" idx="12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hape 35"/>
          <p:cNvSpPr txBox="1">
            <a:spLocks noGrp="1"/>
          </p:cNvSpPr>
          <p:nvPr>
            <p:ph type="title"/>
          </p:nvPr>
        </p:nvSpPr>
        <p:spPr>
          <a:xfrm>
            <a:off x="609600" y="274637"/>
            <a:ext cx="10972799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36" name="Shape 36"/>
          <p:cNvSpPr txBox="1">
            <a:spLocks noGrp="1"/>
          </p:cNvSpPr>
          <p:nvPr>
            <p:ph type="body" idx="1"/>
          </p:nvPr>
        </p:nvSpPr>
        <p:spPr>
          <a:xfrm>
            <a:off x="609600" y="1600203"/>
            <a:ext cx="5384799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6510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3335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–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–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body" idx="2"/>
          </p:nvPr>
        </p:nvSpPr>
        <p:spPr>
          <a:xfrm>
            <a:off x="6197600" y="1600203"/>
            <a:ext cx="5384799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6510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3335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–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–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dt" idx="10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ftr" idx="11"/>
          </p:nvPr>
        </p:nvSpPr>
        <p:spPr>
          <a:xfrm>
            <a:off x="4165600" y="6356353"/>
            <a:ext cx="38607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sldNum" idx="12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ison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 txBox="1">
            <a:spLocks noGrp="1"/>
          </p:cNvSpPr>
          <p:nvPr>
            <p:ph type="title"/>
          </p:nvPr>
        </p:nvSpPr>
        <p:spPr>
          <a:xfrm>
            <a:off x="609600" y="274637"/>
            <a:ext cx="10972799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body" idx="1"/>
          </p:nvPr>
        </p:nvSpPr>
        <p:spPr>
          <a:xfrm>
            <a:off x="609600" y="1535112"/>
            <a:ext cx="5386917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480"/>
              </a:spcBef>
              <a:buClr>
                <a:schemeClr val="dk1"/>
              </a:buClr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360"/>
              </a:spcBef>
              <a:buClr>
                <a:schemeClr val="dk1"/>
              </a:buClr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body" idx="2"/>
          </p:nvPr>
        </p:nvSpPr>
        <p:spPr>
          <a:xfrm>
            <a:off x="609600" y="2174875"/>
            <a:ext cx="5386917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905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5875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5" name="Shape 45"/>
          <p:cNvSpPr txBox="1">
            <a:spLocks noGrp="1"/>
          </p:cNvSpPr>
          <p:nvPr>
            <p:ph type="body" idx="3"/>
          </p:nvPr>
        </p:nvSpPr>
        <p:spPr>
          <a:xfrm>
            <a:off x="6193369" y="1535112"/>
            <a:ext cx="5389032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480"/>
              </a:spcBef>
              <a:buClr>
                <a:schemeClr val="dk1"/>
              </a:buClr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360"/>
              </a:spcBef>
              <a:buClr>
                <a:schemeClr val="dk1"/>
              </a:buClr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body" idx="4"/>
          </p:nvPr>
        </p:nvSpPr>
        <p:spPr>
          <a:xfrm>
            <a:off x="6193369" y="2174875"/>
            <a:ext cx="5389032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905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5875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dt" idx="10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8" name="Shape 48"/>
          <p:cNvSpPr txBox="1">
            <a:spLocks noGrp="1"/>
          </p:cNvSpPr>
          <p:nvPr>
            <p:ph type="ftr" idx="11"/>
          </p:nvPr>
        </p:nvSpPr>
        <p:spPr>
          <a:xfrm>
            <a:off x="4165600" y="6356353"/>
            <a:ext cx="38607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9" name="Shape 49"/>
          <p:cNvSpPr txBox="1">
            <a:spLocks noGrp="1"/>
          </p:cNvSpPr>
          <p:nvPr>
            <p:ph type="sldNum" idx="12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 txBox="1">
            <a:spLocks noGrp="1"/>
          </p:cNvSpPr>
          <p:nvPr>
            <p:ph type="dt" idx="10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2" name="Shape 52"/>
          <p:cNvSpPr txBox="1">
            <a:spLocks noGrp="1"/>
          </p:cNvSpPr>
          <p:nvPr>
            <p:ph type="ftr" idx="11"/>
          </p:nvPr>
        </p:nvSpPr>
        <p:spPr>
          <a:xfrm>
            <a:off x="4165600" y="6356353"/>
            <a:ext cx="38607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3" name="Shape 53"/>
          <p:cNvSpPr txBox="1">
            <a:spLocks noGrp="1"/>
          </p:cNvSpPr>
          <p:nvPr>
            <p:ph type="sldNum" idx="12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theme" Target="../theme/theme1.xml"/><Relationship Id="rId8" Type="http://schemas.openxmlformats.org/officeDocument/2006/relationships/image" Target="../media/image1.png"/><Relationship Id="rId9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>
            <a:spLocks noGrp="1"/>
          </p:cNvSpPr>
          <p:nvPr>
            <p:ph type="title"/>
          </p:nvPr>
        </p:nvSpPr>
        <p:spPr>
          <a:xfrm>
            <a:off x="609600" y="274637"/>
            <a:ext cx="10972799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body" idx="1"/>
          </p:nvPr>
        </p:nvSpPr>
        <p:spPr>
          <a:xfrm>
            <a:off x="609600" y="1600203"/>
            <a:ext cx="10972799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12" name="Shape 12"/>
          <p:cNvSpPr txBox="1">
            <a:spLocks noGrp="1"/>
          </p:cNvSpPr>
          <p:nvPr>
            <p:ph type="dt" idx="10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ftr" idx="11"/>
          </p:nvPr>
        </p:nvSpPr>
        <p:spPr>
          <a:xfrm>
            <a:off x="4165600" y="6356353"/>
            <a:ext cx="38607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sldNum" idx="12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5" name="Shape 15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11109424" y="47448"/>
            <a:ext cx="964652" cy="964652"/>
          </a:xfrm>
          <a:prstGeom prst="rect">
            <a:avLst/>
          </a:prstGeom>
          <a:noFill/>
          <a:ln>
            <a:noFill/>
          </a:ln>
        </p:spPr>
      </p:pic>
      <p:pic>
        <p:nvPicPr>
          <p:cNvPr id="2" name="Picture 1" descr="All-Campus-workshop2017.png"/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87" y="47448"/>
            <a:ext cx="1785637" cy="1032098"/>
          </a:xfrm>
          <a:prstGeom prst="rect">
            <a:avLst/>
          </a:prstGeom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5500" y="50800"/>
            <a:ext cx="5461000" cy="6540500"/>
          </a:xfrm>
          <a:prstGeom prst="rect">
            <a:avLst/>
          </a:prstGeom>
        </p:spPr>
      </p:pic>
      <p:sp>
        <p:nvSpPr>
          <p:cNvPr id="58" name="Shape 58"/>
          <p:cNvSpPr txBox="1">
            <a:spLocks noGrp="1"/>
          </p:cNvSpPr>
          <p:nvPr>
            <p:ph type="title"/>
          </p:nvPr>
        </p:nvSpPr>
        <p:spPr>
          <a:xfrm>
            <a:off x="1083734" y="508395"/>
            <a:ext cx="10972799" cy="618450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lang="en-US" sz="66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/>
            </a:r>
            <a:br>
              <a:rPr lang="en-US" sz="66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6600" dirty="0"/>
              <a:t/>
            </a:r>
            <a:br>
              <a:rPr lang="en-US" sz="6600" dirty="0"/>
            </a:br>
            <a:r>
              <a:rPr lang="en-US" sz="6600" dirty="0"/>
              <a:t> </a:t>
            </a:r>
            <a:r>
              <a:rPr lang="en-US" sz="6600" dirty="0" smtClean="0"/>
              <a:t>                                      </a:t>
            </a:r>
            <a:r>
              <a:rPr lang="en-US" sz="6600" b="0" i="0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Update</a:t>
            </a:r>
            <a:r>
              <a:rPr lang="en-US" sz="66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/>
            </a:r>
            <a:br>
              <a:rPr lang="en-US" sz="66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66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/>
            </a:r>
            <a:br>
              <a:rPr lang="en-US" sz="66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3200" b="0" i="0" u="none" strike="noStrike" cap="none" dirty="0" err="1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Hae</a:t>
            </a:r>
            <a:r>
              <a:rPr lang="en-US" sz="3200" b="0" i="0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3200" b="0" i="0" u="none" strike="noStrike" cap="none" dirty="0" err="1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Okimoto</a:t>
            </a:r>
            <a:r>
              <a:rPr lang="en-US" sz="3200" b="0" i="0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PhD</a:t>
            </a:r>
            <a:br>
              <a:rPr lang="en-US" sz="3200" b="0" i="0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3200" b="0" i="0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Director, Academic Technologies</a:t>
            </a:r>
            <a:r>
              <a:rPr lang="en-US" sz="3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/>
            </a:r>
            <a:br>
              <a:rPr lang="en-US" sz="3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3200" b="0" i="0" u="none" strike="noStrike" cap="none" dirty="0" err="1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hae@hawaii.edu</a:t>
            </a:r>
            <a:endParaRPr lang="en-US" sz="3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 spd="med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hape 63"/>
          <p:cNvSpPr txBox="1">
            <a:spLocks noGrp="1"/>
          </p:cNvSpPr>
          <p:nvPr>
            <p:ph type="title"/>
          </p:nvPr>
        </p:nvSpPr>
        <p:spPr>
          <a:xfrm>
            <a:off x="609600" y="274637"/>
            <a:ext cx="10972799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lang="en-US" sz="4400" b="0" i="0" u="none" strike="noStrike" cap="none" dirty="0" err="1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Laulima</a:t>
            </a:r>
            <a:r>
              <a:rPr lang="en-US" sz="4400" b="0" i="0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Facts</a:t>
            </a:r>
            <a:endParaRPr sz="44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marL="342900" marR="0" indent="-139700" algn="l" defTabSz="914400" rtl="0" eaLnBrk="1" fontAlgn="auto" latinLnBrk="0" hangingPunct="1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tabLst/>
              <a:defRPr/>
            </a:pPr>
            <a:r>
              <a:rPr lang="en-US" dirty="0"/>
              <a:t> </a:t>
            </a:r>
            <a:r>
              <a:rPr lang="en-US" dirty="0" smtClean="0"/>
              <a:t>Fall 2007 Transition from WebCT to Sakai (</a:t>
            </a:r>
            <a:r>
              <a:rPr lang="en-US" dirty="0" err="1" smtClean="0"/>
              <a:t>Laulima</a:t>
            </a:r>
            <a:r>
              <a:rPr lang="en-US" dirty="0" smtClean="0"/>
              <a:t>)</a:t>
            </a:r>
          </a:p>
          <a:p>
            <a:pPr marL="342900" marR="0" indent="-139700" algn="l" defTabSz="914400" rtl="0" eaLnBrk="1" fontAlgn="auto" latinLnBrk="0" hangingPunct="1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tabLst/>
              <a:defRPr/>
            </a:pPr>
            <a:r>
              <a:rPr lang="en-US" dirty="0"/>
              <a:t> </a:t>
            </a:r>
            <a:r>
              <a:rPr lang="en-US" dirty="0" smtClean="0"/>
              <a:t>All courses in Banner have </a:t>
            </a:r>
            <a:r>
              <a:rPr lang="en-US" dirty="0" err="1" smtClean="0"/>
              <a:t>Laulima</a:t>
            </a:r>
            <a:r>
              <a:rPr lang="en-US" dirty="0" smtClean="0"/>
              <a:t> course shell</a:t>
            </a:r>
          </a:p>
          <a:p>
            <a:r>
              <a:rPr lang="en-US" dirty="0" smtClean="0"/>
              <a:t> Usage</a:t>
            </a:r>
          </a:p>
          <a:p>
            <a:pPr lvl="1"/>
            <a:r>
              <a:rPr lang="en-US" dirty="0" smtClean="0"/>
              <a:t>Fall 2007: 375 completely online courses - 7661 registrations</a:t>
            </a:r>
          </a:p>
          <a:p>
            <a:pPr lvl="1"/>
            <a:r>
              <a:rPr lang="en-US" dirty="0" smtClean="0"/>
              <a:t>Fall 2015: 1,175 completely online courses – 24,094 registrations</a:t>
            </a:r>
          </a:p>
          <a:p>
            <a:pPr lvl="1"/>
            <a:r>
              <a:rPr lang="en-US" dirty="0" err="1" smtClean="0"/>
              <a:t>Sp</a:t>
            </a:r>
            <a:r>
              <a:rPr lang="en-US" dirty="0" smtClean="0"/>
              <a:t> 2017: 1,222 completely online courses - 24,238 registration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Shape 68"/>
          <p:cNvSpPr txBox="1">
            <a:spLocks noGrp="1"/>
          </p:cNvSpPr>
          <p:nvPr>
            <p:ph type="title"/>
          </p:nvPr>
        </p:nvSpPr>
        <p:spPr>
          <a:xfrm>
            <a:off x="609600" y="274637"/>
            <a:ext cx="10972799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lang="en-US" sz="4400" b="0" i="0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LMS Future</a:t>
            </a:r>
            <a:endParaRPr sz="44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9" name="Shape 69"/>
          <p:cNvSpPr txBox="1">
            <a:spLocks noGrp="1"/>
          </p:cNvSpPr>
          <p:nvPr>
            <p:ph type="body" idx="1"/>
          </p:nvPr>
        </p:nvSpPr>
        <p:spPr>
          <a:xfrm>
            <a:off x="609600" y="1600203"/>
            <a:ext cx="10972799" cy="452596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>
              <a:defRPr/>
            </a:pPr>
            <a:r>
              <a:rPr lang="en-US" dirty="0"/>
              <a:t> </a:t>
            </a:r>
            <a:r>
              <a:rPr lang="en-US" dirty="0" smtClean="0"/>
              <a:t>Spring 2017 – LMS presentations &amp; survey </a:t>
            </a:r>
            <a:endParaRPr lang="en-US" dirty="0"/>
          </a:p>
          <a:p>
            <a:pPr>
              <a:defRPr/>
            </a:pPr>
            <a:r>
              <a:rPr lang="en-US" dirty="0"/>
              <a:t> </a:t>
            </a:r>
            <a:r>
              <a:rPr lang="en-US" dirty="0" smtClean="0"/>
              <a:t>RFP creation </a:t>
            </a:r>
          </a:p>
          <a:p>
            <a:r>
              <a:rPr lang="en-US" dirty="0" smtClean="0"/>
              <a:t> Selection &amp; Funding</a:t>
            </a:r>
          </a:p>
          <a:p>
            <a:pPr lvl="1"/>
            <a:r>
              <a:rPr lang="en-US" dirty="0" smtClean="0"/>
              <a:t>Pilots as part of selection Fall 2018</a:t>
            </a:r>
          </a:p>
          <a:p>
            <a:pPr lvl="1"/>
            <a:r>
              <a:rPr lang="en-US" dirty="0" smtClean="0"/>
              <a:t>Evaluation &amp; Decision Spring 2019</a:t>
            </a:r>
          </a:p>
          <a:p>
            <a:pPr>
              <a:defRPr/>
            </a:pPr>
            <a:r>
              <a:rPr lang="en-US" dirty="0" smtClean="0"/>
              <a:t> Funding</a:t>
            </a:r>
            <a:endParaRPr lang="en-US" dirty="0"/>
          </a:p>
          <a:p>
            <a:pPr marL="342900" marR="0" lvl="0" indent="-3429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</a:pPr>
            <a:endParaRPr sz="3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 spd="med"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Distance Learning Conversation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54666" y="2070367"/>
            <a:ext cx="10972799" cy="4525963"/>
          </a:xfrm>
        </p:spPr>
        <p:txBody>
          <a:bodyPr/>
          <a:lstStyle/>
          <a:p>
            <a:r>
              <a:rPr lang="en-US" sz="3600" dirty="0" smtClean="0"/>
              <a:t>    1:15-2:05 pm </a:t>
            </a:r>
          </a:p>
          <a:p>
            <a:r>
              <a:rPr lang="en-US" sz="3600" dirty="0" smtClean="0"/>
              <a:t>    Asia Room – 2</a:t>
            </a:r>
            <a:r>
              <a:rPr lang="en-US" sz="3600" baseline="30000" dirty="0" smtClean="0"/>
              <a:t>nd</a:t>
            </a:r>
            <a:r>
              <a:rPr lang="en-US" sz="3600" dirty="0" smtClean="0"/>
              <a:t> Floor</a:t>
            </a:r>
          </a:p>
          <a:p>
            <a:r>
              <a:rPr lang="en-US" sz="3600" dirty="0"/>
              <a:t> </a:t>
            </a:r>
            <a:r>
              <a:rPr lang="en-US" sz="3600" dirty="0" smtClean="0"/>
              <a:t>   Goals &amp; Focus of plan</a:t>
            </a:r>
          </a:p>
          <a:p>
            <a:r>
              <a:rPr lang="en-US" sz="3600" dirty="0" smtClean="0"/>
              <a:t>    Plan &amp; Timeline</a:t>
            </a:r>
            <a:endParaRPr lang="en-US" sz="36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74467" y="2070367"/>
            <a:ext cx="3086100" cy="3009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78508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1545</TotalTime>
  <Words>107</Words>
  <Application>Microsoft Macintosh PowerPoint</Application>
  <PresentationFormat>Widescreen</PresentationFormat>
  <Paragraphs>20</Paragraphs>
  <Slides>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Palatino Linotype</vt:lpstr>
      <vt:lpstr>Office Theme</vt:lpstr>
      <vt:lpstr>                                         Update  Hae Okimoto, PhD Director, Academic Technologies hae@hawaii.edu</vt:lpstr>
      <vt:lpstr>Laulima Facts</vt:lpstr>
      <vt:lpstr>LMS Future</vt:lpstr>
      <vt:lpstr>Distance Learning Conversation</vt:lpstr>
    </vt:vector>
  </TitlesOfParts>
  <LinksUpToDate>false</LinksUpToDate>
  <SharedDoc>false</SharedDoc>
  <HyperlinksChanged>false</HyperlinksChanged>
  <AppVersion>15.0036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Title of Your Talk  Presenter(s) Name Presenter(s) Title Presenters(s) Email</dc:title>
  <cp:lastModifiedBy>Microsoft Office User</cp:lastModifiedBy>
  <cp:revision>9</cp:revision>
  <dcterms:modified xsi:type="dcterms:W3CDTF">2017-07-27T22:28:49Z</dcterms:modified>
</cp:coreProperties>
</file>