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0"/>
  </p:notesMasterIdLst>
  <p:sldIdLst>
    <p:sldId id="256" r:id="rId2"/>
    <p:sldId id="257" r:id="rId3"/>
    <p:sldId id="259" r:id="rId4"/>
    <p:sldId id="262" r:id="rId5"/>
    <p:sldId id="261" r:id="rId6"/>
    <p:sldId id="267" r:id="rId7"/>
    <p:sldId id="265" r:id="rId8"/>
    <p:sldId id="264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00"/>
    <a:srgbClr val="DFE1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3"/>
  </p:normalViewPr>
  <p:slideViewPr>
    <p:cSldViewPr snapToGrid="0" snapToObjects="1">
      <p:cViewPr>
        <p:scale>
          <a:sx n="110" d="100"/>
          <a:sy n="110" d="100"/>
        </p:scale>
        <p:origin x="536" y="2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374166866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9561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7188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7485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2259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5095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8333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ctrTitle"/>
          </p:nvPr>
        </p:nvSpPr>
        <p:spPr>
          <a:xfrm>
            <a:off x="914400" y="2130427"/>
            <a:ext cx="103632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3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53847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6197600" y="1600203"/>
            <a:ext cx="53847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09600" y="1535112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3"/>
          </p:nvPr>
        </p:nvSpPr>
        <p:spPr>
          <a:xfrm>
            <a:off x="6193369" y="1535112"/>
            <a:ext cx="5389032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2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7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Shape 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109424" y="47448"/>
            <a:ext cx="964652" cy="964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ll-Campus-workshop2017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7" y="47448"/>
            <a:ext cx="1785637" cy="1032098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4.tiff"/><Relationship Id="rId5" Type="http://schemas.openxmlformats.org/officeDocument/2006/relationships/image" Target="../media/image5.tiff"/><Relationship Id="rId6" Type="http://schemas.openxmlformats.org/officeDocument/2006/relationships/image" Target="../media/image6.tiff"/><Relationship Id="rId7" Type="http://schemas.openxmlformats.org/officeDocument/2006/relationships/image" Target="../media/image7.tiff"/><Relationship Id="rId8" Type="http://schemas.openxmlformats.org/officeDocument/2006/relationships/image" Target="../media/image8.tiff"/><Relationship Id="rId9" Type="http://schemas.openxmlformats.org/officeDocument/2006/relationships/image" Target="../media/image9.tiff"/><Relationship Id="rId10" Type="http://schemas.openxmlformats.org/officeDocument/2006/relationships/image" Target="../media/image10.tiff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799" cy="618450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6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6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6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Service Management</a:t>
            </a:r>
            <a:r>
              <a:rPr lang="en-US" sz="6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6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6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Bill </a:t>
            </a:r>
            <a:r>
              <a:rPr lang="en-US" sz="3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Wrobleski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Director, Technical Infrastructur</a:t>
            </a:r>
            <a:r>
              <a:rPr lang="en-US" sz="3200" dirty="0" smtClean="0"/>
              <a:t>e, ITS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wrob@hawaii.edu</a:t>
            </a:r>
            <a:endParaRPr lang="en-US"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6151" y="2328865"/>
            <a:ext cx="57150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200" b="1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ITSM?</a:t>
            </a:r>
            <a:endParaRPr lang="en-US" sz="17200" b="1" dirty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86151" y="1552577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FF00"/>
                </a:solidFill>
                <a:latin typeface="Arial Narrow" charset="0"/>
                <a:ea typeface="Arial Narrow" charset="0"/>
                <a:cs typeface="Arial Narrow" charset="0"/>
              </a:rPr>
              <a:t>What is</a:t>
            </a:r>
            <a:endParaRPr lang="en-US" sz="7200" b="1" dirty="0">
              <a:solidFill>
                <a:srgbClr val="FFFF0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6527" y="2159705"/>
            <a:ext cx="103162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The </a:t>
            </a:r>
            <a:r>
              <a:rPr lang="en-US" sz="7200" b="1" dirty="0" smtClean="0">
                <a:solidFill>
                  <a:srgbClr val="FFFF00"/>
                </a:solidFill>
                <a:latin typeface="Arial Narrow" charset="0"/>
                <a:ea typeface="Arial Narrow" charset="0"/>
                <a:cs typeface="Arial Narrow" charset="0"/>
              </a:rPr>
              <a:t>tools </a:t>
            </a:r>
            <a:r>
              <a:rPr lang="en-US" sz="7200" b="1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and</a:t>
            </a:r>
            <a:r>
              <a:rPr lang="en-US" sz="7200" b="1" dirty="0" smtClean="0">
                <a:solidFill>
                  <a:srgbClr val="FFFF00"/>
                </a:solidFill>
                <a:latin typeface="Arial Narrow" charset="0"/>
                <a:ea typeface="Arial Narrow" charset="0"/>
                <a:cs typeface="Arial Narrow" charset="0"/>
              </a:rPr>
              <a:t> processes</a:t>
            </a:r>
          </a:p>
          <a:p>
            <a:pPr algn="ctr"/>
            <a:r>
              <a:rPr lang="en-US" sz="7200" b="1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to run an</a:t>
            </a:r>
            <a:r>
              <a:rPr lang="en-US" sz="7200" b="1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7200" b="1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IT Organization</a:t>
            </a:r>
            <a:endParaRPr lang="en-US" sz="7200" b="1" dirty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33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" y="608807"/>
            <a:ext cx="1208722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b="1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Incidents  •  Problems  •  Configurations</a:t>
            </a:r>
            <a:endParaRPr lang="en-US" sz="5200" b="1" dirty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" y="1825224"/>
            <a:ext cx="121919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b="1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Problems  •  Releases  •  Assets  •  Events</a:t>
            </a:r>
            <a:endParaRPr lang="en-US" sz="5200" b="1" dirty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4258058"/>
            <a:ext cx="121919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b="1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Billing  •  Service Levels  •  Change</a:t>
            </a:r>
            <a:endParaRPr lang="en-US" sz="5200" b="1" dirty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" y="3041641"/>
            <a:ext cx="121919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b="1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Capacity  •  Availability  •  Continuity</a:t>
            </a:r>
            <a:endParaRPr lang="en-US" sz="5200" b="1" dirty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" y="5474475"/>
            <a:ext cx="121919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b="1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Catalogs  •  Tickets  •  Finances •  More</a:t>
            </a:r>
            <a:r>
              <a:rPr lang="mr-IN" sz="5200" b="1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…</a:t>
            </a:r>
            <a:endParaRPr lang="en-US" sz="5200" b="1" dirty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99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8571" b="11881"/>
          <a:stretch/>
        </p:blipFill>
        <p:spPr>
          <a:xfrm>
            <a:off x="462987" y="378764"/>
            <a:ext cx="4574339" cy="9397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5068" y="5462353"/>
            <a:ext cx="5728423" cy="9460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0998" y="1707181"/>
            <a:ext cx="4574338" cy="9240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b="9450"/>
          <a:stretch/>
        </p:blipFill>
        <p:spPr>
          <a:xfrm>
            <a:off x="7913386" y="367733"/>
            <a:ext cx="3488883" cy="14325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/>
          <a:srcRect t="26810" b="34304"/>
          <a:stretch/>
        </p:blipFill>
        <p:spPr>
          <a:xfrm>
            <a:off x="7634710" y="2463479"/>
            <a:ext cx="2857500" cy="1111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89701" y="3983145"/>
            <a:ext cx="2546270" cy="12415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/>
          <a:srcRect t="23627" b="21421"/>
          <a:stretch/>
        </p:blipFill>
        <p:spPr>
          <a:xfrm>
            <a:off x="469943" y="3454338"/>
            <a:ext cx="3536374" cy="12068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37326" y="3019844"/>
            <a:ext cx="2016165" cy="201616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634710" y="5349022"/>
            <a:ext cx="44562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 &amp; More</a:t>
            </a:r>
            <a:r>
              <a:rPr lang="en-US" sz="7200" b="1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!</a:t>
            </a:r>
            <a:endParaRPr lang="en-US" sz="7200" b="1" dirty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54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9301" y="2456188"/>
            <a:ext cx="659254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200" b="1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ITSM</a:t>
            </a:r>
            <a:endParaRPr lang="en-US" sz="17200" b="1" dirty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9301" y="1679900"/>
            <a:ext cx="56578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FC00"/>
                </a:solidFill>
                <a:latin typeface="Arial Narrow" charset="0"/>
                <a:ea typeface="Arial Narrow" charset="0"/>
                <a:cs typeface="Arial Narrow" charset="0"/>
              </a:rPr>
              <a:t>ITS’ plans for</a:t>
            </a:r>
            <a:endParaRPr lang="en-US" sz="7200" b="1" dirty="0">
              <a:solidFill>
                <a:srgbClr val="FFFC0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35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02825" y="1580972"/>
            <a:ext cx="103162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We’d like to mature our key processes and tools so we can provide </a:t>
            </a:r>
            <a:r>
              <a:rPr lang="en-US" sz="6000" b="1" dirty="0" smtClean="0">
                <a:solidFill>
                  <a:srgbClr val="FFFC00"/>
                </a:solidFill>
                <a:latin typeface="Arial Narrow" charset="0"/>
                <a:ea typeface="Arial Narrow" charset="0"/>
                <a:cs typeface="Arial Narrow" charset="0"/>
              </a:rPr>
              <a:t>improved service</a:t>
            </a:r>
          </a:p>
          <a:p>
            <a:pPr algn="ctr"/>
            <a:r>
              <a:rPr lang="en-US" sz="6000" b="1" dirty="0" smtClean="0">
                <a:solidFill>
                  <a:srgbClr val="FFFC00"/>
                </a:solidFill>
                <a:latin typeface="Arial Narrow" charset="0"/>
                <a:ea typeface="Arial Narrow" charset="0"/>
                <a:cs typeface="Arial Narrow" charset="0"/>
              </a:rPr>
              <a:t>to the UH community</a:t>
            </a:r>
            <a:endParaRPr lang="en-US" sz="6000" b="1" dirty="0">
              <a:solidFill>
                <a:srgbClr val="FFFC0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04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9286" y="614097"/>
            <a:ext cx="11181144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000" dirty="0" smtClean="0"/>
              <a:t>☑️</a:t>
            </a:r>
            <a:r>
              <a:rPr lang="en-US" sz="5400" dirty="0" smtClean="0"/>
              <a:t>  </a:t>
            </a:r>
            <a:r>
              <a:rPr lang="en-US" sz="5000" b="1" dirty="0" smtClean="0">
                <a:solidFill>
                  <a:srgbClr val="FFFC00"/>
                </a:solidFill>
                <a:latin typeface="Arial Narrow" charset="0"/>
                <a:ea typeface="Arial Narrow" charset="0"/>
                <a:cs typeface="Arial Narrow" charset="0"/>
              </a:rPr>
              <a:t>Select</a:t>
            </a:r>
            <a:r>
              <a:rPr lang="en-US" sz="5000" b="1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 an ITSM SaaS provider</a:t>
            </a:r>
          </a:p>
          <a:p>
            <a:pPr marL="1489075" lvl="4">
              <a:spcAft>
                <a:spcPts val="1200"/>
              </a:spcAft>
            </a:pPr>
            <a:r>
              <a:rPr lang="en-US" sz="3600" b="1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RFP process underway.  Should have selection by October and contract signed by end of 2017.</a:t>
            </a:r>
            <a:endParaRPr lang="en-US" sz="5000" b="1" dirty="0" smtClean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>
              <a:lnSpc>
                <a:spcPct val="150000"/>
              </a:lnSpc>
            </a:pPr>
            <a:r>
              <a:rPr lang="en-US" sz="4000" dirty="0" smtClean="0"/>
              <a:t>☑️</a:t>
            </a:r>
            <a:r>
              <a:rPr lang="en-US" sz="5400" dirty="0" smtClean="0"/>
              <a:t>  </a:t>
            </a:r>
            <a:r>
              <a:rPr lang="en-US" sz="5000" b="1" dirty="0" smtClean="0">
                <a:solidFill>
                  <a:srgbClr val="FFFC00"/>
                </a:solidFill>
                <a:latin typeface="Arial Narrow" charset="0"/>
                <a:ea typeface="Arial Narrow" charset="0"/>
                <a:cs typeface="Arial Narrow" charset="0"/>
              </a:rPr>
              <a:t>Implement</a:t>
            </a:r>
            <a:r>
              <a:rPr lang="en-US" sz="5000" b="1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 a core set of functions in ITS</a:t>
            </a:r>
            <a:endParaRPr lang="en-US" sz="5000" b="1" dirty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1489075" lvl="4">
              <a:spcAft>
                <a:spcPts val="800"/>
              </a:spcAft>
            </a:pPr>
            <a:r>
              <a:rPr lang="en-US" sz="3600" b="1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Service Desk, Service Catalog, Billing,</a:t>
            </a:r>
            <a:br>
              <a:rPr lang="en-US" sz="3600" b="1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</a:br>
            <a:r>
              <a:rPr lang="en-US" sz="3600" b="1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Incident </a:t>
            </a:r>
            <a:r>
              <a:rPr lang="en-US" sz="3600" b="1" dirty="0" err="1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Mgmt</a:t>
            </a:r>
            <a:r>
              <a:rPr lang="en-US" sz="3600" b="1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, Change </a:t>
            </a:r>
            <a:r>
              <a:rPr lang="en-US" sz="3600" b="1" dirty="0" err="1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Mgmt</a:t>
            </a:r>
            <a:r>
              <a:rPr lang="en-US" sz="3600" b="1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, Configuration </a:t>
            </a:r>
            <a:r>
              <a:rPr lang="en-US" sz="3600" b="1" dirty="0" err="1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Mgmt</a:t>
            </a:r>
            <a:endParaRPr lang="en-US" sz="3600" b="1" dirty="0" smtClean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3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112</Words>
  <Application>Microsoft Macintosh PowerPoint</Application>
  <PresentationFormat>Widescreen</PresentationFormat>
  <Paragraphs>19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Narrow</vt:lpstr>
      <vt:lpstr>Calibri</vt:lpstr>
      <vt:lpstr>Palatino Linotype</vt:lpstr>
      <vt:lpstr>Office Theme</vt:lpstr>
      <vt:lpstr>  IT Service Management  Bill Wrobleski Director, Technical Infrastructure, ITS wrob@hawaii.edu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Title of Your Talk  Presenter(s) Name Presenter(s) Title Presenters(s) Email</dc:title>
  <cp:lastModifiedBy>Microsoft Office User</cp:lastModifiedBy>
  <cp:revision>16</cp:revision>
  <dcterms:modified xsi:type="dcterms:W3CDTF">2017-07-21T00:43:07Z</dcterms:modified>
</cp:coreProperties>
</file>