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hape 7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Palatino Linotype"/>
      </a:defRPr>
    </a:lvl1pPr>
    <a:lvl2pPr indent="228600" latinLnBrk="0">
      <a:defRPr sz="1200">
        <a:latin typeface="+mj-lt"/>
        <a:ea typeface="+mj-ea"/>
        <a:cs typeface="+mj-cs"/>
        <a:sym typeface="Palatino Linotype"/>
      </a:defRPr>
    </a:lvl2pPr>
    <a:lvl3pPr indent="457200" latinLnBrk="0">
      <a:defRPr sz="1200">
        <a:latin typeface="+mj-lt"/>
        <a:ea typeface="+mj-ea"/>
        <a:cs typeface="+mj-cs"/>
        <a:sym typeface="Palatino Linotype"/>
      </a:defRPr>
    </a:lvl3pPr>
    <a:lvl4pPr indent="685800" latinLnBrk="0">
      <a:defRPr sz="1200">
        <a:latin typeface="+mj-lt"/>
        <a:ea typeface="+mj-ea"/>
        <a:cs typeface="+mj-cs"/>
        <a:sym typeface="Palatino Linotype"/>
      </a:defRPr>
    </a:lvl4pPr>
    <a:lvl5pPr indent="914400" latinLnBrk="0">
      <a:defRPr sz="1200">
        <a:latin typeface="+mj-lt"/>
        <a:ea typeface="+mj-ea"/>
        <a:cs typeface="+mj-cs"/>
        <a:sym typeface="Palatino Linotype"/>
      </a:defRPr>
    </a:lvl5pPr>
    <a:lvl6pPr indent="1143000" latinLnBrk="0">
      <a:defRPr sz="1200">
        <a:latin typeface="+mj-lt"/>
        <a:ea typeface="+mj-ea"/>
        <a:cs typeface="+mj-cs"/>
        <a:sym typeface="Palatino Linotype"/>
      </a:defRPr>
    </a:lvl6pPr>
    <a:lvl7pPr indent="1371600" latinLnBrk="0">
      <a:defRPr sz="1200">
        <a:latin typeface="+mj-lt"/>
        <a:ea typeface="+mj-ea"/>
        <a:cs typeface="+mj-cs"/>
        <a:sym typeface="Palatino Linotype"/>
      </a:defRPr>
    </a:lvl7pPr>
    <a:lvl8pPr indent="1600200" latinLnBrk="0">
      <a:defRPr sz="1200">
        <a:latin typeface="+mj-lt"/>
        <a:ea typeface="+mj-ea"/>
        <a:cs typeface="+mj-cs"/>
        <a:sym typeface="Palatino Linotype"/>
      </a:defRPr>
    </a:lvl8pPr>
    <a:lvl9pPr indent="1828800" latinLnBrk="0">
      <a:defRPr sz="1200">
        <a:latin typeface="+mj-lt"/>
        <a:ea typeface="+mj-ea"/>
        <a:cs typeface="+mj-cs"/>
        <a:sym typeface="Palatino Linotyp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09424" y="47448"/>
            <a:ext cx="964654" cy="964654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itle Text"/>
          <p:cNvSpPr txBox="1"/>
          <p:nvPr>
            <p:ph type="title"/>
          </p:nvPr>
        </p:nvSpPr>
        <p:spPr>
          <a:xfrm>
            <a:off x="914400" y="2130427"/>
            <a:ext cx="10363200" cy="14700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" name="Body Level One…"/>
          <p:cNvSpPr txBox="1"/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6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086" y="47448"/>
            <a:ext cx="1785638" cy="1032099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09424" y="47448"/>
            <a:ext cx="964654" cy="964654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6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086" y="47448"/>
            <a:ext cx="1785638" cy="1032099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09424" y="47448"/>
            <a:ext cx="964654" cy="964654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6" name="Body Level One…"/>
          <p:cNvSpPr txBox="1"/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Text Placeholder 4"/>
          <p:cNvSpPr/>
          <p:nvPr>
            <p:ph type="body" sz="quarter" idx="13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pic>
        <p:nvPicPr>
          <p:cNvPr id="48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086" y="47448"/>
            <a:ext cx="1785638" cy="1032099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09424" y="47448"/>
            <a:ext cx="964654" cy="964654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pic>
        <p:nvPicPr>
          <p:cNvPr id="58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086" y="47448"/>
            <a:ext cx="1785638" cy="1032099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bg>
      <p:bgPr>
        <a:gradFill flip="none" rotWithShape="1">
          <a:gsLst>
            <a:gs pos="81529">
              <a:srgbClr val="404040"/>
            </a:gs>
            <a:gs pos="90264">
              <a:srgbClr val="9F9F9F"/>
            </a:gs>
            <a:gs pos="100000">
              <a:srgbClr val="FFFFFF"/>
            </a:gs>
          </a:gsLst>
          <a:lin ang="13677162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09424" y="47448"/>
            <a:ext cx="964654" cy="964654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086" y="47448"/>
            <a:ext cx="1785638" cy="1032099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000">
              <a:srgbClr val="404040"/>
            </a:gs>
            <a:gs pos="100000">
              <a:srgbClr val="FFFFFF"/>
            </a:gs>
          </a:gsLst>
          <a:lin ang="1404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09424" y="47448"/>
            <a:ext cx="964654" cy="964654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086" y="47448"/>
            <a:ext cx="1785638" cy="1032099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11318418" y="6404295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1"/>
          <p:cNvSpPr txBox="1"/>
          <p:nvPr>
            <p:ph type="title"/>
          </p:nvPr>
        </p:nvSpPr>
        <p:spPr>
          <a:xfrm>
            <a:off x="500742" y="2996065"/>
            <a:ext cx="10972801" cy="1143001"/>
          </a:xfrm>
          <a:prstGeom prst="rect">
            <a:avLst/>
          </a:prstGeom>
        </p:spPr>
        <p:txBody>
          <a:bodyPr/>
          <a:lstStyle>
            <a:lvl1pPr>
              <a:defRPr b="1" sz="48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2017 Network Updates</a:t>
            </a:r>
          </a:p>
        </p:txBody>
      </p:sp>
      <p:sp>
        <p:nvSpPr>
          <p:cNvPr id="78" name="Title 1"/>
          <p:cNvSpPr txBox="1"/>
          <p:nvPr/>
        </p:nvSpPr>
        <p:spPr>
          <a:xfrm>
            <a:off x="500742" y="5066165"/>
            <a:ext cx="1097280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algn="ctr" defTabSz="457200">
              <a:defRPr b="1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chris zane</a:t>
            </a:r>
          </a:p>
          <a:p>
            <a:pPr algn="ctr" defTabSz="457200">
              <a:defRPr b="1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czane@hawaii.edu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2017 Updates</a:t>
            </a:r>
          </a:p>
        </p:txBody>
      </p:sp>
      <p:sp>
        <p:nvSpPr>
          <p:cNvPr id="81" name="TextBox 2"/>
          <p:cNvSpPr txBox="1"/>
          <p:nvPr/>
        </p:nvSpPr>
        <p:spPr>
          <a:xfrm>
            <a:off x="2402339" y="2744649"/>
            <a:ext cx="8283793" cy="31316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71500" indent="-571500">
              <a:lnSpc>
                <a:spcPct val="150000"/>
              </a:lnSpc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Interisland Circuit Upgrades</a:t>
            </a:r>
          </a:p>
          <a:p>
            <a:pPr marL="571500" indent="-571500">
              <a:lnSpc>
                <a:spcPct val="150000"/>
              </a:lnSpc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R&amp;E Network Upgrades</a:t>
            </a:r>
          </a:p>
          <a:p>
            <a:pPr marL="571500" indent="-571500">
              <a:lnSpc>
                <a:spcPct val="150000"/>
              </a:lnSpc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SDN Based Layer2 Tunnels</a:t>
            </a:r>
          </a:p>
          <a:p>
            <a:pPr marL="571500" indent="-571500">
              <a:lnSpc>
                <a:spcPct val="150000"/>
              </a:lnSpc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IPv6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Interisland</a:t>
            </a:r>
          </a:p>
        </p:txBody>
      </p:sp>
      <p:sp>
        <p:nvSpPr>
          <p:cNvPr id="84" name="TextBox 2"/>
          <p:cNvSpPr txBox="1"/>
          <p:nvPr/>
        </p:nvSpPr>
        <p:spPr>
          <a:xfrm>
            <a:off x="1213957" y="2747252"/>
            <a:ext cx="9764086" cy="3140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71499" indent="-571499">
              <a:lnSpc>
                <a:spcPct val="90000"/>
              </a:lnSpc>
              <a:spcBef>
                <a:spcPts val="39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New 200Gbps wavelengths from Oceanic</a:t>
            </a:r>
          </a:p>
          <a:p>
            <a:pPr marL="571499" indent="-571499">
              <a:lnSpc>
                <a:spcPct val="90000"/>
              </a:lnSpc>
              <a:spcBef>
                <a:spcPts val="39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Native 40Gbps between islands</a:t>
            </a:r>
          </a:p>
          <a:p>
            <a:pPr marL="571499" indent="-571499">
              <a:lnSpc>
                <a:spcPct val="90000"/>
              </a:lnSpc>
              <a:spcBef>
                <a:spcPts val="39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Sharing the 200Gbps with ETS for redundancy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R&amp;E Network</a:t>
            </a:r>
          </a:p>
        </p:txBody>
      </p:sp>
      <p:sp>
        <p:nvSpPr>
          <p:cNvPr id="87" name="TextBox 2"/>
          <p:cNvSpPr txBox="1"/>
          <p:nvPr/>
        </p:nvSpPr>
        <p:spPr>
          <a:xfrm>
            <a:off x="609599" y="2812565"/>
            <a:ext cx="10972801" cy="2973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71500" indent="-571500">
              <a:spcBef>
                <a:spcPts val="26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100Gbps to US West Coast &amp; Guam</a:t>
            </a:r>
          </a:p>
          <a:p>
            <a:pPr marL="571500" indent="-571500">
              <a:spcBef>
                <a:spcPts val="26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2 x 100G &amp; 10 x 10G between DRF and UH Manoa over Oahu INET</a:t>
            </a:r>
          </a:p>
          <a:p>
            <a:pPr marL="571500" indent="-571500">
              <a:spcBef>
                <a:spcPts val="26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UH GigaPOP will be upgraded to 100Gbps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SDN Layer 2 Tunnels</a:t>
            </a:r>
          </a:p>
        </p:txBody>
      </p:sp>
      <p:sp>
        <p:nvSpPr>
          <p:cNvPr id="90" name="TextBox 2"/>
          <p:cNvSpPr txBox="1"/>
          <p:nvPr/>
        </p:nvSpPr>
        <p:spPr>
          <a:xfrm>
            <a:off x="656981" y="2500508"/>
            <a:ext cx="10878038" cy="4100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71500" indent="-571500">
              <a:lnSpc>
                <a:spcPct val="140000"/>
              </a:lnSpc>
              <a:spcBef>
                <a:spcPts val="7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SDN / OVS based Layer 2 GRE Tunnels</a:t>
            </a:r>
          </a:p>
          <a:p>
            <a:pPr marL="571500" indent="-571500">
              <a:lnSpc>
                <a:spcPct val="140000"/>
              </a:lnSpc>
              <a:spcBef>
                <a:spcPts val="7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Inexpensive Linux server end points</a:t>
            </a:r>
          </a:p>
          <a:p>
            <a:pPr marL="571500" indent="-571500">
              <a:lnSpc>
                <a:spcPct val="140000"/>
              </a:lnSpc>
              <a:spcBef>
                <a:spcPts val="7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In use by UHWO, HCC, multiple Manoa sites</a:t>
            </a:r>
          </a:p>
          <a:p>
            <a:pPr marL="571500" indent="-571500">
              <a:lnSpc>
                <a:spcPct val="140000"/>
              </a:lnSpc>
              <a:spcBef>
                <a:spcPts val="7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L2 transport across the UHNet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IPv6</a:t>
            </a:r>
          </a:p>
        </p:txBody>
      </p:sp>
      <p:sp>
        <p:nvSpPr>
          <p:cNvPr id="93" name="TextBox 2"/>
          <p:cNvSpPr txBox="1"/>
          <p:nvPr/>
        </p:nvSpPr>
        <p:spPr>
          <a:xfrm>
            <a:off x="934570" y="2558565"/>
            <a:ext cx="10322860" cy="2821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71500" indent="-571500">
              <a:spcBef>
                <a:spcPts val="20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Annual reminder that IPv6 is here and you need to be using it.</a:t>
            </a:r>
          </a:p>
          <a:p>
            <a:pPr marL="571500" indent="-571500">
              <a:spcBef>
                <a:spcPts val="20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Dual Stack works just fine</a:t>
            </a:r>
          </a:p>
          <a:p>
            <a:pPr marL="571500" indent="-571500">
              <a:spcBef>
                <a:spcPts val="2000"/>
              </a:spcBef>
              <a:buSzPct val="100000"/>
              <a:buFont typeface="Arial"/>
              <a:buChar char="•"/>
              <a:defRPr b="1" sz="36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Testing IPv6 Only networks using NAT64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>
            <p:ph type="title"/>
          </p:nvPr>
        </p:nvSpPr>
        <p:spPr>
          <a:xfrm>
            <a:off x="500742" y="2996065"/>
            <a:ext cx="10972801" cy="1143001"/>
          </a:xfrm>
          <a:prstGeom prst="rect">
            <a:avLst/>
          </a:prstGeom>
        </p:spPr>
        <p:txBody>
          <a:bodyPr/>
          <a:lstStyle>
            <a:lvl1pPr>
              <a:defRPr b="1" sz="6000">
                <a:solidFill>
                  <a:srgbClr val="F2F2F2"/>
                </a:solidFill>
                <a:effectLst>
                  <a:outerShdw sx="100000" sy="100000" kx="0" ky="0" algn="b" rotWithShape="0" blurRad="50800" dist="38100" dir="5400000">
                    <a:srgbClr val="000000">
                      <a:alpha val="40000"/>
                    </a:srgbClr>
                  </a:outerShdw>
                </a:effectLst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Thank You!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Palatino Linotype"/>
        <a:ea typeface="Palatino Linotype"/>
        <a:cs typeface="Palatino Linotyp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Palatino Linotype"/>
        <a:ea typeface="Palatino Linotype"/>
        <a:cs typeface="Palatino Linotyp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