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4" r:id="rId4"/>
    <p:sldId id="265" r:id="rId5"/>
    <p:sldId id="266" r:id="rId6"/>
    <p:sldId id="263" r:id="rId7"/>
    <p:sldId id="272" r:id="rId8"/>
    <p:sldId id="274" r:id="rId9"/>
    <p:sldId id="277" r:id="rId10"/>
    <p:sldId id="276" r:id="rId11"/>
    <p:sldId id="258" r:id="rId12"/>
    <p:sldId id="267" r:id="rId13"/>
    <p:sldId id="268" r:id="rId14"/>
    <p:sldId id="269" r:id="rId15"/>
    <p:sldId id="270" r:id="rId16"/>
    <p:sldId id="261" r:id="rId17"/>
    <p:sldId id="26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5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8" autoAdjust="0"/>
    <p:restoredTop sz="56952" autoAdjust="0"/>
  </p:normalViewPr>
  <p:slideViewPr>
    <p:cSldViewPr snapToGrid="0" snapToObjects="1">
      <p:cViewPr varScale="1">
        <p:scale>
          <a:sx n="163" d="100"/>
          <a:sy n="163" d="100"/>
        </p:scale>
        <p:origin x="-96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9CD7D-BC5D-4E4F-BB44-99C27CA4ABFA}" type="datetimeFigureOut">
              <a:t>6/28/18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822E8-F6D4-D146-8035-A7E45D6CEB9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5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Welcome</a:t>
            </a:r>
          </a:p>
          <a:p>
            <a:r>
              <a:rPr lang="en-US"/>
              <a:t>We usually present to your developers</a:t>
            </a:r>
          </a:p>
          <a:p>
            <a:r>
              <a:rPr lang="en-US"/>
              <a:t>Today we want to make</a:t>
            </a:r>
            <a:r>
              <a:rPr lang="en-US" baseline="0"/>
              <a:t> sure </a:t>
            </a:r>
          </a:p>
          <a:p>
            <a:r>
              <a:rPr lang="en-US" baseline="0"/>
              <a:t>the decision makers</a:t>
            </a:r>
          </a:p>
          <a:p>
            <a:r>
              <a:rPr lang="en-US" baseline="0"/>
              <a:t>are aware</a:t>
            </a:r>
          </a:p>
          <a:p>
            <a:r>
              <a:rPr lang="en-US" baseline="0"/>
              <a:t>Of potential issues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the tools we provide to address them</a:t>
            </a:r>
            <a:endParaRPr lang="en-US"/>
          </a:p>
          <a:p>
            <a:r>
              <a:rPr lang="en-US" baseline="0"/>
              <a:t>And possibly make your life easier in other areas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8572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Convenient</a:t>
            </a:r>
            <a:r>
              <a:rPr lang="en-US" baseline="0"/>
              <a:t> all in one place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UHIMS</a:t>
            </a:r>
            <a:r>
              <a:rPr lang="en-US" baseline="0"/>
              <a:t> Events = aggregate data IAM provides</a:t>
            </a:r>
          </a:p>
          <a:p>
            <a:r>
              <a:rPr lang="en-US" baseline="0"/>
              <a:t>From all SoR: Banner, PeopleSoft, SECE, RCUH</a:t>
            </a:r>
          </a:p>
          <a:p>
            <a:endParaRPr lang="en-US" baseline="0"/>
          </a:p>
          <a:p>
            <a:r>
              <a:rPr lang="en-US" baseline="0"/>
              <a:t>WE FACTOR OUT BASIC DATA:</a:t>
            </a:r>
          </a:p>
          <a:p>
            <a:r>
              <a:rPr lang="en-US" b="1" baseline="0"/>
              <a:t>Explain each type,</a:t>
            </a:r>
          </a:p>
          <a:p>
            <a:r>
              <a:rPr lang="en-US" b="1" baseline="0"/>
              <a:t>Especially person</a:t>
            </a:r>
          </a:p>
          <a:p>
            <a:r>
              <a:rPr lang="en-US" b="1" baseline="0"/>
              <a:t>&amp; aff messages</a:t>
            </a:r>
          </a:p>
          <a:p>
            <a:endParaRPr lang="en-US" baseline="0"/>
          </a:p>
          <a:p>
            <a:r>
              <a:rPr lang="en-US" baseline="0"/>
              <a:t>Could still mix with Banner-specific data coming directly from Banner exchange</a:t>
            </a:r>
          </a:p>
          <a:p>
            <a:r>
              <a:rPr lang="en-US" baseline="0"/>
              <a:t>App can listen on many queues on different exchanges</a:t>
            </a:r>
          </a:p>
          <a:p>
            <a:r>
              <a:rPr lang="en-US" baseline="0"/>
              <a:t>I say this because UHIMS doesn’t republish domain-specific data where possible (Banner registration stays in Banner queues, not UHIMS queues)</a:t>
            </a:r>
          </a:p>
          <a:p>
            <a:endParaRPr lang="en-US" baseline="0"/>
          </a:p>
          <a:p>
            <a:r>
              <a:rPr lang="en-US" baseline="0"/>
              <a:t>Adopters had a relatively easy time, implemented without much suffering</a:t>
            </a:r>
          </a:p>
          <a:p>
            <a:r>
              <a:rPr lang="en-US" baseline="0"/>
              <a:t>Used by KFS, MyGrant, some CCs, UH Bookstore, AiM, ECM (OnBase)</a:t>
            </a:r>
          </a:p>
          <a:p>
            <a:endParaRPr lang="en-US"/>
          </a:p>
          <a:p>
            <a:r>
              <a:rPr lang="en-US"/>
              <a:t>DATA</a:t>
            </a:r>
            <a:r>
              <a:rPr lang="en-US" baseline="0"/>
              <a:t> GOVERNANCE involved</a:t>
            </a:r>
          </a:p>
          <a:p>
            <a:r>
              <a:rPr lang="en-US" baseline="0"/>
              <a:t>This is a good thing</a:t>
            </a:r>
          </a:p>
          <a:p>
            <a:r>
              <a:rPr lang="en-US" baseline="0"/>
              <a:t>So you don’t forget</a:t>
            </a:r>
          </a:p>
          <a:p>
            <a:r>
              <a:rPr lang="en-US" baseline="0"/>
              <a:t>SoR aware of IAM-DG involvement</a:t>
            </a:r>
          </a:p>
          <a:p>
            <a:r>
              <a:rPr lang="en-US" baseline="0"/>
              <a:t>DG contacts SoR as necessary</a:t>
            </a:r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1889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UHIMS Events </a:t>
            </a:r>
          </a:p>
          <a:p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Tells you when you need to re-key your data</a:t>
            </a:r>
          </a:p>
          <a:p>
            <a:endParaRPr lang="en-US" sz="1200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 if you have any apps that are keying off UH Number or UH Username</a:t>
            </a:r>
          </a:p>
          <a:p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what the impact is if you are not updating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65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/>
              <a:t>Actually username is almost never deleted</a:t>
            </a:r>
          </a:p>
          <a:p>
            <a:r>
              <a:rPr lang="en-US" baseline="0"/>
              <a:t> (only when a mistake is made and we need to delete it)</a:t>
            </a:r>
          </a:p>
          <a:p>
            <a:r>
              <a:rPr lang="en-US" baseline="0"/>
              <a:t>Username is never deleted because it is kept reserved for re-use by person if that person comes back.</a:t>
            </a:r>
          </a:p>
          <a:p>
            <a:endParaRPr lang="en-US" baseline="0"/>
          </a:p>
          <a:p>
            <a:r>
              <a:rPr lang="en-US" baseline="0"/>
              <a:t>Note that person is never deleted either (unless correcting mistakes)</a:t>
            </a:r>
          </a:p>
          <a:p>
            <a:endParaRPr lang="en-US" baseline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*Students are tricky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*Banner does not consistently track student departure.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*We expire their student affiliation about a Fall or Spring later, when we can confirm that they have not registered for that semester.</a:t>
            </a:r>
          </a:p>
          <a:p>
            <a:r>
              <a:rPr lang="en-US" baseline="0"/>
              <a:t>Student employees should be timely.</a:t>
            </a:r>
          </a:p>
          <a:p>
            <a:endParaRPr lang="en-US" baseline="0"/>
          </a:p>
          <a:p>
            <a:r>
              <a:rPr lang="en-US"/>
              <a:t>What’s important is that</a:t>
            </a:r>
            <a:r>
              <a:rPr lang="en-US" baseline="0"/>
              <a:t> employee access (including student employees)</a:t>
            </a:r>
          </a:p>
          <a:p>
            <a:r>
              <a:rPr lang="en-US" baseline="0"/>
              <a:t>be reviewed promptly after employee leaves or changes job:</a:t>
            </a:r>
          </a:p>
          <a:p>
            <a:r>
              <a:rPr lang="en-US" baseline="0"/>
              <a:t>At least, trigger a review by someone</a:t>
            </a:r>
          </a:p>
          <a:p>
            <a:r>
              <a:rPr lang="en-US" baseline="0"/>
              <a:t>Maybe temporarily suspend access until review completed?</a:t>
            </a:r>
          </a:p>
          <a:p>
            <a:endParaRPr lang="en-US" baseline="0"/>
          </a:p>
          <a:p>
            <a:endParaRPr lang="en-US" baseline="0"/>
          </a:p>
          <a:p>
            <a:r>
              <a:rPr lang="en-US" baseline="0"/>
              <a:t>Some aff additions may be telling, but probably best to stick with deletions:</a:t>
            </a:r>
          </a:p>
          <a:p>
            <a:r>
              <a:rPr lang="en-US" baseline="0"/>
              <a:t>Adding ohana (no longer faculty, staff or student)</a:t>
            </a:r>
          </a:p>
          <a:p>
            <a:r>
              <a:rPr lang="en-US" baseline="0"/>
              <a:t>Adding retiree (most likely no longer an employee)</a:t>
            </a:r>
          </a:p>
          <a:p>
            <a:endParaRPr lang="en-US" baseline="0"/>
          </a:p>
          <a:p>
            <a:r>
              <a:rPr lang="en-US" b="1" baseline="0"/>
              <a:t>GROUPINGS CAN IMPROVE THIS PROCESS</a:t>
            </a:r>
          </a:p>
          <a:p>
            <a:r>
              <a:rPr lang="en-US" b="1" baseline="0"/>
              <a:t>When grouping membership changes can generate messages in the broker</a:t>
            </a:r>
          </a:p>
          <a:p>
            <a:r>
              <a:rPr lang="en-US" b="1" baseline="0"/>
              <a:t>And these are changes to your grouping (maybe involving registration data so you can detect student departure sooner?)</a:t>
            </a:r>
          </a:p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7672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UH Message Broker</a:t>
            </a:r>
            <a:r>
              <a:rPr lang="en-US" baseline="0"/>
              <a:t> good for reacting to events</a:t>
            </a:r>
          </a:p>
          <a:p>
            <a:endParaRPr lang="en-US" baseline="0"/>
          </a:p>
          <a:p>
            <a:r>
              <a:rPr lang="en-US" baseline="0"/>
              <a:t>UH Groupings </a:t>
            </a:r>
          </a:p>
          <a:p>
            <a:r>
              <a:rPr lang="en-US" baseline="0"/>
              <a:t>good for querying UP-TO-DATE data that comes from SoR</a:t>
            </a:r>
          </a:p>
          <a:p>
            <a:r>
              <a:rPr lang="en-US"/>
              <a:t>Good for building</a:t>
            </a:r>
            <a:r>
              <a:rPr lang="en-US" baseline="0"/>
              <a:t> your own data too</a:t>
            </a:r>
          </a:p>
          <a:p>
            <a:r>
              <a:rPr lang="en-US" baseline="0"/>
              <a:t>Your data often builds open the official data available from the UH Group Store (a feature of UH Groupings)</a:t>
            </a:r>
          </a:p>
          <a:p>
            <a:endParaRPr lang="en-US" baseline="0"/>
          </a:p>
          <a:p>
            <a:r>
              <a:rPr lang="en-US" baseline="0"/>
              <a:t>Let’s take a tour of the UH Group Store in UH Groupings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43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We’ve been</a:t>
            </a:r>
            <a:r>
              <a:rPr lang="en-US" baseline="0"/>
              <a:t> touting the availability of this data</a:t>
            </a:r>
          </a:p>
          <a:p>
            <a:r>
              <a:rPr lang="en-US" baseline="0"/>
              <a:t>To make your own groups</a:t>
            </a:r>
          </a:p>
          <a:p>
            <a:r>
              <a:rPr lang="en-US" baseline="0"/>
              <a:t>Not only because you can use official data </a:t>
            </a:r>
          </a:p>
          <a:p>
            <a:r>
              <a:rPr lang="en-US" baseline="0"/>
              <a:t>that automatically updates a mailing list</a:t>
            </a:r>
          </a:p>
          <a:p>
            <a:r>
              <a:rPr lang="en-US" baseline="0"/>
              <a:t>Or automatically updates your application access control list</a:t>
            </a:r>
          </a:p>
          <a:p>
            <a:r>
              <a:rPr lang="en-US" baseline="0"/>
              <a:t>When your grouping is released to CAS/LDAP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7045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 request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just manage exceptions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Automatically updated from official SoR data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sync? Google groups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22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Unless</a:t>
            </a:r>
            <a:r>
              <a:rPr lang="en-US" sz="1200" b="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you have a need for specific data elements we do not provide,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look into using UH Groupings</a:t>
            </a:r>
            <a:endParaRPr lang="en-US" sz="1200" b="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/>
          </a:p>
          <a:p>
            <a:r>
              <a:rPr lang="en-US"/>
              <a:t>Data extracts are so</a:t>
            </a:r>
            <a:r>
              <a:rPr lang="en-US" baseline="0"/>
              <a:t> last century and require so much involvement.</a:t>
            </a:r>
          </a:p>
          <a:p>
            <a:r>
              <a:rPr lang="en-US" baseline="0"/>
              <a:t>SoR don’t have to track different batch job formats and schedules</a:t>
            </a:r>
          </a:p>
          <a:p>
            <a:r>
              <a:rPr lang="en-US" baseline="0"/>
              <a:t>Lighten load, especially during critical</a:t>
            </a:r>
          </a:p>
          <a:p>
            <a:r>
              <a:rPr lang="en-US" baseline="0"/>
              <a:t>More timely updates</a:t>
            </a:r>
          </a:p>
          <a:p>
            <a:r>
              <a:rPr lang="en-US" baseline="0"/>
              <a:t>No need to load into your data if you don’t want to.  Can query Grouper for the data (which you can’t do with SoR)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You have to set up a schedule</a:t>
            </a:r>
            <a:r>
              <a:rPr lang="en-US" baseline="0"/>
              <a:t> each year for getting data at several times during the year?</a:t>
            </a:r>
            <a:endParaRPr lang="en-US"/>
          </a:p>
          <a:p>
            <a:endParaRPr lang="en-US"/>
          </a:p>
          <a:p>
            <a:endParaRPr lang="en-US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Data Governance compliance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We already talked</a:t>
            </a:r>
            <a:r>
              <a:rPr lang="en-US" baseline="0"/>
              <a:t> about this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Get</a:t>
            </a:r>
            <a:r>
              <a:rPr lang="en-US" baseline="0"/>
              <a:t>ting easy data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/>
              <a:t>Using the right channels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13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UH Message Broker and UH Groupings complement CAS and LDAP to fill these potential gaps and reduce redundancies.</a:t>
            </a:r>
            <a:endParaRPr lang="en-US"/>
          </a:p>
          <a:p>
            <a:r>
              <a:rPr lang="en-US"/>
              <a:t>Many other uses, don’t discount them</a:t>
            </a:r>
          </a:p>
          <a:p>
            <a:endParaRPr lang="en-US"/>
          </a:p>
          <a:p>
            <a:r>
              <a:rPr lang="en-US"/>
              <a:t>UH Groupings integration with CAS/LDAP will get better with upcoming inclusion of </a:t>
            </a:r>
            <a:r>
              <a:rPr lang="en-US" baseline="0"/>
              <a:t>curated groupings</a:t>
            </a:r>
          </a:p>
          <a:p>
            <a:endParaRPr lang="en-US"/>
          </a:p>
          <a:p>
            <a:r>
              <a:rPr lang="en-US"/>
              <a:t>Both are tools embraced</a:t>
            </a:r>
            <a:r>
              <a:rPr lang="en-US" baseline="0"/>
              <a:t> by Internet2</a:t>
            </a: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Checklist: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 your system for stale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keys</a:t>
            </a:r>
          </a:p>
          <a:p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 your processes, redundant and complex could be replaced with simplicity and less work for you.</a:t>
            </a: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/>
              <a:t>Leverage official data</a:t>
            </a:r>
          </a:p>
          <a:p>
            <a:r>
              <a:rPr lang="en-US"/>
              <a:t>Mix and match with your own data</a:t>
            </a:r>
          </a:p>
          <a:p>
            <a:r>
              <a:rPr lang="en-US"/>
              <a:t>Easily use it in CAS and LDAP</a:t>
            </a:r>
          </a:p>
          <a:p>
            <a:endParaRPr lang="en-US"/>
          </a:p>
          <a:p>
            <a:r>
              <a:rPr lang="en-US"/>
              <a:t>IAM</a:t>
            </a:r>
            <a:r>
              <a:rPr lang="en-US" baseline="0"/>
              <a:t> ecosystem</a:t>
            </a:r>
          </a:p>
          <a:p>
            <a:r>
              <a:rPr lang="en-US" baseline="0"/>
              <a:t>Connect other SoR</a:t>
            </a:r>
          </a:p>
          <a:p>
            <a:r>
              <a:rPr lang="en-US" baseline="0"/>
              <a:t>Connect your own data</a:t>
            </a:r>
          </a:p>
          <a:p>
            <a:r>
              <a:rPr lang="en-US" baseline="0"/>
              <a:t>Connect to CAS/LDAP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10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it comes to ITS IAM Services.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everyone knows about CAS, LDAP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perhaps even Shib (e.g. you use when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you login to Google@UH)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Normally used to integrate with third party services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baseline="0"/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26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mean, every one has seen the CAS login page</a:t>
            </a:r>
          </a:p>
          <a:p>
            <a:endParaRPr lang="en-US"/>
          </a:p>
          <a:p>
            <a:r>
              <a:rPr lang="en-US"/>
              <a:t>And behind the scenes, LDAP is</a:t>
            </a:r>
            <a:r>
              <a:rPr lang="en-US" baseline="0"/>
              <a:t> the repository that provides attributes about the person who just logged in.</a:t>
            </a:r>
          </a:p>
          <a:p>
            <a:endParaRPr lang="en-US" baseline="0"/>
          </a:p>
          <a:p>
            <a:r>
              <a:rPr lang="en-US" baseline="0"/>
              <a:t>The LDAP attributes are made available through CAS</a:t>
            </a:r>
          </a:p>
          <a:p>
            <a:r>
              <a:rPr lang="en-US" baseline="0"/>
              <a:t>It can also be accessed directly from LDAP </a:t>
            </a:r>
          </a:p>
          <a:p>
            <a:r>
              <a:rPr lang="en-US" baseline="0"/>
              <a:t>(for the few apps that talk directly to LDAP)</a:t>
            </a:r>
          </a:p>
          <a:p>
            <a:endParaRPr lang="en-US" baseline="0"/>
          </a:p>
          <a:p>
            <a:r>
              <a:rPr lang="en-US" baseline="0"/>
              <a:t>LDAP has attributes such:</a:t>
            </a:r>
          </a:p>
          <a:p>
            <a:endParaRPr lang="en-US"/>
          </a:p>
          <a:p>
            <a:r>
              <a:rPr lang="en-US"/>
              <a:t>Identifiers</a:t>
            </a:r>
            <a:r>
              <a:rPr lang="en-US" baseline="0"/>
              <a:t>: </a:t>
            </a:r>
            <a:r>
              <a:rPr lang="en-US"/>
              <a:t>UH Number</a:t>
            </a:r>
            <a:r>
              <a:rPr lang="en-US" baseline="0"/>
              <a:t> and UH Username</a:t>
            </a:r>
          </a:p>
          <a:p>
            <a:r>
              <a:rPr lang="en-US" b="1" baseline="0"/>
              <a:t>If you’ve ever wondered who generates them,</a:t>
            </a:r>
          </a:p>
          <a:p>
            <a:r>
              <a:rPr lang="en-US" b="1" baseline="0"/>
              <a:t>It’s us, the IAM team, more specifically UHIMS, the UH Identity Management System</a:t>
            </a:r>
          </a:p>
          <a:p>
            <a:endParaRPr lang="en-US" b="1" baseline="0"/>
          </a:p>
          <a:p>
            <a:endParaRPr lang="en-US" baseline="0"/>
          </a:p>
          <a:p>
            <a:r>
              <a:rPr lang="en-US"/>
              <a:t>Name</a:t>
            </a:r>
          </a:p>
          <a:p>
            <a:endParaRPr lang="en-US"/>
          </a:p>
          <a:p>
            <a:r>
              <a:rPr lang="en-US"/>
              <a:t>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84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Affiliation</a:t>
            </a:r>
            <a:r>
              <a:rPr lang="en-US" baseline="0"/>
              <a:t> data</a:t>
            </a:r>
          </a:p>
          <a:p>
            <a:r>
              <a:rPr lang="en-US" baseline="0"/>
              <a:t>role at a particular campus</a:t>
            </a:r>
          </a:p>
          <a:p>
            <a:endParaRPr lang="en-US" baseline="0"/>
          </a:p>
          <a:p>
            <a:r>
              <a:rPr lang="en-US" baseline="0"/>
              <a:t>Student’s home campus</a:t>
            </a:r>
          </a:p>
          <a:p>
            <a:r>
              <a:rPr lang="en-US" baseline="0"/>
              <a:t>Employee’s home institution</a:t>
            </a:r>
          </a:p>
          <a:p>
            <a:endParaRPr lang="en-US" baseline="0"/>
          </a:p>
          <a:p>
            <a:r>
              <a:rPr lang="en-US" baseline="0"/>
              <a:t>Directory data</a:t>
            </a:r>
          </a:p>
          <a:p>
            <a:r>
              <a:rPr lang="en-US" baseline="0"/>
              <a:t>(White pages)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84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</a:t>
            </a:r>
            <a:r>
              <a:rPr lang="en-US" baseline="0"/>
              <a:t> compliance data </a:t>
            </a:r>
          </a:p>
          <a:p>
            <a:r>
              <a:rPr lang="en-US" baseline="0"/>
              <a:t>(</a:t>
            </a:r>
            <a:r>
              <a:rPr lang="en-US"/>
              <a:t>acknowledgments</a:t>
            </a:r>
            <a:r>
              <a:rPr lang="en-US" baseline="0"/>
              <a:t> and certifications)</a:t>
            </a:r>
          </a:p>
          <a:p>
            <a:r>
              <a:rPr lang="en-US" sz="1200"/>
              <a:t>generalConfidentialityNotice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uhInformationSecurityAwarenessCertification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Application-specific data (with automated data from official sources via UH Groupings, one of the services we’ll talk about today)</a:t>
            </a:r>
          </a:p>
          <a:p>
            <a:endParaRPr lang="en-US"/>
          </a:p>
          <a:p>
            <a:r>
              <a:rPr lang="en-US"/>
              <a:t>So most</a:t>
            </a:r>
            <a:r>
              <a:rPr lang="en-US" baseline="0"/>
              <a:t> of you</a:t>
            </a:r>
          </a:p>
          <a:p>
            <a:r>
              <a:rPr lang="en-US" baseline="0"/>
              <a:t>(or your developers)</a:t>
            </a:r>
          </a:p>
          <a:p>
            <a:r>
              <a:rPr lang="en-US" baseline="0"/>
              <a:t>Know and rely</a:t>
            </a:r>
          </a:p>
          <a:p>
            <a:r>
              <a:rPr lang="en-US" baseline="0"/>
              <a:t>on these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84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Everyone knows about CAS, LDAP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perhaps even Shib when it comes to ITS IAM Services.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did you know that we have other services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can play an important role in maintaining the integrity of your data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streamlining your processes?</a:t>
            </a: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Did you know that the UH Number and the UH Username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could change for a person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special circumstances?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 have data that is keying off those data elements,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need to be listening for those changes via the UH Message Broker.</a:t>
            </a: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Did you know that people who leave the University can keep their UH Username? 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 need to remove access promptly,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should be listening for affiliation changes via the UH Message Broker. </a:t>
            </a: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about the scenario where a person switches jobs?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you able to detect the position change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force a review of the person's privileges?</a:t>
            </a:r>
            <a:endParaRPr lang="en-US" sz="1200" b="1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46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you know anyone who is manually maintaining a mailing list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 you know should be automatically updated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data from the student or HR system?  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UH Groupings can do that for you.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you asking Banner or PeopleSoft for data extracts?  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 might be doing so unnecessarily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 haven't taken a look at UH Groupings.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that UH Groupings</a:t>
            </a:r>
            <a:r>
              <a:rPr lang="en-US" sz="1200" b="1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already playing an important role in CAS/LDAP.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application data integrates with official data to determine authorization data during UH Login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lightning talk will cover how the UH Message Broker and UH Groupings complement CAS and LDAP to fill these potential gaps and reduce redundancies.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baseline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2398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</a:t>
            </a:r>
            <a:r>
              <a:rPr lang="en-US" baseline="0"/>
              <a:t> is the UH Message Broker?</a:t>
            </a:r>
          </a:p>
          <a:p>
            <a:endParaRPr lang="en-US" baseline="0"/>
          </a:p>
          <a:p>
            <a:r>
              <a:rPr lang="en-US" baseline="0"/>
              <a:t>Publish once </a:t>
            </a:r>
            <a:r>
              <a:rPr lang="mr-IN" baseline="0"/>
              <a:t>–</a:t>
            </a:r>
            <a:r>
              <a:rPr lang="en-US" baseline="0"/>
              <a:t>to the exchange</a:t>
            </a:r>
          </a:p>
          <a:p>
            <a:endParaRPr lang="en-US" baseline="0"/>
          </a:p>
          <a:p>
            <a:r>
              <a:rPr lang="en-US" baseline="0"/>
              <a:t>Add as many queues as you want</a:t>
            </a:r>
          </a:p>
          <a:p>
            <a:r>
              <a:rPr lang="en-US" baseline="0"/>
              <a:t>Add (or modify) a queue when an app needs more data</a:t>
            </a:r>
          </a:p>
          <a:p>
            <a:r>
              <a:rPr lang="en-US" baseline="0"/>
              <a:t>Add a queue when a new app needs data.</a:t>
            </a:r>
          </a:p>
          <a:p>
            <a:endParaRPr lang="en-US" baseline="0"/>
          </a:p>
          <a:p>
            <a:r>
              <a:rPr lang="en-US" baseline="0"/>
              <a:t>Note the no-queue example.</a:t>
            </a:r>
          </a:p>
          <a:p>
            <a:endParaRPr lang="en-US" baseline="0"/>
          </a:p>
          <a:p>
            <a:r>
              <a:rPr lang="en-US" baseline="0"/>
              <a:t>Official data is published by SoRs</a:t>
            </a:r>
          </a:p>
          <a:p>
            <a:r>
              <a:rPr lang="en-US" baseline="0"/>
              <a:t>Psoft, Banner, RCUH &amp; SECE</a:t>
            </a:r>
          </a:p>
          <a:p>
            <a:endParaRPr lang="en-US" baseline="0"/>
          </a:p>
          <a:p>
            <a:r>
              <a:rPr lang="en-US" baseline="0"/>
              <a:t>But you can also use it within your own app</a:t>
            </a:r>
          </a:p>
          <a:p>
            <a:r>
              <a:rPr lang="en-US" baseline="0"/>
              <a:t>(e.g. Laulima and Banner use it for internal data messages)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188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UHIMS Events = convenience</a:t>
            </a:r>
          </a:p>
          <a:p>
            <a:r>
              <a:rPr lang="en-US"/>
              <a:t>All</a:t>
            </a:r>
            <a:r>
              <a:rPr lang="en-US" baseline="0"/>
              <a:t> basic data in one place (identity, affiliation, username, email, contact info)</a:t>
            </a:r>
          </a:p>
          <a:p>
            <a:r>
              <a:rPr lang="en-US" baseline="0"/>
              <a:t>From all SoRs (Psoft, Banner, RCUH, SECE)</a:t>
            </a:r>
          </a:p>
          <a:p>
            <a:endParaRPr lang="en-US" baseline="0"/>
          </a:p>
          <a:p>
            <a:endParaRPr lang="en-US" baseline="0"/>
          </a:p>
          <a:p>
            <a:endParaRPr lang="en-US"/>
          </a:p>
          <a:p>
            <a:r>
              <a:rPr lang="en-US"/>
              <a:t>Note: This is not exactly how</a:t>
            </a:r>
            <a:r>
              <a:rPr lang="en-US" baseline="0"/>
              <a:t> data gets to UHIMS Exchange</a:t>
            </a:r>
          </a:p>
          <a:p>
            <a:r>
              <a:rPr lang="en-US" baseline="0"/>
              <a:t>But it’s because we started getting data into UHIMS before the UH Message Broker</a:t>
            </a:r>
          </a:p>
          <a:p>
            <a:endParaRPr lang="en-US" baseline="0"/>
          </a:p>
          <a:p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822E8-F6D4-D146-8035-A7E45D6CEB96}" type="slidenum">
              <a:rPr lang="uk-UA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188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05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2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2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6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8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9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2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F3370-DD63-FE41-BB88-9E136EA8F0ED}" type="datetimeFigureOut">
              <a:t>6/28/18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F3093-ED59-FE4D-BDA0-7CE2488325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24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Getting the most out of</a:t>
            </a:r>
            <a:br>
              <a:rPr lang="en-US" b="1"/>
            </a:br>
            <a:r>
              <a:rPr lang="en-US" sz="5400" b="1"/>
              <a:t>ITS IAM services</a:t>
            </a:r>
            <a:endParaRPr lang="en-US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25870"/>
            <a:ext cx="6400800" cy="1614968"/>
          </a:xfrm>
        </p:spPr>
        <p:txBody>
          <a:bodyPr>
            <a:noAutofit/>
          </a:bodyPr>
          <a:lstStyle/>
          <a:p>
            <a:r>
              <a:rPr lang="en-US" sz="2800">
                <a:solidFill>
                  <a:schemeClr val="tx1"/>
                </a:solidFill>
              </a:rPr>
              <a:t>Julio Polo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ITS, Identity and Access Management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julio@hawaii.edu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75" y="179430"/>
            <a:ext cx="1994244" cy="11526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2400" y="177800"/>
            <a:ext cx="1149680" cy="114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0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UHIMS Events in the UH Message Broker</a:t>
            </a:r>
          </a:p>
        </p:txBody>
      </p:sp>
      <p:sp>
        <p:nvSpPr>
          <p:cNvPr id="78" name="8-Point Star 77"/>
          <p:cNvSpPr/>
          <p:nvPr/>
        </p:nvSpPr>
        <p:spPr>
          <a:xfrm>
            <a:off x="1978068" y="2196897"/>
            <a:ext cx="2036460" cy="3455862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UHIMS Exchange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233571" y="2192981"/>
            <a:ext cx="1364940" cy="345977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/>
              <a:t>UHIMS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816746" y="1843860"/>
            <a:ext cx="1249916" cy="3126429"/>
            <a:chOff x="5816746" y="1843860"/>
            <a:chExt cx="1249916" cy="3126429"/>
          </a:xfrm>
        </p:grpSpPr>
        <p:sp>
          <p:nvSpPr>
            <p:cNvPr id="101" name="Rounded Rectangle 100"/>
            <p:cNvSpPr/>
            <p:nvPr/>
          </p:nvSpPr>
          <p:spPr>
            <a:xfrm>
              <a:off x="5816746" y="1843860"/>
              <a:ext cx="1249916" cy="437919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Your App B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816746" y="4162659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UHIMS Q 2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816746" y="438161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816746" y="448080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816746" y="4579984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816746" y="467916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816746" y="477835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816746" y="487753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816746" y="4079547"/>
              <a:ext cx="624957" cy="8968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441703" y="4086063"/>
              <a:ext cx="624959" cy="8317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167809" y="1857242"/>
            <a:ext cx="1249916" cy="3112130"/>
            <a:chOff x="4167809" y="1857242"/>
            <a:chExt cx="1249916" cy="3112130"/>
          </a:xfrm>
        </p:grpSpPr>
        <p:sp>
          <p:nvSpPr>
            <p:cNvPr id="99" name="Rounded Rectangle 98"/>
            <p:cNvSpPr/>
            <p:nvPr/>
          </p:nvSpPr>
          <p:spPr>
            <a:xfrm>
              <a:off x="4167809" y="1857242"/>
              <a:ext cx="1249916" cy="437919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Your App A</a:t>
              </a: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167809" y="4161742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UHIMS Q 1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167809" y="438070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167809" y="4479884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167809" y="457906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167809" y="467825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167809" y="477743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167809" y="4876616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167809" y="4068288"/>
              <a:ext cx="1249916" cy="90777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455773" y="1868564"/>
            <a:ext cx="1249916" cy="3113532"/>
            <a:chOff x="7455773" y="1868564"/>
            <a:chExt cx="1249916" cy="3113532"/>
          </a:xfrm>
        </p:grpSpPr>
        <p:sp>
          <p:nvSpPr>
            <p:cNvPr id="102" name="Rounded Rectangle 101"/>
            <p:cNvSpPr/>
            <p:nvPr/>
          </p:nvSpPr>
          <p:spPr>
            <a:xfrm>
              <a:off x="7455773" y="1868564"/>
              <a:ext cx="1249916" cy="437919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/>
                <a:t>Your App C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7455773" y="4174466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UHIMS Q 3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7455773" y="4393425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7455773" y="449260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7455773" y="459179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7455773" y="4690974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7455773" y="479015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7455773" y="488934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7455773" y="4077119"/>
              <a:ext cx="1249916" cy="90777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ight Arrow 18"/>
          <p:cNvSpPr/>
          <p:nvPr/>
        </p:nvSpPr>
        <p:spPr>
          <a:xfrm>
            <a:off x="645973" y="2192981"/>
            <a:ext cx="1905076" cy="79555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PERSON </a:t>
            </a:r>
            <a:br>
              <a:rPr lang="en-US" sz="1100"/>
            </a:br>
            <a:r>
              <a:rPr lang="en-US" sz="1100"/>
              <a:t>add mod del</a:t>
            </a:r>
          </a:p>
        </p:txBody>
      </p:sp>
      <p:sp>
        <p:nvSpPr>
          <p:cNvPr id="93" name="Right Arrow 92"/>
          <p:cNvSpPr/>
          <p:nvPr/>
        </p:nvSpPr>
        <p:spPr>
          <a:xfrm>
            <a:off x="645973" y="3012594"/>
            <a:ext cx="1905076" cy="79555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AFFILIATION </a:t>
            </a:r>
            <a:br>
              <a:rPr lang="en-US" sz="1100"/>
            </a:br>
            <a:r>
              <a:rPr lang="en-US" sz="1100"/>
              <a:t>add mod del</a:t>
            </a:r>
          </a:p>
        </p:txBody>
      </p:sp>
      <p:sp>
        <p:nvSpPr>
          <p:cNvPr id="94" name="Right Arrow 93"/>
          <p:cNvSpPr/>
          <p:nvPr/>
        </p:nvSpPr>
        <p:spPr>
          <a:xfrm>
            <a:off x="645973" y="4011771"/>
            <a:ext cx="1905076" cy="79555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USERNAME </a:t>
            </a:r>
            <a:br>
              <a:rPr lang="en-US" sz="1100"/>
            </a:br>
            <a:r>
              <a:rPr lang="en-US" sz="1100"/>
              <a:t>add mod del</a:t>
            </a:r>
          </a:p>
        </p:txBody>
      </p:sp>
      <p:sp>
        <p:nvSpPr>
          <p:cNvPr id="95" name="Right Arrow 94"/>
          <p:cNvSpPr/>
          <p:nvPr/>
        </p:nvSpPr>
        <p:spPr>
          <a:xfrm>
            <a:off x="645973" y="4857205"/>
            <a:ext cx="1905076" cy="79555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CONTACT INFO</a:t>
            </a:r>
            <a:br>
              <a:rPr lang="en-US" sz="1100"/>
            </a:br>
            <a:r>
              <a:rPr lang="en-US" sz="1100"/>
              <a:t>add mod del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074196" y="2547232"/>
            <a:ext cx="4742217" cy="3033297"/>
            <a:chOff x="4074196" y="2547232"/>
            <a:chExt cx="4742217" cy="3033297"/>
          </a:xfrm>
        </p:grpSpPr>
        <p:sp>
          <p:nvSpPr>
            <p:cNvPr id="21" name="Rounded Rectangle 20"/>
            <p:cNvSpPr/>
            <p:nvPr/>
          </p:nvSpPr>
          <p:spPr>
            <a:xfrm>
              <a:off x="4074196" y="2782105"/>
              <a:ext cx="4742217" cy="2798424"/>
            </a:xfrm>
            <a:prstGeom prst="roundRect">
              <a:avLst/>
            </a:prstGeom>
            <a:noFill/>
            <a:ln w="57150" cmpd="sng">
              <a:solidFill>
                <a:schemeClr val="bg1">
                  <a:lumMod val="6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188266" y="2547232"/>
              <a:ext cx="1809848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/>
                <a:t>Data Governance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7898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3" grpId="0" animBg="1"/>
      <p:bldP spid="94" grpId="0" animBg="1"/>
      <p:bldP spid="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/>
              <a:t>Don’t be left behind when key identifiers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/>
              <a:t>Normally immutable, but…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UH Number</a:t>
            </a:r>
          </a:p>
          <a:p>
            <a:r>
              <a:rPr lang="en-US"/>
              <a:t>SSN Typos</a:t>
            </a:r>
          </a:p>
          <a:p>
            <a:r>
              <a:rPr lang="en-US"/>
              <a:t>No SSN</a:t>
            </a:r>
          </a:p>
          <a:p>
            <a:r>
              <a:rPr lang="en-US"/>
              <a:t>Duplicates</a:t>
            </a:r>
            <a:r>
              <a:rPr lang="en-US">
                <a:solidFill>
                  <a:schemeClr val="bg1">
                    <a:lumMod val="75000"/>
                  </a:schemeClr>
                </a:solidFill>
              </a:rPr>
              <a:t> (frequent resolutions)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UH Username</a:t>
            </a:r>
          </a:p>
          <a:p>
            <a:r>
              <a:rPr lang="en-US"/>
              <a:t>Name change</a:t>
            </a:r>
          </a:p>
          <a:p>
            <a:r>
              <a:rPr lang="en-US"/>
              <a:t>Taken over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u="sng"/>
              <a:t>Repercusions</a:t>
            </a:r>
            <a:r>
              <a:rPr lang="en-US"/>
              <a:t>:</a:t>
            </a:r>
          </a:p>
          <a:p>
            <a:r>
              <a:rPr lang="en-US"/>
              <a:t>Orphaned</a:t>
            </a:r>
            <a:r>
              <a:rPr lang="en-US">
                <a:solidFill>
                  <a:srgbClr val="BFBFBF"/>
                </a:solidFill>
              </a:rPr>
              <a:t> (can’t update, not found)</a:t>
            </a:r>
          </a:p>
          <a:p>
            <a:r>
              <a:rPr lang="en-US"/>
              <a:t>Wrong person updated</a:t>
            </a:r>
            <a:r>
              <a:rPr lang="en-US">
                <a:solidFill>
                  <a:srgbClr val="BFBFBF"/>
                </a:solidFill>
              </a:rPr>
              <a:t> (silent but deadly)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8349" y="2603730"/>
            <a:ext cx="6579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Change UH Number 99981001 to 99981234 (dup resolution)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8349" y="3892689"/>
            <a:ext cx="6579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b="1">
                <a:ln w="1905"/>
                <a:solidFill>
                  <a:srgbClr val="E454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Rename jdoe to jlee (name change)</a:t>
            </a:r>
          </a:p>
          <a:p>
            <a:pPr marL="285750" indent="-285750">
              <a:buFont typeface="Wingdings" charset="2"/>
              <a:buChar char="Ø"/>
            </a:pPr>
            <a:r>
              <a:rPr lang="en-US" b="1">
                <a:ln w="1905"/>
                <a:solidFill>
                  <a:srgbClr val="E4545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Reassign johnd from 99987522 to 99982152 (dup resolution)</a:t>
            </a:r>
          </a:p>
        </p:txBody>
      </p:sp>
    </p:spTree>
    <p:extLst>
      <p:ext uri="{BB962C8B-B14F-4D97-AF65-F5344CB8AC3E}">
        <p14:creationId xmlns:p14="http://schemas.microsoft.com/office/powerpoint/2010/main" val="105528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Revoke access in a timely manner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/>
              <a:t>Waiting for </a:t>
            </a:r>
            <a:r>
              <a:rPr lang="en-US" b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username deletion</a:t>
            </a:r>
            <a:r>
              <a:rPr lang="en-US"/>
              <a:t>?</a:t>
            </a:r>
          </a:p>
          <a:p>
            <a:pPr marL="0" indent="0">
              <a:buNone/>
            </a:pPr>
            <a:r>
              <a:rPr lang="en-US"/>
              <a:t>That would be too late! 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(Never happens, actually)</a:t>
            </a:r>
          </a:p>
          <a:p>
            <a:pPr>
              <a:buFont typeface="Wingdings" charset="2"/>
              <a:buChar char="Ø"/>
            </a:pPr>
            <a:r>
              <a:rPr lang="en-US"/>
              <a:t>ITS ‘Ohana services allows every departing person to retain their UH Username (must renew annually)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Check for affiliation events to revoke access:</a:t>
            </a:r>
          </a:p>
          <a:p>
            <a:r>
              <a:rPr lang="en-US"/>
              <a:t>Any affiliation deletion (left UH or changed jobs)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Student affiliations are tricky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 (a semester late)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67281" y="4826487"/>
            <a:ext cx="8073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Delete Banner affiliation for faculty at Manoa for UH Number 99983041</a:t>
            </a:r>
            <a:br>
              <a:rPr lang="en-US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en-US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(One PeopleSoft affiliation of APT staff at Manoa still remains for this person)</a:t>
            </a:r>
          </a:p>
        </p:txBody>
      </p:sp>
    </p:spTree>
    <p:extLst>
      <p:ext uri="{BB962C8B-B14F-4D97-AF65-F5344CB8AC3E}">
        <p14:creationId xmlns:p14="http://schemas.microsoft.com/office/powerpoint/2010/main" val="374999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UH Groupings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" y="1042912"/>
            <a:ext cx="5051912" cy="374726"/>
            <a:chOff x="199163" y="594479"/>
            <a:chExt cx="5051912" cy="37472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63" y="594479"/>
              <a:ext cx="479912" cy="374726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9075" y="594479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sis </a:t>
              </a:r>
              <a:r>
                <a:rPr lang="en-US">
                  <a:solidFill>
                    <a:schemeClr val="bg2">
                      <a:lumMod val="75000"/>
                    </a:schemeClr>
                  </a:solidFill>
                </a:rPr>
                <a:t>(Banner)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7112" y="1596326"/>
            <a:ext cx="5051912" cy="374726"/>
            <a:chOff x="679075" y="1147893"/>
            <a:chExt cx="5051912" cy="37472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1147893"/>
              <a:ext cx="479912" cy="37472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1158987" y="1147893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aff </a:t>
              </a:r>
              <a:r>
                <a:rPr lang="en-US">
                  <a:solidFill>
                    <a:srgbClr val="C4BD97"/>
                  </a:solidFill>
                </a:rPr>
                <a:t>(role @ campus)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37112" y="2529341"/>
            <a:ext cx="5051912" cy="374726"/>
            <a:chOff x="679075" y="2080908"/>
            <a:chExt cx="5051912" cy="374726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2080908"/>
              <a:ext cx="479912" cy="374726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1158987" y="2080908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curriculum </a:t>
              </a:r>
              <a:r>
                <a:rPr lang="en-US">
                  <a:solidFill>
                    <a:srgbClr val="C4BD97"/>
                  </a:solidFill>
                </a:rPr>
                <a:t>(term, majors, students)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37112" y="4269092"/>
            <a:ext cx="7761044" cy="374726"/>
            <a:chOff x="679075" y="3820659"/>
            <a:chExt cx="7761044" cy="37472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3820659"/>
              <a:ext cx="479912" cy="374726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1158987" y="3820659"/>
              <a:ext cx="72811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registration </a:t>
              </a:r>
              <a:r>
                <a:rPr lang="en-US">
                  <a:solidFill>
                    <a:srgbClr val="C4BD97"/>
                  </a:solidFill>
                </a:rPr>
                <a:t>(term, courses, enrolled, withdrawn, waitlisted)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7112" y="3394625"/>
            <a:ext cx="5051912" cy="374726"/>
            <a:chOff x="679075" y="2946192"/>
            <a:chExt cx="5051912" cy="37472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2946192"/>
              <a:ext cx="479912" cy="374726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1158987" y="2947341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instructor </a:t>
              </a:r>
              <a:r>
                <a:rPr lang="en-US">
                  <a:solidFill>
                    <a:srgbClr val="C4BD97"/>
                  </a:solidFill>
                </a:rPr>
                <a:t>(term, courses, instructors)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19961" y="1973586"/>
            <a:ext cx="7255164" cy="369332"/>
            <a:chOff x="1261924" y="1525153"/>
            <a:chExt cx="7255164" cy="369332"/>
          </a:xfrm>
        </p:grpSpPr>
        <p:sp>
          <p:nvSpPr>
            <p:cNvPr id="20" name="Rectangle 19"/>
            <p:cNvSpPr/>
            <p:nvPr/>
          </p:nvSpPr>
          <p:spPr>
            <a:xfrm>
              <a:off x="1659088" y="1525153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hawaii.edu:store:sis:aff:</a:t>
              </a:r>
              <a:r>
                <a:rPr lang="en-US">
                  <a:solidFill>
                    <a:srgbClr val="558ED5"/>
                  </a:solidFill>
                </a:rPr>
                <a:t>uhh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student.undergraduate</a:t>
              </a: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1531313"/>
              <a:ext cx="397164" cy="355793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1519961" y="2906601"/>
            <a:ext cx="7255164" cy="369332"/>
            <a:chOff x="1261924" y="2458168"/>
            <a:chExt cx="7255164" cy="369332"/>
          </a:xfrm>
        </p:grpSpPr>
        <p:sp>
          <p:nvSpPr>
            <p:cNvPr id="23" name="Rectangle 22"/>
            <p:cNvSpPr/>
            <p:nvPr/>
          </p:nvSpPr>
          <p:spPr>
            <a:xfrm>
              <a:off x="1659088" y="2458168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hawaii.edu:store:sis:curriculum:</a:t>
              </a:r>
              <a:r>
                <a:rPr lang="en-US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HIL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AR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NATS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MATH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UG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BA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201910</a:t>
              </a: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2471707"/>
              <a:ext cx="397164" cy="355793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1519961" y="3773034"/>
            <a:ext cx="7255164" cy="369332"/>
            <a:chOff x="1261924" y="3324601"/>
            <a:chExt cx="7255164" cy="369332"/>
          </a:xfrm>
        </p:grpSpPr>
        <p:sp>
          <p:nvSpPr>
            <p:cNvPr id="26" name="Rectangle 25"/>
            <p:cNvSpPr/>
            <p:nvPr/>
          </p:nvSpPr>
          <p:spPr>
            <a:xfrm>
              <a:off x="1659088" y="3324601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hawaii.edu:store:sis:instructor:</a:t>
              </a:r>
              <a:r>
                <a:rPr lang="en-US">
                  <a:solidFill>
                    <a:srgbClr val="558ED5"/>
                  </a:solidFill>
                </a:rPr>
                <a:t>201910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HIL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MATH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100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13116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primary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3328506"/>
              <a:ext cx="397164" cy="355793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1519961" y="4651746"/>
            <a:ext cx="7255164" cy="379299"/>
            <a:chOff x="1261924" y="4203313"/>
            <a:chExt cx="7255164" cy="379299"/>
          </a:xfrm>
        </p:grpSpPr>
        <p:sp>
          <p:nvSpPr>
            <p:cNvPr id="29" name="Rectangle 28"/>
            <p:cNvSpPr/>
            <p:nvPr/>
          </p:nvSpPr>
          <p:spPr>
            <a:xfrm>
              <a:off x="1659088" y="4203313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hawaii.edu:store:sis:registration:</a:t>
              </a:r>
              <a:r>
                <a:rPr lang="en-US">
                  <a:solidFill>
                    <a:srgbClr val="558ED5"/>
                  </a:solidFill>
                </a:rPr>
                <a:t>201810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HIL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MATH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100</a:t>
              </a:r>
              <a:r>
                <a:rPr lang="en-US"/>
                <a:t>:</a:t>
              </a:r>
              <a:r>
                <a:rPr lang="en-US">
                  <a:solidFill>
                    <a:srgbClr val="558ED5"/>
                  </a:solidFill>
                </a:rPr>
                <a:t>10414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enrolled</a:t>
              </a: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4226819"/>
              <a:ext cx="397164" cy="355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3484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UH Groupings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57200" y="1042912"/>
            <a:ext cx="5051912" cy="374726"/>
            <a:chOff x="199163" y="594479"/>
            <a:chExt cx="5051912" cy="37472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163" y="594479"/>
              <a:ext cx="479912" cy="374726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679075" y="594479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hris </a:t>
              </a:r>
              <a:r>
                <a:rPr lang="en-US">
                  <a:solidFill>
                    <a:schemeClr val="bg2">
                      <a:lumMod val="75000"/>
                    </a:schemeClr>
                  </a:solidFill>
                </a:rPr>
                <a:t>(PeopleSoft)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37112" y="1596326"/>
            <a:ext cx="5051912" cy="374726"/>
            <a:chOff x="679075" y="1147893"/>
            <a:chExt cx="5051912" cy="374726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9075" y="1147893"/>
              <a:ext cx="479912" cy="374726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1158987" y="1147893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aff </a:t>
              </a:r>
              <a:r>
                <a:rPr lang="en-US">
                  <a:solidFill>
                    <a:srgbClr val="C4BD97"/>
                  </a:solidFill>
                </a:rPr>
                <a:t>(role @ campus)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37112" y="2529341"/>
            <a:ext cx="5051912" cy="374726"/>
            <a:chOff x="679075" y="2080908"/>
            <a:chExt cx="5051912" cy="374726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9075" y="2080908"/>
              <a:ext cx="479912" cy="374726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1158987" y="2080908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eac </a:t>
              </a:r>
              <a:r>
                <a:rPr lang="en-US">
                  <a:solidFill>
                    <a:srgbClr val="C4BD97"/>
                  </a:solidFill>
                </a:rPr>
                <a:t>(hierarchical org unit)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37112" y="4269092"/>
            <a:ext cx="7761044" cy="374726"/>
            <a:chOff x="679075" y="3820659"/>
            <a:chExt cx="7761044" cy="374726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9075" y="3820659"/>
              <a:ext cx="479912" cy="374726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1158987" y="3820659"/>
              <a:ext cx="72811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jobCode </a:t>
              </a:r>
              <a:r>
                <a:rPr lang="en-US">
                  <a:solidFill>
                    <a:srgbClr val="C4BD97"/>
                  </a:solidFill>
                </a:rPr>
                <a:t>(HR job code)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937112" y="3394625"/>
            <a:ext cx="5051912" cy="374726"/>
            <a:chOff x="679075" y="2946192"/>
            <a:chExt cx="5051912" cy="374726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9075" y="2946192"/>
              <a:ext cx="479912" cy="374726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1158987" y="2947341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uhBargainingUnit </a:t>
              </a:r>
              <a:r>
                <a:rPr lang="en-US">
                  <a:solidFill>
                    <a:srgbClr val="C4BD97"/>
                  </a:solidFill>
                </a:rPr>
                <a:t>(bargaining unit)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519961" y="1973586"/>
            <a:ext cx="7255164" cy="369332"/>
            <a:chOff x="1261924" y="1525153"/>
            <a:chExt cx="7255164" cy="369332"/>
          </a:xfrm>
        </p:grpSpPr>
        <p:sp>
          <p:nvSpPr>
            <p:cNvPr id="32" name="Rectangle 31"/>
            <p:cNvSpPr/>
            <p:nvPr/>
          </p:nvSpPr>
          <p:spPr>
            <a:xfrm>
              <a:off x="1659088" y="1525153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hawaii.edu:store:hris:aff:</a:t>
              </a:r>
              <a:r>
                <a:rPr lang="en-US">
                  <a:solidFill>
                    <a:srgbClr val="558ED5"/>
                  </a:solidFill>
                </a:rPr>
                <a:t>uhsystem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staff.apt</a:t>
              </a:r>
            </a:p>
          </p:txBody>
        </p: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1924" y="1531313"/>
              <a:ext cx="397164" cy="355793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1519961" y="2906601"/>
            <a:ext cx="7255164" cy="369332"/>
            <a:chOff x="1261924" y="2458168"/>
            <a:chExt cx="7255164" cy="369332"/>
          </a:xfrm>
        </p:grpSpPr>
        <p:sp>
          <p:nvSpPr>
            <p:cNvPr id="35" name="Rectangle 34"/>
            <p:cNvSpPr/>
            <p:nvPr/>
          </p:nvSpPr>
          <p:spPr>
            <a:xfrm>
              <a:off x="1659088" y="2458168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hawaii.edu:store:hris:eac:</a:t>
              </a:r>
              <a:r>
                <a:rPr lang="en-US" u="sng">
                  <a:solidFill>
                    <a:srgbClr val="31859C"/>
                  </a:solidFill>
                </a:rPr>
                <a:t>22503100</a:t>
              </a: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1924" y="2471707"/>
              <a:ext cx="397164" cy="355793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1519961" y="3773034"/>
            <a:ext cx="7255164" cy="369332"/>
            <a:chOff x="1261924" y="3324601"/>
            <a:chExt cx="7255164" cy="369332"/>
          </a:xfrm>
        </p:grpSpPr>
        <p:sp>
          <p:nvSpPr>
            <p:cNvPr id="38" name="Rectangle 37"/>
            <p:cNvSpPr/>
            <p:nvPr/>
          </p:nvSpPr>
          <p:spPr>
            <a:xfrm>
              <a:off x="1659088" y="3324601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hawaii.edu:store:hris:uhBargainingUnit:</a:t>
              </a:r>
              <a:r>
                <a:rPr lang="en-US" u="sng">
                  <a:solidFill>
                    <a:srgbClr val="31859C"/>
                  </a:solidFill>
                </a:rPr>
                <a:t>08</a:t>
              </a:r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1924" y="3328506"/>
              <a:ext cx="397164" cy="355793"/>
            </a:xfrm>
            <a:prstGeom prst="rect">
              <a:avLst/>
            </a:prstGeom>
          </p:spPr>
        </p:pic>
      </p:grpSp>
      <p:grpSp>
        <p:nvGrpSpPr>
          <p:cNvPr id="40" name="Group 39"/>
          <p:cNvGrpSpPr/>
          <p:nvPr/>
        </p:nvGrpSpPr>
        <p:grpSpPr>
          <a:xfrm>
            <a:off x="1519961" y="4651746"/>
            <a:ext cx="7255164" cy="379299"/>
            <a:chOff x="1261924" y="4203313"/>
            <a:chExt cx="7255164" cy="379299"/>
          </a:xfrm>
        </p:grpSpPr>
        <p:sp>
          <p:nvSpPr>
            <p:cNvPr id="41" name="Rectangle 40"/>
            <p:cNvSpPr/>
            <p:nvPr/>
          </p:nvSpPr>
          <p:spPr>
            <a:xfrm>
              <a:off x="1659088" y="4203313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hawaii.edu:store:hris:jobCode:</a:t>
              </a:r>
              <a:r>
                <a:rPr lang="en-US" u="sng">
                  <a:solidFill>
                    <a:srgbClr val="31859C"/>
                  </a:solidFill>
                </a:rPr>
                <a:t>01411</a:t>
              </a:r>
            </a:p>
          </p:txBody>
        </p: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1924" y="4226819"/>
              <a:ext cx="397164" cy="355793"/>
            </a:xfrm>
            <a:prstGeom prst="rect">
              <a:avLst/>
            </a:prstGeom>
          </p:spPr>
        </p:pic>
      </p:grpSp>
      <p:grpSp>
        <p:nvGrpSpPr>
          <p:cNvPr id="43" name="Group 42"/>
          <p:cNvGrpSpPr/>
          <p:nvPr/>
        </p:nvGrpSpPr>
        <p:grpSpPr>
          <a:xfrm>
            <a:off x="937112" y="5209375"/>
            <a:ext cx="7761044" cy="374726"/>
            <a:chOff x="679075" y="4760942"/>
            <a:chExt cx="7761044" cy="374726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9075" y="4760942"/>
              <a:ext cx="479912" cy="374726"/>
            </a:xfrm>
            <a:prstGeom prst="rect">
              <a:avLst/>
            </a:prstGeom>
          </p:spPr>
        </p:pic>
        <p:sp>
          <p:nvSpPr>
            <p:cNvPr id="45" name="Rectangle 44"/>
            <p:cNvSpPr/>
            <p:nvPr/>
          </p:nvSpPr>
          <p:spPr>
            <a:xfrm>
              <a:off x="1158987" y="4760942"/>
              <a:ext cx="728113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functionalCode </a:t>
              </a:r>
              <a:r>
                <a:rPr lang="en-US">
                  <a:solidFill>
                    <a:srgbClr val="C4BD97"/>
                  </a:solidFill>
                </a:rPr>
                <a:t>(HR functional code)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519961" y="5592029"/>
            <a:ext cx="7255164" cy="379299"/>
            <a:chOff x="1261924" y="5143596"/>
            <a:chExt cx="7255164" cy="379299"/>
          </a:xfrm>
        </p:grpSpPr>
        <p:sp>
          <p:nvSpPr>
            <p:cNvPr id="47" name="Rectangle 46"/>
            <p:cNvSpPr/>
            <p:nvPr/>
          </p:nvSpPr>
          <p:spPr>
            <a:xfrm>
              <a:off x="1659088" y="5143596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hawaii.edu:store:hris:functionalCode:</a:t>
              </a:r>
              <a:r>
                <a:rPr lang="en-US" u="sng">
                  <a:solidFill>
                    <a:srgbClr val="31859C"/>
                  </a:solidFill>
                </a:rPr>
                <a:t>9130</a:t>
              </a:r>
            </a:p>
          </p:txBody>
        </p:sp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1924" y="5167102"/>
              <a:ext cx="397164" cy="355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4890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UH Groupings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7200" y="1042912"/>
            <a:ext cx="5051912" cy="374726"/>
            <a:chOff x="199163" y="594479"/>
            <a:chExt cx="5051912" cy="37472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63" y="594479"/>
              <a:ext cx="479912" cy="374726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9075" y="594479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rcuh </a:t>
              </a:r>
              <a:r>
                <a:rPr lang="en-US">
                  <a:solidFill>
                    <a:schemeClr val="bg2">
                      <a:lumMod val="75000"/>
                    </a:schemeClr>
                  </a:solidFill>
                </a:rPr>
                <a:t>(RCUH HR)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37112" y="1596326"/>
            <a:ext cx="5051912" cy="374726"/>
            <a:chOff x="679075" y="1147893"/>
            <a:chExt cx="5051912" cy="37472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1147893"/>
              <a:ext cx="479912" cy="374726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1158987" y="1147893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aff </a:t>
              </a:r>
              <a:r>
                <a:rPr lang="en-US">
                  <a:solidFill>
                    <a:srgbClr val="C4BD97"/>
                  </a:solidFill>
                </a:rPr>
                <a:t>(role @ campus)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19961" y="1973586"/>
            <a:ext cx="7255164" cy="369332"/>
            <a:chOff x="1261924" y="1525153"/>
            <a:chExt cx="7255164" cy="369332"/>
          </a:xfrm>
        </p:grpSpPr>
        <p:sp>
          <p:nvSpPr>
            <p:cNvPr id="11" name="Rectangle 10"/>
            <p:cNvSpPr/>
            <p:nvPr/>
          </p:nvSpPr>
          <p:spPr>
            <a:xfrm>
              <a:off x="1659088" y="1525153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hawaii.edu:store:rcuh:aff:</a:t>
              </a:r>
              <a:r>
                <a:rPr lang="en-US">
                  <a:solidFill>
                    <a:srgbClr val="558ED5"/>
                  </a:solidFill>
                </a:rPr>
                <a:t>rcuh</a:t>
              </a:r>
              <a:r>
                <a:rPr lang="en-US"/>
                <a:t>:</a:t>
              </a:r>
              <a:r>
                <a:rPr lang="en-US" u="sng">
                  <a:solidFill>
                    <a:schemeClr val="accent5">
                      <a:lumMod val="75000"/>
                    </a:schemeClr>
                  </a:solidFill>
                </a:rPr>
                <a:t>staff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1531313"/>
              <a:ext cx="397164" cy="355793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457200" y="2562736"/>
            <a:ext cx="5051912" cy="374726"/>
            <a:chOff x="199163" y="2114303"/>
            <a:chExt cx="5051912" cy="37472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63" y="2114303"/>
              <a:ext cx="479912" cy="374726"/>
            </a:xfrm>
            <a:prstGeom prst="rect">
              <a:avLst/>
            </a:prstGeom>
          </p:spPr>
        </p:pic>
        <p:sp>
          <p:nvSpPr>
            <p:cNvPr id="15" name="Rectangle 14"/>
            <p:cNvSpPr/>
            <p:nvPr/>
          </p:nvSpPr>
          <p:spPr>
            <a:xfrm>
              <a:off x="679075" y="2114303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sece </a:t>
              </a:r>
              <a:r>
                <a:rPr lang="en-US">
                  <a:solidFill>
                    <a:schemeClr val="bg2">
                      <a:lumMod val="75000"/>
                    </a:schemeClr>
                  </a:solidFill>
                </a:rPr>
                <a:t>(Student Employment)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37112" y="3116150"/>
            <a:ext cx="5051912" cy="374726"/>
            <a:chOff x="679075" y="2667717"/>
            <a:chExt cx="5051912" cy="37472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2667717"/>
              <a:ext cx="479912" cy="374726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1158987" y="2667717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aff </a:t>
              </a:r>
              <a:r>
                <a:rPr lang="en-US">
                  <a:solidFill>
                    <a:srgbClr val="C4BD97"/>
                  </a:solidFill>
                </a:rPr>
                <a:t>(role @ campus)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19961" y="3493410"/>
            <a:ext cx="7255164" cy="369332"/>
            <a:chOff x="1261924" y="3044977"/>
            <a:chExt cx="7255164" cy="369332"/>
          </a:xfrm>
        </p:grpSpPr>
        <p:sp>
          <p:nvSpPr>
            <p:cNvPr id="20" name="Rectangle 19"/>
            <p:cNvSpPr/>
            <p:nvPr/>
          </p:nvSpPr>
          <p:spPr>
            <a:xfrm>
              <a:off x="1659088" y="3044977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hawaii.edu:store:sece:aff:</a:t>
              </a:r>
              <a:r>
                <a:rPr lang="en-US">
                  <a:solidFill>
                    <a:srgbClr val="558ED5"/>
                  </a:solidFill>
                </a:rPr>
                <a:t>kcc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studentEmployee.workStudy</a:t>
              </a: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3051137"/>
              <a:ext cx="397164" cy="355793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457200" y="4082560"/>
            <a:ext cx="5051912" cy="374726"/>
            <a:chOff x="199163" y="3634127"/>
            <a:chExt cx="5051912" cy="374726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9163" y="3634127"/>
              <a:ext cx="479912" cy="374726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679075" y="3634127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uhims </a:t>
              </a:r>
              <a:r>
                <a:rPr lang="en-US">
                  <a:solidFill>
                    <a:schemeClr val="bg2">
                      <a:lumMod val="75000"/>
                    </a:schemeClr>
                  </a:solidFill>
                </a:rPr>
                <a:t>(UH Identity Management System)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37112" y="4635974"/>
            <a:ext cx="5051912" cy="374726"/>
            <a:chOff x="679075" y="4187541"/>
            <a:chExt cx="5051912" cy="374726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4187541"/>
              <a:ext cx="479912" cy="374726"/>
            </a:xfrm>
            <a:prstGeom prst="rect">
              <a:avLst/>
            </a:prstGeom>
          </p:spPr>
        </p:pic>
        <p:sp>
          <p:nvSpPr>
            <p:cNvPr id="27" name="Rectangle 26"/>
            <p:cNvSpPr/>
            <p:nvPr/>
          </p:nvSpPr>
          <p:spPr>
            <a:xfrm>
              <a:off x="1158987" y="4187541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aff </a:t>
              </a:r>
              <a:r>
                <a:rPr lang="en-US">
                  <a:solidFill>
                    <a:srgbClr val="C4BD97"/>
                  </a:solidFill>
                </a:rPr>
                <a:t>(role @ campus)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519961" y="5013234"/>
            <a:ext cx="7255164" cy="369332"/>
            <a:chOff x="1261924" y="4564801"/>
            <a:chExt cx="7255164" cy="369332"/>
          </a:xfrm>
        </p:grpSpPr>
        <p:sp>
          <p:nvSpPr>
            <p:cNvPr id="29" name="Rectangle 28"/>
            <p:cNvSpPr/>
            <p:nvPr/>
          </p:nvSpPr>
          <p:spPr>
            <a:xfrm>
              <a:off x="1659088" y="4564801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hawaii.edu:store:uhims:aff:</a:t>
              </a:r>
              <a:r>
                <a:rPr lang="en-US">
                  <a:solidFill>
                    <a:srgbClr val="558ED5"/>
                  </a:solidFill>
                </a:rPr>
                <a:t>uhf</a:t>
              </a:r>
              <a:r>
                <a:rPr lang="en-US"/>
                <a:t>:</a:t>
              </a:r>
              <a:r>
                <a:rPr lang="en-US" u="sng">
                  <a:solidFill>
                    <a:srgbClr val="31859C"/>
                  </a:solidFill>
                </a:rPr>
                <a:t>other</a:t>
              </a: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4570961"/>
              <a:ext cx="397164" cy="355793"/>
            </a:xfrm>
            <a:prstGeom prst="rect">
              <a:avLst/>
            </a:prstGeom>
          </p:spPr>
        </p:pic>
      </p:grpSp>
      <p:grpSp>
        <p:nvGrpSpPr>
          <p:cNvPr id="31" name="Group 30"/>
          <p:cNvGrpSpPr/>
          <p:nvPr/>
        </p:nvGrpSpPr>
        <p:grpSpPr>
          <a:xfrm>
            <a:off x="937112" y="5440284"/>
            <a:ext cx="5051912" cy="374726"/>
            <a:chOff x="679075" y="4991851"/>
            <a:chExt cx="5051912" cy="374726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075" y="4991851"/>
              <a:ext cx="479912" cy="374726"/>
            </a:xfrm>
            <a:prstGeom prst="rect">
              <a:avLst/>
            </a:prstGeom>
          </p:spPr>
        </p:pic>
        <p:sp>
          <p:nvSpPr>
            <p:cNvPr id="33" name="Rectangle 32"/>
            <p:cNvSpPr/>
            <p:nvPr/>
          </p:nvSpPr>
          <p:spPr>
            <a:xfrm>
              <a:off x="1158987" y="4991851"/>
              <a:ext cx="4572000" cy="36933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/>
                <a:t>general</a:t>
              </a:r>
              <a:endParaRPr lang="en-US">
                <a:solidFill>
                  <a:srgbClr val="C4BD97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519961" y="5817544"/>
            <a:ext cx="7255164" cy="369332"/>
            <a:chOff x="1261924" y="5369111"/>
            <a:chExt cx="7255164" cy="369332"/>
          </a:xfrm>
        </p:grpSpPr>
        <p:sp>
          <p:nvSpPr>
            <p:cNvPr id="35" name="Rectangle 34"/>
            <p:cNvSpPr/>
            <p:nvPr/>
          </p:nvSpPr>
          <p:spPr>
            <a:xfrm>
              <a:off x="1659088" y="5369111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hawaii.edu:store:uhims:general:</a:t>
              </a:r>
              <a:r>
                <a:rPr lang="en-US" u="sng">
                  <a:solidFill>
                    <a:srgbClr val="31859C"/>
                  </a:solidFill>
                </a:rPr>
                <a:t>mfa-enabled</a:t>
              </a: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5375271"/>
              <a:ext cx="397164" cy="355793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1519961" y="6186876"/>
            <a:ext cx="7255164" cy="369332"/>
            <a:chOff x="1261924" y="5738443"/>
            <a:chExt cx="7255164" cy="369332"/>
          </a:xfrm>
        </p:grpSpPr>
        <p:sp>
          <p:nvSpPr>
            <p:cNvPr id="38" name="Rectangle 37"/>
            <p:cNvSpPr/>
            <p:nvPr/>
          </p:nvSpPr>
          <p:spPr>
            <a:xfrm>
              <a:off x="1659088" y="5738443"/>
              <a:ext cx="6858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/>
                <a:t>hawaii.edu:store:uhims:general:</a:t>
              </a:r>
              <a:r>
                <a:rPr lang="en-US" u="sng">
                  <a:solidFill>
                    <a:srgbClr val="31859C"/>
                  </a:solidFill>
                </a:rPr>
                <a:t>under-age-of-majority</a:t>
              </a:r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61924" y="5744603"/>
              <a:ext cx="397164" cy="3557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282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Mailing lists getting stale?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2241"/>
            <a:ext cx="8229600" cy="4525963"/>
          </a:xfrm>
        </p:spPr>
        <p:txBody>
          <a:bodyPr/>
          <a:lstStyle/>
          <a:p>
            <a:r>
              <a:rPr lang="en-US"/>
              <a:t>All students in a particular major?</a:t>
            </a:r>
          </a:p>
          <a:p>
            <a:r>
              <a:rPr lang="en-US"/>
              <a:t>Your department’s faculty and staff?</a:t>
            </a:r>
          </a:p>
          <a:p>
            <a:r>
              <a:rPr lang="en-US"/>
              <a:t>All employees in a particular bargaining unit?</a:t>
            </a:r>
          </a:p>
          <a:p>
            <a:endParaRPr lang="en-US"/>
          </a:p>
          <a:p>
            <a:r>
              <a:rPr lang="en-US"/>
              <a:t>UH Groupings automatically updates</a:t>
            </a:r>
          </a:p>
          <a:p>
            <a:r>
              <a:rPr lang="en-US"/>
              <a:t>Can make exceptions to include/exclude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93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 better way to get commonly requested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Typical Banner and PeopleSoft job requests:</a:t>
            </a:r>
          </a:p>
          <a:p>
            <a:r>
              <a:rPr lang="en-US"/>
              <a:t>Registered students before, during and after semester?</a:t>
            </a:r>
          </a:p>
          <a:p>
            <a:r>
              <a:rPr lang="en-US"/>
              <a:t>Current faculty and staff?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Why use UH Groupings?</a:t>
            </a:r>
          </a:p>
          <a:p>
            <a:r>
              <a:rPr lang="en-US"/>
              <a:t>Internet2 consortium</a:t>
            </a:r>
          </a:p>
          <a:p>
            <a:r>
              <a:rPr lang="en-US"/>
              <a:t>Standard API</a:t>
            </a:r>
          </a:p>
          <a:p>
            <a:r>
              <a:rPr lang="en-US"/>
              <a:t>(Almost) live queries (as if) to the source</a:t>
            </a:r>
          </a:p>
          <a:p>
            <a:r>
              <a:rPr lang="en-US"/>
              <a:t>Efficient use of resources</a:t>
            </a:r>
          </a:p>
          <a:p>
            <a:r>
              <a:rPr lang="en-US"/>
              <a:t>Easily connect to other data and systems</a:t>
            </a:r>
          </a:p>
          <a:p>
            <a:r>
              <a:rPr lang="en-US"/>
              <a:t>Data governance involvement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 remember…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/>
              <a:t>UH Message Broker</a:t>
            </a:r>
          </a:p>
          <a:p>
            <a:pPr lvl="1"/>
            <a:r>
              <a:rPr lang="en-US"/>
              <a:t>Get important data you might miss</a:t>
            </a:r>
          </a:p>
          <a:p>
            <a:pPr lvl="1"/>
            <a:r>
              <a:rPr lang="en-US"/>
              <a:t>Timely reaction to critical events</a:t>
            </a:r>
          </a:p>
          <a:p>
            <a:pPr lvl="1"/>
            <a:r>
              <a:rPr lang="en-US"/>
              <a:t>Incrementally sync your data</a:t>
            </a:r>
          </a:p>
          <a:p>
            <a:pPr lvl="1"/>
            <a:endParaRPr lang="en-US"/>
          </a:p>
          <a:p>
            <a:r>
              <a:rPr lang="en-US" b="1"/>
              <a:t>UH Groupings</a:t>
            </a:r>
          </a:p>
          <a:p>
            <a:pPr lvl="1"/>
            <a:r>
              <a:rPr lang="en-US"/>
              <a:t>Easily integrate your app with official data &amp; UH Login</a:t>
            </a:r>
          </a:p>
          <a:p>
            <a:pPr lvl="1"/>
            <a:r>
              <a:rPr lang="en-US"/>
              <a:t>Automated mailing lists (and Google groups?)</a:t>
            </a:r>
          </a:p>
          <a:p>
            <a:pPr lvl="1"/>
            <a:r>
              <a:rPr lang="en-US"/>
              <a:t>Perform almost live queries of official data</a:t>
            </a:r>
          </a:p>
          <a:p>
            <a:pPr lvl="1"/>
            <a:r>
              <a:rPr lang="en-US"/>
              <a:t>Single repository of commonly used data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9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Everyone knows CAS and LDAP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05" b="59"/>
          <a:stretch/>
        </p:blipFill>
        <p:spPr>
          <a:xfrm>
            <a:off x="1195587" y="1558049"/>
            <a:ext cx="6488969" cy="4452624"/>
          </a:xfrm>
        </p:spPr>
      </p:pic>
    </p:spTree>
    <p:extLst>
      <p:ext uri="{BB962C8B-B14F-4D97-AF65-F5344CB8AC3E}">
        <p14:creationId xmlns:p14="http://schemas.microsoft.com/office/powerpoint/2010/main" val="4146634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Everyone knows CAS and 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i-FI" sz="2000" b="1"/>
              <a:t>uhUuid: </a:t>
            </a:r>
            <a:r>
              <a:rPr lang="fi-FI" sz="2000"/>
              <a:t>00000001</a:t>
            </a:r>
          </a:p>
          <a:p>
            <a:pPr marL="0" indent="0">
              <a:buNone/>
            </a:pPr>
            <a:r>
              <a:rPr lang="fi-FI" sz="2000" b="1"/>
              <a:t>uid: </a:t>
            </a:r>
            <a:r>
              <a:rPr lang="fi-FI" sz="2000"/>
              <a:t>julio </a:t>
            </a:r>
          </a:p>
          <a:p>
            <a:pPr marL="0" indent="0">
              <a:buNone/>
            </a:pPr>
            <a:endParaRPr lang="fi-FI" sz="2000"/>
          </a:p>
          <a:p>
            <a:pPr marL="0" indent="0">
              <a:buNone/>
            </a:pPr>
            <a:r>
              <a:rPr lang="fi-FI" sz="2000" b="1"/>
              <a:t>cn: </a:t>
            </a:r>
            <a:r>
              <a:rPr lang="fi-FI" sz="2000"/>
              <a:t>Julio C Polo</a:t>
            </a:r>
          </a:p>
          <a:p>
            <a:pPr marL="0" indent="0">
              <a:buNone/>
            </a:pPr>
            <a:r>
              <a:rPr lang="fi-FI" sz="2000" b="1"/>
              <a:t>givenName: </a:t>
            </a:r>
            <a:r>
              <a:rPr lang="fi-FI" sz="2000"/>
              <a:t>Julio</a:t>
            </a:r>
          </a:p>
          <a:p>
            <a:pPr marL="0" indent="0">
              <a:buNone/>
            </a:pPr>
            <a:r>
              <a:rPr lang="fi-FI" sz="2000" b="1"/>
              <a:t>sn: </a:t>
            </a:r>
            <a:r>
              <a:rPr lang="fi-FI" sz="2000"/>
              <a:t>Polo</a:t>
            </a:r>
          </a:p>
          <a:p>
            <a:pPr marL="0" indent="0">
              <a:buNone/>
            </a:pPr>
            <a:endParaRPr lang="fi-FI" sz="2000"/>
          </a:p>
          <a:p>
            <a:pPr marL="0" indent="0">
              <a:buNone/>
            </a:pPr>
            <a:r>
              <a:rPr lang="fi-FI" sz="2000" b="1"/>
              <a:t>mail: </a:t>
            </a:r>
            <a:r>
              <a:rPr lang="fi-FI" sz="2000"/>
              <a:t>julio@hawaii.edu</a:t>
            </a:r>
          </a:p>
          <a:p>
            <a:pPr marL="0" indent="0">
              <a:buNone/>
            </a:pPr>
            <a:r>
              <a:rPr lang="fi-FI" sz="2000" b="1"/>
              <a:t>mail: </a:t>
            </a:r>
            <a:r>
              <a:rPr lang="fi-FI" sz="2000"/>
              <a:t>julio.polo@hawaii.edu</a:t>
            </a:r>
          </a:p>
          <a:p>
            <a:pPr marL="0" indent="0">
              <a:buNone/>
            </a:pPr>
            <a:endParaRPr lang="fi-FI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3"/>
          <a:srcRect t="105" b="59"/>
          <a:stretch/>
        </p:blipFill>
        <p:spPr>
          <a:xfrm>
            <a:off x="5986570" y="2774765"/>
            <a:ext cx="2960619" cy="203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01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Everyone knows CAS and 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b="1"/>
              <a:t>uhOrgAffiliation: </a:t>
            </a:r>
            <a:r>
              <a:rPr lang="fi-FI" sz="2000"/>
              <a:t>eduPersonOrgDN=uhsystem,eduPersonAffiliation=staff</a:t>
            </a:r>
          </a:p>
          <a:p>
            <a:pPr marL="0" indent="0">
              <a:buNone/>
            </a:pPr>
            <a:endParaRPr lang="fi-FI" sz="2000" b="1"/>
          </a:p>
          <a:p>
            <a:pPr marL="0" indent="0">
              <a:buNone/>
            </a:pPr>
            <a:r>
              <a:rPr lang="fi-FI" sz="2000" b="1"/>
              <a:t>uhScopedHomeOrg: </a:t>
            </a:r>
            <a:r>
              <a:rPr lang="fi-FI" sz="2000"/>
              <a:t>dataOrigin=hris,org=uhsystem,role=staff.apt,…</a:t>
            </a:r>
          </a:p>
          <a:p>
            <a:pPr marL="0" indent="0">
              <a:buNone/>
            </a:pPr>
            <a:endParaRPr lang="fi-FI" sz="2000" b="1"/>
          </a:p>
          <a:p>
            <a:pPr marL="0" indent="0">
              <a:buNone/>
            </a:pPr>
            <a:r>
              <a:rPr lang="fi-FI" sz="2000" b="1"/>
              <a:t>uhBargainingUnit: </a:t>
            </a:r>
            <a:r>
              <a:rPr lang="fi-FI" sz="2000"/>
              <a:t>08</a:t>
            </a:r>
          </a:p>
          <a:p>
            <a:pPr marL="0" indent="0">
              <a:buNone/>
            </a:pPr>
            <a:endParaRPr lang="fi-FI" sz="2000"/>
          </a:p>
          <a:p>
            <a:pPr marL="0" indent="0">
              <a:buNone/>
            </a:pPr>
            <a:r>
              <a:rPr lang="fi-FI" sz="2000" b="1"/>
              <a:t>physicalDeliveryOfficeName: </a:t>
            </a:r>
            <a:r>
              <a:rPr lang="fi-FI" sz="2000"/>
              <a:t>Info Tech Ctr</a:t>
            </a:r>
          </a:p>
          <a:p>
            <a:pPr marL="0" indent="0">
              <a:buNone/>
            </a:pPr>
            <a:r>
              <a:rPr lang="is-IS" sz="2000" b="1"/>
              <a:t>telephoneNumber: </a:t>
            </a:r>
            <a:r>
              <a:rPr lang="is-IS" sz="2000"/>
              <a:t>(808) 555-5551</a:t>
            </a:r>
          </a:p>
          <a:p>
            <a:pPr marL="0" indent="0">
              <a:buNone/>
            </a:pPr>
            <a:r>
              <a:rPr lang="fi-FI" sz="2000" b="1"/>
              <a:t>facsimileTelephoneNumber: </a:t>
            </a:r>
            <a:r>
              <a:rPr lang="fi-FI" sz="2000"/>
              <a:t>(808) 555-5552</a:t>
            </a:r>
            <a:endParaRPr lang="is-IS" sz="2000"/>
          </a:p>
          <a:p>
            <a:pPr marL="0" indent="0">
              <a:buNone/>
            </a:pPr>
            <a:r>
              <a:rPr lang="en-US" sz="2000" b="1"/>
              <a:t>title: </a:t>
            </a:r>
            <a:r>
              <a:rPr lang="en-US" sz="2000"/>
              <a:t>Info Tech Spec</a:t>
            </a:r>
          </a:p>
          <a:p>
            <a:pPr marL="0" indent="0">
              <a:buNone/>
            </a:pPr>
            <a:r>
              <a:rPr lang="en-US" sz="2000" b="1"/>
              <a:t>ou: </a:t>
            </a:r>
            <a:r>
              <a:rPr lang="en-US" sz="2000"/>
              <a:t>Information Technology Services, Technology Infrastructure</a:t>
            </a:r>
          </a:p>
          <a:p>
            <a:pPr marL="0" indent="0">
              <a:buNone/>
            </a:pPr>
            <a:r>
              <a:rPr lang="en-US" sz="2000" b="1"/>
              <a:t>ou: </a:t>
            </a:r>
            <a:r>
              <a:rPr lang="en-US" sz="2000"/>
              <a:t>University of Hawaii System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 rotWithShape="1">
          <a:blip r:embed="rId3"/>
          <a:srcRect t="105" b="59"/>
          <a:stretch/>
        </p:blipFill>
        <p:spPr>
          <a:xfrm>
            <a:off x="5986570" y="2774765"/>
            <a:ext cx="2960619" cy="203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802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Everyone knows CAS and LDAP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/>
              <a:t>uhAcknowledgement: </a:t>
            </a:r>
            <a:r>
              <a:rPr lang="en-US" sz="2000"/>
              <a:t>generalConfidentialityNotice=…</a:t>
            </a:r>
          </a:p>
          <a:p>
            <a:pPr marL="0" indent="0">
              <a:buNone/>
            </a:pPr>
            <a:r>
              <a:rPr lang="en-US" sz="2000" b="1"/>
              <a:t>uhAcknowledgement: </a:t>
            </a:r>
            <a:r>
              <a:rPr lang="en-US" sz="2000"/>
              <a:t>uhInformationSecurityAwarenessCertification=…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b="1"/>
              <a:t>uhReleasedGrouping: </a:t>
            </a:r>
            <a:r>
              <a:rPr lang="en-US" sz="2000"/>
              <a:t>mfa-enrolled</a:t>
            </a:r>
          </a:p>
          <a:p>
            <a:pPr marL="0" indent="0">
              <a:buNone/>
            </a:pPr>
            <a:r>
              <a:rPr lang="en-US" sz="2000" b="1"/>
              <a:t>uhReleasedGrouping: </a:t>
            </a:r>
            <a:r>
              <a:rPr lang="en-US" sz="2000"/>
              <a:t>some-application-access-list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 rotWithShape="1">
          <a:blip r:embed="rId3"/>
          <a:srcRect t="105" b="59"/>
          <a:stretch/>
        </p:blipFill>
        <p:spPr>
          <a:xfrm>
            <a:off x="5986570" y="2774765"/>
            <a:ext cx="2960619" cy="203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82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Missing out on critical changes?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/>
              <a:t>UH Number </a:t>
            </a:r>
            <a:br>
              <a:rPr lang="en-US" sz="3600"/>
            </a:br>
            <a:r>
              <a:rPr lang="en-US" sz="3600"/>
              <a:t>and </a:t>
            </a:r>
            <a:br>
              <a:rPr lang="en-US" sz="3600"/>
            </a:br>
            <a:r>
              <a:rPr lang="en-US" sz="3600"/>
              <a:t>UH Username </a:t>
            </a:r>
            <a:br>
              <a:rPr lang="en-US" sz="3600"/>
            </a:br>
            <a:r>
              <a:rPr lang="en-US" sz="3600"/>
              <a:t>can change!</a:t>
            </a:r>
          </a:p>
          <a:p>
            <a:pPr marL="0" indent="0" algn="ctr">
              <a:buNone/>
            </a:pPr>
            <a:endParaRPr lang="en-US" sz="3600"/>
          </a:p>
          <a:p>
            <a:pPr marL="0" indent="0" algn="ctr">
              <a:buNone/>
            </a:pPr>
            <a:r>
              <a:rPr lang="en-US" sz="3600"/>
              <a:t>People who leave </a:t>
            </a:r>
            <a:br>
              <a:rPr lang="en-US" sz="3600"/>
            </a:br>
            <a:r>
              <a:rPr lang="en-US" sz="3600"/>
              <a:t>can keep </a:t>
            </a:r>
            <a:br>
              <a:rPr lang="en-US" sz="3600"/>
            </a:br>
            <a:r>
              <a:rPr lang="en-US" sz="3600"/>
              <a:t>their UH Username!</a:t>
            </a:r>
          </a:p>
          <a:p>
            <a:pPr marL="0" indent="0" algn="ctr">
              <a:buNone/>
            </a:pPr>
            <a:endParaRPr lang="en-US" sz="3600"/>
          </a:p>
        </p:txBody>
      </p:sp>
      <p:sp>
        <p:nvSpPr>
          <p:cNvPr id="7" name="Horizontal Scroll 6"/>
          <p:cNvSpPr/>
          <p:nvPr/>
        </p:nvSpPr>
        <p:spPr>
          <a:xfrm>
            <a:off x="4131236" y="5871882"/>
            <a:ext cx="4885764" cy="933824"/>
          </a:xfrm>
          <a:prstGeom prst="horizontalScrol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/>
              <a:t>UH Message Broker</a:t>
            </a:r>
          </a:p>
        </p:txBody>
      </p:sp>
    </p:spTree>
    <p:extLst>
      <p:ext uri="{BB962C8B-B14F-4D97-AF65-F5344CB8AC3E}">
        <p14:creationId xmlns:p14="http://schemas.microsoft.com/office/powerpoint/2010/main" val="2094657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 you unnecessarily…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/>
              <a:t>manually maintaining </a:t>
            </a:r>
            <a:br>
              <a:rPr lang="en-US" sz="3600"/>
            </a:br>
            <a:r>
              <a:rPr lang="en-US" sz="3600"/>
              <a:t>a mailing list</a:t>
            </a:r>
            <a:br>
              <a:rPr lang="en-US" sz="3600"/>
            </a:br>
            <a:r>
              <a:rPr lang="en-US" sz="3600"/>
              <a:t>that should sync</a:t>
            </a:r>
            <a:br>
              <a:rPr lang="en-US" sz="3600"/>
            </a:br>
            <a:r>
              <a:rPr lang="en-US" sz="3600"/>
              <a:t>from official data?</a:t>
            </a:r>
          </a:p>
          <a:p>
            <a:pPr marL="0" indent="0" algn="ctr">
              <a:buNone/>
            </a:pPr>
            <a:r>
              <a:rPr lang="en-US" sz="3600"/>
              <a:t>  </a:t>
            </a:r>
          </a:p>
          <a:p>
            <a:pPr marL="0" indent="0" algn="ctr">
              <a:buNone/>
            </a:pPr>
            <a:r>
              <a:rPr lang="en-US" sz="3600"/>
              <a:t>asking for </a:t>
            </a:r>
            <a:br>
              <a:rPr lang="en-US" sz="3600"/>
            </a:br>
            <a:r>
              <a:rPr lang="en-US" sz="3600"/>
              <a:t>student or employee </a:t>
            </a:r>
            <a:br>
              <a:rPr lang="en-US" sz="3600"/>
            </a:br>
            <a:r>
              <a:rPr lang="en-US" sz="3600"/>
              <a:t>data extracts?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5441" y="5909234"/>
            <a:ext cx="4639981" cy="73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32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UH Message Broker</a:t>
            </a:r>
          </a:p>
        </p:txBody>
      </p:sp>
      <p:sp>
        <p:nvSpPr>
          <p:cNvPr id="4" name="8-Point Star 3"/>
          <p:cNvSpPr/>
          <p:nvPr/>
        </p:nvSpPr>
        <p:spPr>
          <a:xfrm>
            <a:off x="1978068" y="2539634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3571" y="2750039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PeopleSoft</a:t>
            </a:r>
          </a:p>
        </p:txBody>
      </p:sp>
      <p:cxnSp>
        <p:nvCxnSpPr>
          <p:cNvPr id="16" name="Straight Arrow Connector 15"/>
          <p:cNvCxnSpPr>
            <a:stCxn id="11" idx="3"/>
            <a:endCxn id="4" idx="4"/>
          </p:cNvCxnSpPr>
          <p:nvPr/>
        </p:nvCxnSpPr>
        <p:spPr>
          <a:xfrm>
            <a:off x="1598511" y="2968999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8-Point Star 77"/>
          <p:cNvSpPr/>
          <p:nvPr/>
        </p:nvSpPr>
        <p:spPr>
          <a:xfrm>
            <a:off x="1978068" y="3603001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2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233571" y="3813406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Banner</a:t>
            </a:r>
          </a:p>
        </p:txBody>
      </p:sp>
      <p:cxnSp>
        <p:nvCxnSpPr>
          <p:cNvPr id="80" name="Straight Arrow Connector 79"/>
          <p:cNvCxnSpPr>
            <a:stCxn id="79" idx="3"/>
            <a:endCxn id="78" idx="4"/>
          </p:cNvCxnSpPr>
          <p:nvPr/>
        </p:nvCxnSpPr>
        <p:spPr>
          <a:xfrm>
            <a:off x="1598511" y="4032366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8-Point Star 80"/>
          <p:cNvSpPr/>
          <p:nvPr/>
        </p:nvSpPr>
        <p:spPr>
          <a:xfrm>
            <a:off x="1978068" y="4643119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3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233571" y="4853524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RCUH</a:t>
            </a:r>
          </a:p>
        </p:txBody>
      </p:sp>
      <p:cxnSp>
        <p:nvCxnSpPr>
          <p:cNvPr id="83" name="Straight Arrow Connector 82"/>
          <p:cNvCxnSpPr>
            <a:stCxn id="82" idx="3"/>
            <a:endCxn id="81" idx="4"/>
          </p:cNvCxnSpPr>
          <p:nvPr/>
        </p:nvCxnSpPr>
        <p:spPr>
          <a:xfrm>
            <a:off x="1598511" y="5072484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8-Point Star 83"/>
          <p:cNvSpPr/>
          <p:nvPr/>
        </p:nvSpPr>
        <p:spPr>
          <a:xfrm>
            <a:off x="1978068" y="5663217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4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33571" y="5873622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SECE</a:t>
            </a:r>
          </a:p>
        </p:txBody>
      </p:sp>
      <p:cxnSp>
        <p:nvCxnSpPr>
          <p:cNvPr id="86" name="Straight Arrow Connector 85"/>
          <p:cNvCxnSpPr>
            <a:stCxn id="85" idx="3"/>
            <a:endCxn id="84" idx="4"/>
          </p:cNvCxnSpPr>
          <p:nvPr/>
        </p:nvCxnSpPr>
        <p:spPr>
          <a:xfrm>
            <a:off x="1598511" y="6092582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675727" y="1839261"/>
            <a:ext cx="1409451" cy="4757268"/>
            <a:chOff x="5675727" y="1839261"/>
            <a:chExt cx="1409451" cy="4757268"/>
          </a:xfrm>
        </p:grpSpPr>
        <p:sp>
          <p:nvSpPr>
            <p:cNvPr id="87" name="Rectangle 86"/>
            <p:cNvSpPr/>
            <p:nvPr/>
          </p:nvSpPr>
          <p:spPr>
            <a:xfrm>
              <a:off x="5675727" y="2002117"/>
              <a:ext cx="1409451" cy="45944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5755496" y="1839261"/>
              <a:ext cx="1249916" cy="437919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App B</a:t>
              </a: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755496" y="2527397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1.2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755496" y="2746356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755496" y="2845539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755496" y="2944722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5755496" y="3043905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755496" y="314308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755496" y="324227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5755496" y="3590764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2.2</a:t>
              </a:r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5755496" y="380972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755496" y="3908906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755496" y="4008089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755496" y="4107272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755496" y="4206455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5755496" y="430563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5755496" y="3507652"/>
              <a:ext cx="624957" cy="8968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6380453" y="3514168"/>
              <a:ext cx="624959" cy="83172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081537" y="1857242"/>
            <a:ext cx="1409451" cy="4745748"/>
            <a:chOff x="4081537" y="1857242"/>
            <a:chExt cx="1409451" cy="4745748"/>
          </a:xfrm>
        </p:grpSpPr>
        <p:sp>
          <p:nvSpPr>
            <p:cNvPr id="3" name="Rectangle 2"/>
            <p:cNvSpPr/>
            <p:nvPr/>
          </p:nvSpPr>
          <p:spPr>
            <a:xfrm>
              <a:off x="4081537" y="2002118"/>
              <a:ext cx="1409451" cy="460087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4167809" y="1857242"/>
              <a:ext cx="1249916" cy="437919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App A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167809" y="2531079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1.1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167809" y="275003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67809" y="284922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167809" y="2948404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167809" y="304758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167809" y="314677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167809" y="324595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167809" y="3594446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2.1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167809" y="3813405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167809" y="391258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167809" y="401177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167809" y="4110954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167809" y="421013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167809" y="430932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4167809" y="4653998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3.1</a:t>
              </a: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167809" y="487295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167809" y="497214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167809" y="507132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167809" y="5170506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4167809" y="5269689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167809" y="5368872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167809" y="3500992"/>
              <a:ext cx="1249916" cy="90777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277349" y="1844922"/>
            <a:ext cx="1409451" cy="4751607"/>
            <a:chOff x="7277349" y="1844922"/>
            <a:chExt cx="1409451" cy="4751607"/>
          </a:xfrm>
        </p:grpSpPr>
        <p:sp>
          <p:nvSpPr>
            <p:cNvPr id="88" name="Rectangle 87"/>
            <p:cNvSpPr/>
            <p:nvPr/>
          </p:nvSpPr>
          <p:spPr>
            <a:xfrm>
              <a:off x="7277349" y="2002116"/>
              <a:ext cx="1409451" cy="459441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7357910" y="1844922"/>
              <a:ext cx="1249916" cy="437919"/>
            </a:xfrm>
            <a:prstGeom prst="round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App C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7357910" y="3583528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2.3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7357910" y="380248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7357910" y="390167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7357910" y="400085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7357910" y="4100036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7357910" y="4199219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7357910" y="4298402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7357910" y="3486181"/>
              <a:ext cx="1249916" cy="9077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8" name="Right Arrow 217"/>
          <p:cNvSpPr/>
          <p:nvPr/>
        </p:nvSpPr>
        <p:spPr>
          <a:xfrm>
            <a:off x="1353990" y="4189441"/>
            <a:ext cx="952538" cy="25936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9" name="Right Arrow 218"/>
          <p:cNvSpPr/>
          <p:nvPr/>
        </p:nvSpPr>
        <p:spPr>
          <a:xfrm>
            <a:off x="1353990" y="3748042"/>
            <a:ext cx="952538" cy="259368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0" name="Right Arrow 219"/>
          <p:cNvSpPr/>
          <p:nvPr/>
        </p:nvSpPr>
        <p:spPr>
          <a:xfrm>
            <a:off x="1353990" y="3968981"/>
            <a:ext cx="952538" cy="25936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1" name="Right Arrow 220"/>
          <p:cNvSpPr/>
          <p:nvPr/>
        </p:nvSpPr>
        <p:spPr>
          <a:xfrm>
            <a:off x="1353990" y="4402076"/>
            <a:ext cx="952538" cy="259368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3" name="Right Arrow 222"/>
          <p:cNvSpPr/>
          <p:nvPr/>
        </p:nvSpPr>
        <p:spPr>
          <a:xfrm>
            <a:off x="1353990" y="3499804"/>
            <a:ext cx="952538" cy="25936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1" name="Rectangle 200"/>
          <p:cNvSpPr/>
          <p:nvPr/>
        </p:nvSpPr>
        <p:spPr>
          <a:xfrm>
            <a:off x="4167811" y="3821811"/>
            <a:ext cx="1249916" cy="9077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/>
        </p:nvSpPr>
        <p:spPr>
          <a:xfrm>
            <a:off x="4167810" y="4022504"/>
            <a:ext cx="1249916" cy="90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/>
        </p:nvSpPr>
        <p:spPr>
          <a:xfrm>
            <a:off x="5755497" y="3807752"/>
            <a:ext cx="1249916" cy="90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>
            <a:off x="4167809" y="4107099"/>
            <a:ext cx="1249916" cy="9077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>
            <a:off x="4167809" y="4202087"/>
            <a:ext cx="1249916" cy="90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5755497" y="3898107"/>
            <a:ext cx="1249916" cy="90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/>
        </p:nvSpPr>
        <p:spPr>
          <a:xfrm>
            <a:off x="7357912" y="3799621"/>
            <a:ext cx="1249916" cy="9077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4167811" y="3927830"/>
            <a:ext cx="1249916" cy="9077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7357909" y="3893264"/>
            <a:ext cx="1249916" cy="9077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17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 animBg="1"/>
      <p:bldP spid="219" grpId="0" animBg="1"/>
      <p:bldP spid="220" grpId="0" animBg="1"/>
      <p:bldP spid="221" grpId="0" animBg="1"/>
      <p:bldP spid="223" grpId="0" animBg="1"/>
      <p:bldP spid="201" grpId="0" animBg="1"/>
      <p:bldP spid="202" grpId="0" animBg="1"/>
      <p:bldP spid="203" grpId="0" animBg="1"/>
      <p:bldP spid="205" grpId="0" animBg="1"/>
      <p:bldP spid="206" grpId="0" animBg="1"/>
      <p:bldP spid="207" grpId="0" animBg="1"/>
      <p:bldP spid="217" grpId="0" animBg="1"/>
      <p:bldP spid="222" grpId="0" animBg="1"/>
      <p:bldP spid="7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UH Message Broker</a:t>
            </a:r>
          </a:p>
        </p:txBody>
      </p:sp>
      <p:sp>
        <p:nvSpPr>
          <p:cNvPr id="4" name="8-Point Star 3"/>
          <p:cNvSpPr/>
          <p:nvPr/>
        </p:nvSpPr>
        <p:spPr>
          <a:xfrm>
            <a:off x="1978068" y="2539634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3571" y="2750039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PeopleSoft</a:t>
            </a:r>
          </a:p>
        </p:txBody>
      </p:sp>
      <p:cxnSp>
        <p:nvCxnSpPr>
          <p:cNvPr id="16" name="Straight Arrow Connector 15"/>
          <p:cNvCxnSpPr>
            <a:stCxn id="11" idx="3"/>
            <a:endCxn id="4" idx="4"/>
          </p:cNvCxnSpPr>
          <p:nvPr/>
        </p:nvCxnSpPr>
        <p:spPr>
          <a:xfrm>
            <a:off x="1598511" y="2968999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8-Point Star 77"/>
          <p:cNvSpPr/>
          <p:nvPr/>
        </p:nvSpPr>
        <p:spPr>
          <a:xfrm>
            <a:off x="1978068" y="3603001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2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233571" y="3813406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Banner</a:t>
            </a:r>
          </a:p>
        </p:txBody>
      </p:sp>
      <p:cxnSp>
        <p:nvCxnSpPr>
          <p:cNvPr id="80" name="Straight Arrow Connector 79"/>
          <p:cNvCxnSpPr>
            <a:stCxn id="79" idx="3"/>
            <a:endCxn id="78" idx="4"/>
          </p:cNvCxnSpPr>
          <p:nvPr/>
        </p:nvCxnSpPr>
        <p:spPr>
          <a:xfrm>
            <a:off x="1598511" y="4032366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8-Point Star 80"/>
          <p:cNvSpPr/>
          <p:nvPr/>
        </p:nvSpPr>
        <p:spPr>
          <a:xfrm>
            <a:off x="1978068" y="4643119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3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233571" y="4853524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RCUH</a:t>
            </a:r>
          </a:p>
        </p:txBody>
      </p:sp>
      <p:cxnSp>
        <p:nvCxnSpPr>
          <p:cNvPr id="83" name="Straight Arrow Connector 82"/>
          <p:cNvCxnSpPr>
            <a:stCxn id="82" idx="3"/>
            <a:endCxn id="81" idx="4"/>
          </p:cNvCxnSpPr>
          <p:nvPr/>
        </p:nvCxnSpPr>
        <p:spPr>
          <a:xfrm>
            <a:off x="1598511" y="5072484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8-Point Star 83"/>
          <p:cNvSpPr/>
          <p:nvPr/>
        </p:nvSpPr>
        <p:spPr>
          <a:xfrm>
            <a:off x="1978068" y="5663217"/>
            <a:ext cx="2036460" cy="858729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Exchange 4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33571" y="5873622"/>
            <a:ext cx="1364940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SECE</a:t>
            </a:r>
          </a:p>
        </p:txBody>
      </p:sp>
      <p:cxnSp>
        <p:nvCxnSpPr>
          <p:cNvPr id="86" name="Straight Arrow Connector 85"/>
          <p:cNvCxnSpPr>
            <a:stCxn id="85" idx="3"/>
            <a:endCxn id="84" idx="4"/>
          </p:cNvCxnSpPr>
          <p:nvPr/>
        </p:nvCxnSpPr>
        <p:spPr>
          <a:xfrm>
            <a:off x="1598511" y="6092582"/>
            <a:ext cx="379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ounded Rectangle 98"/>
          <p:cNvSpPr/>
          <p:nvPr/>
        </p:nvSpPr>
        <p:spPr>
          <a:xfrm>
            <a:off x="4167809" y="1857242"/>
            <a:ext cx="1249916" cy="43791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/>
              <a:t>UHIMS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167809" y="2440302"/>
            <a:ext cx="1249919" cy="4062042"/>
            <a:chOff x="4167809" y="2440302"/>
            <a:chExt cx="1249919" cy="4062042"/>
          </a:xfrm>
        </p:grpSpPr>
        <p:sp>
          <p:nvSpPr>
            <p:cNvPr id="115" name="Rectangle 114"/>
            <p:cNvSpPr/>
            <p:nvPr/>
          </p:nvSpPr>
          <p:spPr>
            <a:xfrm>
              <a:off x="4167809" y="2531079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1.1</a:t>
              </a: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167809" y="2750038"/>
              <a:ext cx="1249916" cy="9275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167809" y="2849221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4167809" y="2948404"/>
              <a:ext cx="1249916" cy="9275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4167809" y="3047587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4167809" y="3146770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167809" y="3245953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4167809" y="3594446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2.1</a:t>
              </a:r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4167809" y="3813405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4167809" y="391258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4167809" y="4011771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4167809" y="4110954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167809" y="4210137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4167809" y="4309320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4167809" y="4653998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3.1</a:t>
              </a: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4167809" y="4872957"/>
              <a:ext cx="1249916" cy="9275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4167809" y="4972140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4167809" y="5071323"/>
              <a:ext cx="1249916" cy="9275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167809" y="5170506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4167809" y="5269689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167809" y="5368872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4167812" y="3823790"/>
              <a:ext cx="1249916" cy="9077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167811" y="4024483"/>
              <a:ext cx="1249916" cy="90777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4167810" y="4109078"/>
              <a:ext cx="1249916" cy="90777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167810" y="4204066"/>
              <a:ext cx="1249916" cy="90777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167809" y="3500992"/>
              <a:ext cx="1249916" cy="90777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4167812" y="3929809"/>
              <a:ext cx="1249916" cy="90777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167812" y="5694714"/>
              <a:ext cx="1249916" cy="2189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Queue 4.1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167812" y="5913673"/>
              <a:ext cx="1249916" cy="9275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167812" y="6012856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167812" y="6112039"/>
              <a:ext cx="1249916" cy="9275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167812" y="6211222"/>
              <a:ext cx="1249916" cy="9275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167812" y="6310405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167812" y="6409588"/>
              <a:ext cx="1249916" cy="9275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4167809" y="2440302"/>
              <a:ext cx="1249916" cy="90777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167809" y="4561447"/>
              <a:ext cx="1249916" cy="90777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167812" y="5603937"/>
              <a:ext cx="1249916" cy="90777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417725" y="1198347"/>
            <a:ext cx="3269075" cy="1770652"/>
            <a:chOff x="5417725" y="1198347"/>
            <a:chExt cx="3269075" cy="1770652"/>
          </a:xfrm>
        </p:grpSpPr>
        <p:sp>
          <p:nvSpPr>
            <p:cNvPr id="97" name="8-Point Star 96"/>
            <p:cNvSpPr/>
            <p:nvPr/>
          </p:nvSpPr>
          <p:spPr>
            <a:xfrm>
              <a:off x="6650340" y="1198347"/>
              <a:ext cx="2036460" cy="1770652"/>
            </a:xfrm>
            <a:prstGeom prst="star8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/>
                <a:t>UHIMS</a:t>
              </a:r>
              <a:br>
                <a:rPr lang="en-US" b="1"/>
              </a:br>
              <a:r>
                <a:rPr lang="en-US" b="1"/>
                <a:t>Exchange</a:t>
              </a:r>
            </a:p>
          </p:txBody>
        </p:sp>
        <p:cxnSp>
          <p:nvCxnSpPr>
            <p:cNvPr id="98" name="Straight Arrow Connector 97"/>
            <p:cNvCxnSpPr>
              <a:stCxn id="99" idx="3"/>
              <a:endCxn id="97" idx="4"/>
            </p:cNvCxnSpPr>
            <p:nvPr/>
          </p:nvCxnSpPr>
          <p:spPr>
            <a:xfrm>
              <a:off x="5417725" y="2076202"/>
              <a:ext cx="1232615" cy="747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3121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2118</Words>
  <Application>Microsoft Macintosh PowerPoint</Application>
  <PresentationFormat>On-screen Show (4:3)</PresentationFormat>
  <Paragraphs>416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Getting the most out of ITS IAM services</vt:lpstr>
      <vt:lpstr>Everyone knows CAS and LDAP</vt:lpstr>
      <vt:lpstr>Everyone knows CAS and LDAP</vt:lpstr>
      <vt:lpstr>Everyone knows CAS and LDAP</vt:lpstr>
      <vt:lpstr>Everyone knows CAS and LDAP</vt:lpstr>
      <vt:lpstr>Missing out on critical changes?</vt:lpstr>
      <vt:lpstr>Are you unnecessarily…</vt:lpstr>
      <vt:lpstr>UH Message Broker</vt:lpstr>
      <vt:lpstr>UH Message Broker</vt:lpstr>
      <vt:lpstr>UHIMS Events in the UH Message Broker</vt:lpstr>
      <vt:lpstr>Don’t be left behind when key identifiers change</vt:lpstr>
      <vt:lpstr>Revoke access in a timely manner</vt:lpstr>
      <vt:lpstr>UH Groupings</vt:lpstr>
      <vt:lpstr>UH Groupings</vt:lpstr>
      <vt:lpstr>UH Groupings</vt:lpstr>
      <vt:lpstr>Mailing lists getting stale?</vt:lpstr>
      <vt:lpstr>A better way to get commonly requested data</vt:lpstr>
      <vt:lpstr>So remember…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the most out of ITS IAM services</dc:title>
  <dc:creator>JP</dc:creator>
  <cp:lastModifiedBy>JP</cp:lastModifiedBy>
  <cp:revision>205</cp:revision>
  <dcterms:created xsi:type="dcterms:W3CDTF">2018-06-22T18:50:41Z</dcterms:created>
  <dcterms:modified xsi:type="dcterms:W3CDTF">2018-06-28T18:34:40Z</dcterms:modified>
</cp:coreProperties>
</file>