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9" r:id="rId1"/>
  </p:sldMasterIdLst>
  <p:notesMasterIdLst>
    <p:notesMasterId r:id="rId7"/>
  </p:notes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752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7416686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2530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5d57d6af6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g5d57d6af6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g5d57d6af68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5629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5d57d6af68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g5d57d6af68_0_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g5d57d6af68_0_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2195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4869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AFE24-50FE-E641-80A7-DFC35289C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01E52B-0D6F-C740-A5F3-3F3A9CCD5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75A48-D80E-1F42-82E7-2AEF7745A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5421C-83D4-DE42-B260-3042A7EB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C34CA-8F6F-B443-8202-811951E8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832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70BE-F822-8943-B4D1-B938F12D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199167-377A-AC4E-A594-F6FBC062A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B21F4-949E-4342-96FD-14B69C83E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5BE1E-7286-1244-9889-F10EBD0CD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1EC51-7366-A44F-B954-012603AB3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44826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1057C5-A509-E04E-8998-47BCAC64F2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CDFD7-D4C0-BD42-9F4A-4290C9273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B06A7-B8BA-C84B-AEA1-ECD0B88E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BD175-ECB1-894C-8708-2E52C630D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2FF1A-D494-DD4F-A28F-A4E85D072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233813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F7D10-F408-814C-BF04-DC388E670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E1098-02E9-C746-8219-3A49117E8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D180C-157D-8A49-AD12-05594BDB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0D6F1-0560-3F45-8E05-94FB6D3BF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C5DD6-59E1-9D43-AAC0-EBAF3FFE0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543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7A757-B085-7149-AC10-3FE98EA90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53CA0-76BE-AD4A-98D3-D9E9E77B1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5DF66-7AEF-1D4A-A23E-340169231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C1232-172A-CC49-994A-F4FE3808B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7F208-7E5E-3049-9555-FD9546BC5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93755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7C33-DA90-3647-8ED0-C91D0E7BD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D0FFC-B56F-694C-8A88-174D8497A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D5EB2-4580-5349-A7E2-57B554FF8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8A5570-6AC2-514E-95DC-7851BD31F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3B907F-0320-C34A-8F45-0A23BFF45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DF319-F493-8141-8C35-555FAF67F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866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2E11B-E8F2-7A41-BECF-EDDD73DB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CF003-5434-A644-AB96-F620F2F3B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56A59-283D-AE48-9D09-456F79807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003727-6A47-B94D-BC82-3F623E635A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326714-F159-1A4D-B038-0349155CA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3B824F-5F57-F646-926B-DB725DF75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385B87-CF46-C04E-A59A-19488254A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F43B20-404E-1044-851D-C4F69A68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43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50E58-795B-F44A-88F9-1194FC07A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C114D1-2933-F644-9CAA-C1AE964DC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9274E9-B8DC-BE43-B76C-C3CA57DB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A15A5-B0BD-F148-8F1A-E8CCBB3C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Shape 15">
            <a:extLst>
              <a:ext uri="{FF2B5EF4-FFF2-40B4-BE49-F238E27FC236}">
                <a16:creationId xmlns:a16="http://schemas.microsoft.com/office/drawing/2014/main" id="{E04940DC-6BD6-5C43-9A73-9C47A97B4EC2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173972" y="47448"/>
            <a:ext cx="964652" cy="9646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549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983FFA-4F0A-E84C-A0EA-76DE9DBE4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57A624-4FE6-0A40-9E38-AD4701EB4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354A9-471C-6142-B973-A72FFC1EC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01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04C9D-4E31-DD43-92E7-5873741CA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9396D-F05A-8F46-A472-433BAEFBE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3E356F-137D-BB43-8F44-6E2C9CCB0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4A927-28E0-3B42-B023-583A2775A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2FC5B-5029-7A4F-BF55-3D45CE08D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4BC45-20B0-4D4C-8302-8DB1C2FF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684951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2B0CF-2593-BD4E-9813-D6680F713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BCB453-A732-6348-8A16-9947627EF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04A3E-D096-994E-89DA-484F9C97D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BC757-95C5-A44C-9E27-AAADE3C85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275E5-16E8-2B41-8606-0AE2D9BA6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BBDF0-B629-8F45-9B80-C847C29ED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194605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B713DB-BD32-B34D-AA09-D00A6B7BA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19F88-5B3F-754C-ADD3-51D2D5405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445D3-7D81-F14F-9118-46984D638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6B9F6-D42F-E94B-B9F5-3BB3726188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BBEFA-E375-0A4F-B35E-89F00854F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1FE2F1-8AEC-CC40-8686-10FD26ACFD4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2274" y="21516"/>
            <a:ext cx="1904103" cy="108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735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brook.conner@k12.hi.u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61845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Goodbye Lotus Notes</a:t>
            </a: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Hello Google for Education</a:t>
            </a: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Brook Conner</a:t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CIO and Assistant Superintendent, HIDOE</a:t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brook.conner@k12.hi.us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"/>
          <p:cNvSpPr txBox="1">
            <a:spLocks noGrp="1"/>
          </p:cNvSpPr>
          <p:nvPr>
            <p:ph type="title"/>
          </p:nvPr>
        </p:nvSpPr>
        <p:spPr>
          <a:xfrm>
            <a:off x="838200" y="72012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4400"/>
              <a:buFont typeface="Calibri"/>
              <a:buNone/>
            </a:pPr>
            <a:r>
              <a:rPr lang="en-US" sz="4800" b="1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First:</a:t>
            </a:r>
            <a:r>
              <a:rPr lang="en-US" sz="4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Single Sign-On</a:t>
            </a:r>
            <a:endParaRPr sz="4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 b="1">
                <a:latin typeface="Arial"/>
                <a:ea typeface="Arial"/>
                <a:cs typeface="Arial"/>
                <a:sym typeface="Arial"/>
              </a:rPr>
              <a:t>Azure Active Directory account set for every employee</a:t>
            </a:r>
            <a:endParaRPr sz="2400" b="1">
              <a:latin typeface="Arial"/>
              <a:ea typeface="Arial"/>
              <a:cs typeface="Arial"/>
              <a:sym typeface="Arial"/>
            </a:endParaRPr>
          </a:p>
          <a:p>
            <a:pPr marL="685800" lvl="1" indent="-2159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&lt;employeeID&gt;@k12.hi.us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685800" lvl="1" indent="-2159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Employee accounts ready one day after eHR processing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1143000" lvl="2" indent="-2286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Yes, possibly before the official start date….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228600" lvl="0" indent="-1778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b="1">
                <a:latin typeface="Arial"/>
                <a:ea typeface="Arial"/>
                <a:cs typeface="Arial"/>
                <a:sym typeface="Arial"/>
              </a:rPr>
              <a:t>Log in to…..</a:t>
            </a:r>
            <a:endParaRPr sz="2400" b="1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Google, Infinite Campus, WebEx, ServiceNow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228600" lvl="0" indent="-1778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 b="1">
                <a:latin typeface="Arial"/>
                <a:ea typeface="Arial"/>
                <a:cs typeface="Arial"/>
                <a:sym typeface="Arial"/>
              </a:rPr>
              <a:t>Eventually everything – one login name, one password</a:t>
            </a:r>
            <a:endParaRPr sz="2400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lt1"/>
                </a:solidFill>
              </a:rPr>
              <a:t>     </a:t>
            </a:r>
            <a:fld id="{00000000-1234-1234-1234-123412341234}" type="slidenum">
              <a:rPr lang="en-US" b="1">
                <a:solidFill>
                  <a:schemeClr val="lt1"/>
                </a:solidFill>
              </a:rPr>
              <a:t>2</a:t>
            </a:fld>
            <a:endParaRPr b="1">
              <a:solidFill>
                <a:schemeClr val="lt1"/>
              </a:solidFill>
            </a:endParaRPr>
          </a:p>
        </p:txBody>
      </p:sp>
      <p:sp>
        <p:nvSpPr>
          <p:cNvPr id="141" name="Google Shape;141;p5"/>
          <p:cNvSpPr txBox="1">
            <a:spLocks noGrp="1"/>
          </p:cNvSpPr>
          <p:nvPr>
            <p:ph type="subTitle" idx="4294967295"/>
          </p:nvPr>
        </p:nvSpPr>
        <p:spPr>
          <a:xfrm>
            <a:off x="6638925" y="6397625"/>
            <a:ext cx="5553075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Office of Information Technology Services | ELI 2019</a:t>
            </a:r>
            <a:endParaRPr sz="1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9427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5d57d6af68_0_0"/>
          <p:cNvSpPr txBox="1">
            <a:spLocks noGrp="1"/>
          </p:cNvSpPr>
          <p:nvPr>
            <p:ph type="title"/>
          </p:nvPr>
        </p:nvSpPr>
        <p:spPr>
          <a:xfrm>
            <a:off x="838200" y="82770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4400"/>
              <a:buFont typeface="Calibri"/>
              <a:buNone/>
            </a:pPr>
            <a:r>
              <a:rPr lang="en-US" sz="4800" b="1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Second:</a:t>
            </a:r>
            <a:r>
              <a:rPr lang="en-US" sz="4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Email</a:t>
            </a:r>
            <a:endParaRPr sz="4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5d57d6af68_0_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 b="1">
                <a:latin typeface="Arial"/>
                <a:ea typeface="Arial"/>
                <a:cs typeface="Arial"/>
                <a:sym typeface="Arial"/>
              </a:rPr>
              <a:t>Google for Education account created for every employee</a:t>
            </a:r>
            <a:endParaRPr sz="2400" b="1">
              <a:latin typeface="Arial"/>
              <a:ea typeface="Arial"/>
              <a:cs typeface="Arial"/>
              <a:sym typeface="Arial"/>
            </a:endParaRPr>
          </a:p>
          <a:p>
            <a:pPr marL="685800" lvl="1" indent="-2159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&lt;employeeID&gt;@k12.hi.us for login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685800" lvl="1" indent="-2159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&lt;firstname&gt;.&lt;lastname&gt;@k12.hi.us for sending and receiving email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685800" lvl="1" indent="-2159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Yes, you can have a nickname, like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brook.conner@k12.hi.us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685800" lvl="1" indent="-2159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Searchable &amp; addressable by name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1778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 b="1">
                <a:latin typeface="Arial"/>
                <a:ea typeface="Arial"/>
                <a:cs typeface="Arial"/>
                <a:sym typeface="Arial"/>
              </a:rPr>
              <a:t>Lotus Notes email copied to Google account</a:t>
            </a:r>
            <a:endParaRPr sz="2400" b="1">
              <a:latin typeface="Arial"/>
              <a:ea typeface="Arial"/>
              <a:cs typeface="Arial"/>
              <a:sym typeface="Arial"/>
            </a:endParaRPr>
          </a:p>
          <a:p>
            <a:pPr marL="685800" lvl="1" indent="-2159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Lotus Notes email will also show up in Google until Dec. 31, 2019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685800" lvl="1" indent="-2159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OITS will provide tool to load email archives into Google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1778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 b="1">
                <a:latin typeface="Arial"/>
                <a:ea typeface="Arial"/>
                <a:cs typeface="Arial"/>
                <a:sym typeface="Arial"/>
              </a:rPr>
              <a:t>Google is </a:t>
            </a:r>
            <a:r>
              <a:rPr lang="en-US" sz="2400" b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primary email account</a:t>
            </a:r>
            <a:r>
              <a:rPr lang="en-US" sz="2400" b="1">
                <a:latin typeface="Arial"/>
                <a:ea typeface="Arial"/>
                <a:cs typeface="Arial"/>
                <a:sym typeface="Arial"/>
              </a:rPr>
              <a:t> for HIDOE work</a:t>
            </a:r>
            <a:endParaRPr sz="2400" b="1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g5d57d6af68_0_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lt1"/>
                </a:solidFill>
              </a:rPr>
              <a:t>     </a:t>
            </a:r>
            <a:fld id="{00000000-1234-1234-1234-123412341234}" type="slidenum">
              <a:rPr lang="en-US" b="1">
                <a:solidFill>
                  <a:schemeClr val="lt1"/>
                </a:solidFill>
              </a:rPr>
              <a:t>3</a:t>
            </a:fld>
            <a:endParaRPr b="1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39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5d57d6af68_0_11"/>
          <p:cNvSpPr txBox="1">
            <a:spLocks noGrp="1"/>
          </p:cNvSpPr>
          <p:nvPr>
            <p:ph type="body" idx="1"/>
          </p:nvPr>
        </p:nvSpPr>
        <p:spPr>
          <a:xfrm>
            <a:off x="515725" y="2083521"/>
            <a:ext cx="11353800" cy="48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1778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 b="1">
                <a:latin typeface="Arial"/>
                <a:ea typeface="Arial"/>
                <a:cs typeface="Arial"/>
                <a:sym typeface="Arial"/>
              </a:rPr>
              <a:t>Lotus Notes calendars copied to Google account</a:t>
            </a:r>
            <a:endParaRPr sz="2400" b="1">
              <a:latin typeface="Arial"/>
              <a:ea typeface="Arial"/>
              <a:cs typeface="Arial"/>
              <a:sym typeface="Arial"/>
            </a:endParaRPr>
          </a:p>
          <a:p>
            <a:pPr marL="685800" lvl="1" indent="-2159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Lotus Notes invites will also show up in Google until Dec. 31, 2019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667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Rooms and Resources have their own calendar</a:t>
            </a:r>
            <a:endParaRPr sz="2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lvl="1" indent="-215900" algn="l" rtl="0">
              <a:spcBef>
                <a:spcPts val="1100"/>
              </a:spcBef>
              <a:spcAft>
                <a:spcPts val="0"/>
              </a:spcAft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You can list a room or a resource (e.g., a Chromebook cart) in your calendar meeting; reservation shows up in the room/resource calendar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685800" lvl="1" indent="-215900" algn="l" rtl="0">
              <a:spcBef>
                <a:spcPts val="1100"/>
              </a:spcBef>
              <a:spcAft>
                <a:spcPts val="0"/>
              </a:spcAft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Owners of the room/resource can confirm or cancel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-266700" algn="l" rtl="0">
              <a:spcBef>
                <a:spcPts val="160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>
                <a:latin typeface="Arial"/>
                <a:ea typeface="Arial"/>
                <a:cs typeface="Arial"/>
                <a:sym typeface="Arial"/>
              </a:rPr>
              <a:t>You have a WebEx room</a:t>
            </a:r>
            <a:endParaRPr sz="2400" b="1">
              <a:latin typeface="Arial"/>
              <a:ea typeface="Arial"/>
              <a:cs typeface="Arial"/>
              <a:sym typeface="Arial"/>
            </a:endParaRPr>
          </a:p>
          <a:p>
            <a:pPr marL="685800" lvl="1" indent="-266700" algn="l" rtl="0">
              <a:spcBef>
                <a:spcPts val="1100"/>
              </a:spcBef>
              <a:spcAft>
                <a:spcPts val="0"/>
              </a:spcAft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Use @webex as a location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685800" lvl="1" indent="-266700" algn="l" rtl="0">
              <a:spcBef>
                <a:spcPts val="1100"/>
              </a:spcBef>
              <a:spcAft>
                <a:spcPts val="0"/>
              </a:spcAft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You just scheduled an audio or video conference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10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g5d57d6af68_0_11"/>
          <p:cNvSpPr txBox="1">
            <a:spLocks noGrp="1"/>
          </p:cNvSpPr>
          <p:nvPr>
            <p:ph type="sldNum" idx="12"/>
          </p:nvPr>
        </p:nvSpPr>
        <p:spPr>
          <a:xfrm>
            <a:off x="0" y="6361993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lt1"/>
                </a:solidFill>
              </a:rPr>
              <a:t>     </a:t>
            </a:r>
            <a:fld id="{00000000-1234-1234-1234-123412341234}" type="slidenum">
              <a:rPr lang="en-US" b="1">
                <a:solidFill>
                  <a:schemeClr val="lt1"/>
                </a:solidFill>
              </a:rPr>
              <a:t>4</a:t>
            </a:fld>
            <a:endParaRPr b="1">
              <a:solidFill>
                <a:schemeClr val="lt1"/>
              </a:solidFill>
            </a:endParaRPr>
          </a:p>
        </p:txBody>
      </p:sp>
      <p:sp>
        <p:nvSpPr>
          <p:cNvPr id="166" name="Google Shape;166;g5d57d6af68_0_11"/>
          <p:cNvSpPr txBox="1">
            <a:spLocks noGrp="1"/>
          </p:cNvSpPr>
          <p:nvPr>
            <p:ph type="title"/>
          </p:nvPr>
        </p:nvSpPr>
        <p:spPr>
          <a:xfrm>
            <a:off x="515725" y="1139621"/>
            <a:ext cx="10515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4400"/>
              <a:buFont typeface="Calibri"/>
              <a:buNone/>
            </a:pPr>
            <a:r>
              <a:rPr lang="en-US" sz="4800" b="1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Third:</a:t>
            </a:r>
            <a:r>
              <a:rPr lang="en-US" sz="4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Calendars</a:t>
            </a:r>
            <a:endParaRPr sz="4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0236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B09C5-539D-1F48-919F-8B7BF4FC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695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In Conclusion:</a:t>
            </a:r>
            <a:r>
              <a:rPr lang="en-US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Next Step, Students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BA714-96B7-5448-96DB-845990293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7450"/>
            <a:ext cx="10515600" cy="4351338"/>
          </a:xfrm>
        </p:spPr>
        <p:txBody>
          <a:bodyPr/>
          <a:lstStyle/>
          <a:p>
            <a:r>
              <a:rPr lang="en-US" dirty="0"/>
              <a:t>38,000 accounts created</a:t>
            </a:r>
          </a:p>
          <a:p>
            <a:r>
              <a:rPr lang="en-US" dirty="0"/>
              <a:t>23,000 accounts migrated</a:t>
            </a:r>
          </a:p>
          <a:p>
            <a:r>
              <a:rPr lang="en-US" dirty="0"/>
              <a:t>More than 3 terabytes of data</a:t>
            </a:r>
          </a:p>
          <a:p>
            <a:endParaRPr lang="en-US" dirty="0"/>
          </a:p>
          <a:p>
            <a:r>
              <a:rPr lang="en-US" dirty="0"/>
              <a:t>We still have Lotus Notes applications to get rid of, but the clock is ticking</a:t>
            </a:r>
          </a:p>
        </p:txBody>
      </p:sp>
    </p:spTree>
    <p:extLst>
      <p:ext uri="{BB962C8B-B14F-4D97-AF65-F5344CB8AC3E}">
        <p14:creationId xmlns:p14="http://schemas.microsoft.com/office/powerpoint/2010/main" val="4208607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302</Words>
  <Application>Microsoft Macintosh PowerPoint</Application>
  <PresentationFormat>Widescreen</PresentationFormat>
  <Paragraphs>44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 Light</vt:lpstr>
      <vt:lpstr>Calibri</vt:lpstr>
      <vt:lpstr>Palatino Linotype</vt:lpstr>
      <vt:lpstr>Arial</vt:lpstr>
      <vt:lpstr>Office Theme</vt:lpstr>
      <vt:lpstr>  Goodbye Lotus Notes Hello Google for Education  Brook Conner CIO and Assistant Superintendent, HIDOE brook.conner@k12.hi.us</vt:lpstr>
      <vt:lpstr>First: Single Sign-On</vt:lpstr>
      <vt:lpstr>Second: Email</vt:lpstr>
      <vt:lpstr>Third: Calendars</vt:lpstr>
      <vt:lpstr>In Conclusion: Next Step, Students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Title of Your Talk  Presenter(s) Name Presenter(s) Title Presenters(s) Email</dc:title>
  <cp:lastModifiedBy>Conner, David</cp:lastModifiedBy>
  <cp:revision>6</cp:revision>
  <dcterms:modified xsi:type="dcterms:W3CDTF">2019-07-24T03:14:19Z</dcterms:modified>
</cp:coreProperties>
</file>