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9" r:id="rId1"/>
  </p:sldMasterIdLst>
  <p:notesMasterIdLst>
    <p:notesMasterId r:id="rId8"/>
  </p:notesMasterIdLst>
  <p:sldIdLst>
    <p:sldId id="256" r:id="rId2"/>
    <p:sldId id="259" r:id="rId3"/>
    <p:sldId id="260" r:id="rId4"/>
    <p:sldId id="258" r:id="rId5"/>
    <p:sldId id="262" r:id="rId6"/>
    <p:sldId id="261" r:id="rId7"/>
  </p:sldIdLst>
  <p:sldSz cx="12192000" cy="6858000"/>
  <p:notesSz cx="6858000" cy="9144000"/>
  <p:embeddedFontLst>
    <p:embeddedFont>
      <p:font typeface="Tw Cen MT" panose="020B0602020104020603" pitchFamily="34" charset="0"/>
      <p:regular r:id="rId9"/>
      <p:bold r:id="rId10"/>
      <p:italic r:id="rId11"/>
      <p:boldItalic r:id="rId12"/>
    </p:embeddedFont>
    <p:embeddedFont>
      <p:font typeface="Palatino Linotype" panose="020405020505050303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26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7416686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8963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12"/>
              </a:spcAft>
              <a:buClr>
                <a:schemeClr val="dk1"/>
              </a:buClr>
              <a:buSzPct val="99615"/>
              <a:buNone/>
            </a:pPr>
            <a:endParaRPr lang="en-US" sz="800" dirty="0">
              <a:solidFill>
                <a:schemeClr val="tx2"/>
              </a:solidFill>
              <a:ea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3177" tIns="46589" rIns="93177" bIns="46589"/>
          <a:lstStyle/>
          <a:p>
            <a:fld id="{1F5F5BE0-CC21-4C6E-BDEC-9FE7876D8E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5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FE24-50FE-E641-80A7-DFC35289C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1E52B-0D6F-C740-A5F3-3F3A9CCD5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75A48-D80E-1F42-82E7-2AEF7745A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5421C-83D4-DE42-B260-3042A7EB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C34CA-8F6F-B443-8202-811951E8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32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70BE-F822-8943-B4D1-B938F12D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99167-377A-AC4E-A594-F6FBC062A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B21F4-949E-4342-96FD-14B69C83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5BE1E-7286-1244-9889-F10EBD0C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1EC51-7366-A44F-B954-012603AB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4826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1057C5-A509-E04E-8998-47BCAC64F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CDFD7-D4C0-BD42-9F4A-4290C9273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B06A7-B8BA-C84B-AEA1-ECD0B88E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BD175-ECB1-894C-8708-2E52C630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2FF1A-D494-DD4F-A28F-A4E85D07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3381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7D10-F408-814C-BF04-DC388E67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E1098-02E9-C746-8219-3A49117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D180C-157D-8A49-AD12-05594BDB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D6F1-0560-3F45-8E05-94FB6D3B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5DD6-59E1-9D43-AAC0-EBAF3FFE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43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A757-B085-7149-AC10-3FE98EA9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53CA0-76BE-AD4A-98D3-D9E9E77B1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5DF66-7AEF-1D4A-A23E-34016923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1232-172A-CC49-994A-F4FE3808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7F208-7E5E-3049-9555-FD9546BC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375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7C33-DA90-3647-8ED0-C91D0E7B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0FFC-B56F-694C-8A88-174D8497A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D5EB2-4580-5349-A7E2-57B554FF8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A5570-6AC2-514E-95DC-7851BD31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B907F-0320-C34A-8F45-0A23BFF4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DF319-F493-8141-8C35-555FAF67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66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E11B-E8F2-7A41-BECF-EDDD73DB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CF003-5434-A644-AB96-F620F2F3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6A59-283D-AE48-9D09-456F79807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03727-6A47-B94D-BC82-3F623E635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26714-F159-1A4D-B038-0349155CA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B824F-5F57-F646-926B-DB725DF7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85B87-CF46-C04E-A59A-19488254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43B20-404E-1044-851D-C4F69A68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43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0E58-795B-F44A-88F9-1194FC07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114D1-2933-F644-9CAA-C1AE964D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274E9-B8DC-BE43-B76C-C3CA57DB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A15A5-B0BD-F148-8F1A-E8CCBB3C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5">
            <a:extLst>
              <a:ext uri="{FF2B5EF4-FFF2-40B4-BE49-F238E27FC236}">
                <a16:creationId xmlns:a16="http://schemas.microsoft.com/office/drawing/2014/main" id="{E04940DC-6BD6-5C43-9A73-9C47A97B4EC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173972" y="47448"/>
            <a:ext cx="964652" cy="964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49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983FFA-4F0A-E84C-A0EA-76DE9DBE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7A624-4FE6-0A40-9E38-AD4701EB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354A9-471C-6142-B973-A72FFC1E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1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4C9D-4E31-DD43-92E7-5873741C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396D-F05A-8F46-A472-433BAEFBE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E356F-137D-BB43-8F44-6E2C9CCB0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4A927-28E0-3B42-B023-583A2775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2FC5B-5029-7A4F-BF55-3D45CE08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4BC45-20B0-4D4C-8302-8DB1C2FF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8495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B0CF-2593-BD4E-9813-D6680F71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CB453-A732-6348-8A16-9947627EF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04A3E-D096-994E-89DA-484F9C97D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BC757-95C5-A44C-9E27-AAADE3C8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275E5-16E8-2B41-8606-0AE2D9BA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BBDF0-B629-8F45-9B80-C847C29E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9460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713DB-BD32-B34D-AA09-D00A6B7B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19F88-5B3F-754C-ADD3-51D2D5405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445D3-7D81-F14F-9118-46984D638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B9F6-D42F-E94B-B9F5-3BB372618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BBEFA-E375-0A4F-B35E-89F00854F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FE2F1-8AEC-CC40-8686-10FD26ACFD4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274" y="21516"/>
            <a:ext cx="1904103" cy="10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3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6184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Sharing </a:t>
            </a:r>
            <a:r>
              <a:rPr lang="en-US" sz="6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 (DSR) </a:t>
            </a:r>
            <a:r>
              <a:rPr lang="en-US" sz="6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</a:t>
            </a: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Sandra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Furuto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Director, Data Governance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yano@hawaii.edu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DSR Purpose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Inventory</a:t>
            </a:r>
          </a:p>
          <a:p>
            <a:r>
              <a:rPr lang="en-US" sz="3600" dirty="0" smtClean="0"/>
              <a:t>Protect (security and legal)</a:t>
            </a:r>
          </a:p>
          <a:p>
            <a:r>
              <a:rPr lang="en-US" sz="3600" dirty="0" smtClean="0"/>
              <a:t>Communicate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3395" y="644254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DGO: </a:t>
            </a:r>
            <a:r>
              <a:rPr lang="en-US" sz="1200" dirty="0" smtClean="0"/>
              <a:t>7/26/19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27775"/>
            <a:ext cx="2743200" cy="365125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3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DSR Scope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8670"/>
            <a:ext cx="10515600" cy="51568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Activities involving the collection, management, sharing, exchange, use and/or release of Protected Data (data subject to privacy/security considerations</a:t>
            </a:r>
            <a:r>
              <a:rPr lang="en-US" dirty="0" smtClean="0"/>
              <a:t>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In conjunction with: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dirty="0"/>
              <a:t>Purchasing </a:t>
            </a:r>
            <a:r>
              <a:rPr lang="en-US" dirty="0" smtClean="0"/>
              <a:t>software/services (</a:t>
            </a:r>
            <a:r>
              <a:rPr lang="en-US" dirty="0"/>
              <a:t>EP8.200)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Releasing data to an external party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Requesting/receiving </a:t>
            </a:r>
            <a:r>
              <a:rPr lang="en-US" dirty="0"/>
              <a:t>a set of data that you normally do not have access </a:t>
            </a:r>
            <a:r>
              <a:rPr lang="en-US" dirty="0" smtClean="0"/>
              <a:t>to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Connecting </a:t>
            </a:r>
            <a:r>
              <a:rPr lang="en-US" dirty="0"/>
              <a:t>to the UH network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Establishing a continuous transmission of data from one source to another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Conducting </a:t>
            </a:r>
            <a:r>
              <a:rPr lang="en-US" dirty="0"/>
              <a:t>research for a thesis/dissertation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Collecting/storing </a:t>
            </a:r>
            <a:r>
              <a:rPr lang="en-US" dirty="0"/>
              <a:t>non-UH </a:t>
            </a:r>
            <a:r>
              <a:rPr lang="en-US" dirty="0" smtClean="0"/>
              <a:t>data</a:t>
            </a:r>
            <a:endParaRPr lang="en-US" dirty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3395" y="644254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DGO: </a:t>
            </a:r>
            <a:r>
              <a:rPr lang="en-US" sz="1200" dirty="0" smtClean="0"/>
              <a:t>7/26/19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27775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4529224" y="5129907"/>
            <a:ext cx="609978" cy="374317"/>
          </a:xfrm>
          <a:prstGeom prst="straightConnector1">
            <a:avLst/>
          </a:prstGeom>
          <a:ln w="101600" cmpd="sng">
            <a:solidFill>
              <a:schemeClr val="bg2">
                <a:lumMod val="75000"/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791" y="1305119"/>
            <a:ext cx="2287528" cy="1645920"/>
          </a:xfrm>
          <a:solidFill>
            <a:srgbClr val="005490"/>
          </a:solidFill>
        </p:spPr>
        <p:txBody>
          <a:bodyPr anchor="ctr" anchorCtr="0">
            <a:noAutofit/>
          </a:bodyPr>
          <a:lstStyle/>
          <a:p>
            <a:pPr marL="339725" indent="-2333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to DGO:</a:t>
            </a:r>
          </a:p>
          <a:p>
            <a:pPr marL="233363" indent="-127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Proposed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</a:t>
            </a:r>
          </a:p>
          <a:p>
            <a:pPr marL="233363" indent="-127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DSR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pPr marL="233363" indent="-127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IRB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127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Other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27775"/>
            <a:ext cx="2743200" cy="365125"/>
          </a:xfrm>
        </p:spPr>
        <p:txBody>
          <a:bodyPr/>
          <a:lstStyle/>
          <a:p>
            <a:fld id="{2FC0C5D2-78FB-408F-856C-555217C16CAD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64768" y="2123316"/>
            <a:ext cx="365760" cy="9526"/>
          </a:xfrm>
          <a:prstGeom prst="straightConnector1">
            <a:avLst/>
          </a:prstGeom>
          <a:ln w="101600" cmpd="sng">
            <a:solidFill>
              <a:schemeClr val="bg2">
                <a:lumMod val="75000"/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337572" y="2123316"/>
            <a:ext cx="365760" cy="9526"/>
          </a:xfrm>
          <a:prstGeom prst="straightConnector1">
            <a:avLst/>
          </a:prstGeom>
          <a:ln w="101600" cmpd="sng">
            <a:solidFill>
              <a:schemeClr val="bg2">
                <a:lumMod val="75000"/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949482" y="4176588"/>
            <a:ext cx="2282857" cy="1645920"/>
          </a:xfrm>
          <a:prstGeom prst="rect">
            <a:avLst/>
          </a:prstGeom>
          <a:solidFill>
            <a:srgbClr val="00549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0574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577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583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6586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0589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4592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859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598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DGO sends to Campus / System Executive Data Stewards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22850" y="4980495"/>
            <a:ext cx="365760" cy="9526"/>
          </a:xfrm>
          <a:prstGeom prst="straightConnector1">
            <a:avLst/>
          </a:prstGeom>
          <a:ln w="101600" cmpd="sng">
            <a:solidFill>
              <a:schemeClr val="bg2">
                <a:lumMod val="75000"/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645819" y="4570922"/>
            <a:ext cx="478881" cy="419099"/>
          </a:xfrm>
          <a:prstGeom prst="straightConnector1">
            <a:avLst/>
          </a:prstGeom>
          <a:ln w="101600" cmpd="sng">
            <a:solidFill>
              <a:schemeClr val="bg2">
                <a:lumMod val="75000"/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3590774" y="4499249"/>
            <a:ext cx="1092609" cy="1018439"/>
          </a:xfrm>
          <a:prstGeom prst="roundRect">
            <a:avLst/>
          </a:prstGeom>
          <a:solidFill>
            <a:srgbClr val="E3C01E"/>
          </a:solidFill>
        </p:spPr>
        <p:txBody>
          <a:bodyPr vert="horz" lIns="34290" tIns="34290" rIns="34290" bIns="3429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/>
              <a:t>Executive Data </a:t>
            </a:r>
            <a:r>
              <a:rPr lang="en-US" sz="1400" b="1" dirty="0" smtClean="0"/>
              <a:t>Stewards Reviews / Approves</a:t>
            </a:r>
            <a:endParaRPr lang="en-US" sz="14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237954" y="1614097"/>
            <a:ext cx="1092609" cy="1018439"/>
          </a:xfrm>
          <a:prstGeom prst="roundRect">
            <a:avLst/>
          </a:prstGeom>
          <a:solidFill>
            <a:srgbClr val="E3C01E"/>
          </a:solidFill>
        </p:spPr>
        <p:txBody>
          <a:bodyPr vert="horz" lIns="34290" tIns="34290" rIns="34290" bIns="3429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DGO Reviews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117378" y="3190751"/>
            <a:ext cx="2286000" cy="16459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If 25k or more, program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submits to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OPRPM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1) proposed contract 2) VPIT/DGO approval form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404402" y="4008948"/>
            <a:ext cx="365760" cy="9526"/>
          </a:xfrm>
          <a:prstGeom prst="straightConnector1">
            <a:avLst/>
          </a:prstGeom>
          <a:ln w="101600" cmpd="sng">
            <a:solidFill>
              <a:schemeClr val="bg2">
                <a:lumMod val="75000"/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864391" y="3980746"/>
            <a:ext cx="365760" cy="9526"/>
          </a:xfrm>
          <a:prstGeom prst="straightConnector1">
            <a:avLst/>
          </a:prstGeom>
          <a:ln w="101600" cmpd="sng">
            <a:solidFill>
              <a:schemeClr val="bg2">
                <a:lumMod val="75000"/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7770758" y="3552483"/>
            <a:ext cx="1092609" cy="10184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34290" tIns="34290" rIns="34290" bIns="3429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aw-US" sz="1400" b="1" dirty="0">
                <a:latin typeface="Arial" panose="020B0604020202020204" pitchFamily="34" charset="0"/>
                <a:cs typeface="Arial" panose="020B0604020202020204" pitchFamily="34" charset="0"/>
              </a:rPr>
              <a:t>OPRPM Reviews/ Approves Contract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230151" y="3193132"/>
            <a:ext cx="2286000" cy="16459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0574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577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583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6586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0589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4592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859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598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aw-US" sz="1800" dirty="0">
                <a:solidFill>
                  <a:schemeClr val="bg1"/>
                </a:solidFill>
              </a:rPr>
              <a:t>Program proceeds with purchase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48141" y="182880"/>
            <a:ext cx="11342624" cy="1357674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DSR Process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7F02DAF-33D0-4554-AD2D-C2FA230D1EB5}"/>
              </a:ext>
            </a:extLst>
          </p:cNvPr>
          <p:cNvSpPr txBox="1">
            <a:spLocks/>
          </p:cNvSpPr>
          <p:nvPr/>
        </p:nvSpPr>
        <p:spPr>
          <a:xfrm>
            <a:off x="949482" y="1303162"/>
            <a:ext cx="2273368" cy="16459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marL="20574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577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583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6586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0589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4592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859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598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For purchases: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P</a:t>
            </a:r>
            <a:r>
              <a:rPr lang="en-US" sz="1600" dirty="0" smtClean="0">
                <a:solidFill>
                  <a:schemeClr val="bg1"/>
                </a:solidFill>
              </a:rPr>
              <a:t>rogram </a:t>
            </a:r>
            <a:r>
              <a:rPr lang="en-US" sz="1600" dirty="0">
                <a:solidFill>
                  <a:schemeClr val="bg1"/>
                </a:solidFill>
              </a:rPr>
              <a:t>completes RFP process, </a:t>
            </a:r>
            <a:r>
              <a:rPr lang="en-US" sz="1600" dirty="0" smtClean="0">
                <a:solidFill>
                  <a:schemeClr val="bg1"/>
                </a:solidFill>
              </a:rPr>
              <a:t>then </a:t>
            </a:r>
            <a:r>
              <a:rPr lang="en-US" sz="1600" dirty="0">
                <a:solidFill>
                  <a:schemeClr val="bg1"/>
                </a:solidFill>
              </a:rPr>
              <a:t>requests and reviews proposed agreement from third party</a:t>
            </a:r>
          </a:p>
          <a:p>
            <a:pPr marL="342900" indent="-342900" algn="ctr">
              <a:buAutoNum type="arabicParenR"/>
            </a:pP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7A7ECC-F6C6-4E03-A3D2-1B8722070D80}"/>
              </a:ext>
            </a:extLst>
          </p:cNvPr>
          <p:cNvCxnSpPr/>
          <p:nvPr/>
        </p:nvCxnSpPr>
        <p:spPr>
          <a:xfrm>
            <a:off x="3220520" y="2135041"/>
            <a:ext cx="365760" cy="9526"/>
          </a:xfrm>
          <a:prstGeom prst="straightConnector1">
            <a:avLst/>
          </a:prstGeom>
          <a:ln w="101600" cmpd="sng">
            <a:solidFill>
              <a:schemeClr val="bg2">
                <a:lumMod val="75000"/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7715611" y="1309882"/>
            <a:ext cx="1980182" cy="1645920"/>
          </a:xfrm>
          <a:prstGeom prst="rect">
            <a:avLst/>
          </a:prstGeom>
          <a:solidFill>
            <a:srgbClr val="00549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0574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577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583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6586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0589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4592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859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598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Clarify, resolve issues; revise draft contract language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693269" y="2113789"/>
            <a:ext cx="365760" cy="9526"/>
          </a:xfrm>
          <a:prstGeom prst="straightConnector1">
            <a:avLst/>
          </a:prstGeom>
          <a:ln w="101600" cmpd="sng">
            <a:solidFill>
              <a:schemeClr val="bg2">
                <a:lumMod val="75000"/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144813" y="2141761"/>
            <a:ext cx="365760" cy="9526"/>
          </a:xfrm>
          <a:prstGeom prst="straightConnector1">
            <a:avLst/>
          </a:prstGeom>
          <a:ln w="101600" cmpd="sng">
            <a:solidFill>
              <a:schemeClr val="bg2">
                <a:lumMod val="75000"/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10061193" y="1632543"/>
            <a:ext cx="1092609" cy="1018439"/>
          </a:xfrm>
          <a:prstGeom prst="roundRect">
            <a:avLst/>
          </a:prstGeom>
          <a:solidFill>
            <a:srgbClr val="E3C01E"/>
          </a:solidFill>
        </p:spPr>
        <p:txBody>
          <a:bodyPr vert="horz" lIns="34290" tIns="34290" rIns="34290" bIns="3429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VPIT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Reviews / Approves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95" y="644254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DGO: </a:t>
            </a:r>
            <a:r>
              <a:rPr lang="en-US" sz="1200" dirty="0" smtClean="0"/>
              <a:t>7/26/19</a:t>
            </a:r>
            <a:endParaRPr lang="en-US" sz="12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139202" y="5122367"/>
            <a:ext cx="2286000" cy="1645920"/>
          </a:xfrm>
          <a:prstGeom prst="rect">
            <a:avLst/>
          </a:prstGeom>
          <a:solidFill>
            <a:srgbClr val="00549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0574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577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583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6586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0589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4592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859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598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aw-US" sz="1800" dirty="0">
                <a:solidFill>
                  <a:schemeClr val="bg1"/>
                </a:solidFill>
              </a:rPr>
              <a:t>Program proceeds with </a:t>
            </a:r>
            <a:r>
              <a:rPr lang="en-US" sz="1800" dirty="0" smtClean="0">
                <a:solidFill>
                  <a:schemeClr val="bg1"/>
                </a:solidFill>
              </a:rPr>
              <a:t>signing agreement and data sharing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 DSR but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VPIT Approval Required (EP8.200)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Hardware purchases, $25k or more in aggregate</a:t>
            </a:r>
          </a:p>
          <a:p>
            <a:pPr lvl="1"/>
            <a:r>
              <a:rPr lang="en-US" sz="2800" dirty="0" smtClean="0"/>
              <a:t>Servers</a:t>
            </a:r>
            <a:r>
              <a:rPr lang="en-US" sz="2800" dirty="0"/>
              <a:t>, desktop computers, laptops, printers, smart TVs, and other types of electronic equipment that will be connected to a University </a:t>
            </a:r>
            <a:r>
              <a:rPr lang="en-US" sz="2800" dirty="0" smtClean="0"/>
              <a:t>network</a:t>
            </a:r>
          </a:p>
          <a:p>
            <a:r>
              <a:rPr lang="en-US" sz="3200" dirty="0" smtClean="0"/>
              <a:t>Email Garret (gyoshimi@hawaii.edu) for approval</a:t>
            </a: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3395" y="644254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DGO: </a:t>
            </a:r>
            <a:r>
              <a:rPr lang="en-US" sz="1200" dirty="0" smtClean="0"/>
              <a:t>7/26/19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27775"/>
            <a:ext cx="27432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4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DSR Form</a:t>
            </a:r>
          </a:p>
          <a:p>
            <a:pPr marL="0" indent="0" algn="ctr">
              <a:buNone/>
            </a:pPr>
            <a:r>
              <a:rPr lang="en-US" sz="3600" dirty="0" smtClean="0"/>
              <a:t>https</a:t>
            </a:r>
            <a:r>
              <a:rPr lang="en-US" sz="3600" dirty="0"/>
              <a:t>://datagov.intranet.hawaii.edu/dsr</a:t>
            </a:r>
            <a:r>
              <a:rPr lang="en-US" sz="3600" dirty="0" smtClean="0"/>
              <a:t>/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Questions?</a:t>
            </a:r>
          </a:p>
          <a:p>
            <a:pPr marL="0" indent="0" algn="ctr">
              <a:buNone/>
            </a:pPr>
            <a:r>
              <a:rPr lang="en-US" sz="3600" dirty="0" smtClean="0"/>
              <a:t>datagov@hawaii.edu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3395" y="644254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DGO: </a:t>
            </a:r>
            <a:r>
              <a:rPr lang="en-US" sz="1200" dirty="0" smtClean="0"/>
              <a:t>7/26/19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27775"/>
            <a:ext cx="2743200" cy="3651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75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251</Words>
  <Application>Microsoft Office PowerPoint</Application>
  <PresentationFormat>Widescreen</PresentationFormat>
  <Paragraphs>55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Tw Cen MT</vt:lpstr>
      <vt:lpstr>Palatino Linotype</vt:lpstr>
      <vt:lpstr>Calibri</vt:lpstr>
      <vt:lpstr>Calibri Light</vt:lpstr>
      <vt:lpstr>Arial</vt:lpstr>
      <vt:lpstr>Wingdings</vt:lpstr>
      <vt:lpstr>Office Theme</vt:lpstr>
      <vt:lpstr>  Data Sharing Request (DSR) Process  Sandra Furuto Director, Data Governance yano@hawaii.edu</vt:lpstr>
      <vt:lpstr>DSR Purpose</vt:lpstr>
      <vt:lpstr>DSR Scope</vt:lpstr>
      <vt:lpstr>PowerPoint Presentation</vt:lpstr>
      <vt:lpstr>No DSR but VPIT Approval Required (EP8.200)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Talk  Presenter(s) Name Presenter(s) Title Presenters(s) Email</dc:title>
  <dc:creator>yano</dc:creator>
  <cp:lastModifiedBy>yano</cp:lastModifiedBy>
  <cp:revision>13</cp:revision>
  <dcterms:modified xsi:type="dcterms:W3CDTF">2019-07-25T02:11:28Z</dcterms:modified>
</cp:coreProperties>
</file>