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autoCompressPictures="0">
  <p:sldMasterIdLst>
    <p:sldMasterId id="2147483679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1" r:id="rId6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9"/>
    <p:restoredTop sz="94586"/>
  </p:normalViewPr>
  <p:slideViewPr>
    <p:cSldViewPr snapToGrid="0" snapToObjects="1">
      <p:cViewPr varScale="1">
        <p:scale>
          <a:sx n="76" d="100"/>
          <a:sy n="76" d="100"/>
        </p:scale>
        <p:origin x="200" y="76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399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‹#›</a:t>
            </a:fld>
            <a:endParaRPr lang="en-US" sz="1200" b="0" i="0" u="none" strike="noStrike" cap="none">
              <a:solidFill>
                <a:schemeClr val="dk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</p:txBody>
      </p:sp>
    </p:spTree>
    <p:extLst>
      <p:ext uri="{BB962C8B-B14F-4D97-AF65-F5344CB8AC3E}">
        <p14:creationId xmlns:p14="http://schemas.microsoft.com/office/powerpoint/2010/main" val="374166866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6" name="Shape 56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1" name="Shape 6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6" name="Shape 56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85833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6AFE24-50FE-E641-80A7-DFC35289CD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01E52B-0D6F-C740-A5F3-3F3A9CCD55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775A48-D80E-1F42-82E7-2AEF7745A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B5421C-83D4-DE42-B260-3042A7EB5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2C34CA-8F6F-B443-8202-811951E84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28324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DF70BE-F822-8943-B4D1-B938F12DEF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199167-377A-AC4E-A594-F6FBC062AA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FB21F4-949E-4342-96FD-14B69C83E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D5BE1E-7286-1244-9889-F10EBD0CD8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F1EC51-7366-A44F-B954-012603AB3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7448263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71057C5-A509-E04E-8998-47BCAC64F2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7CDFD7-D4C0-BD42-9F4A-4290C9273B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EB06A7-B8BA-C84B-AEA1-ECD0B88E7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5BD175-ECB1-894C-8708-2E52C630D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B2FF1A-D494-DD4F-A28F-A4E85D072E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82338133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0F7D10-F408-814C-BF04-DC388E6708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0E1098-02E9-C746-8219-3A49117E8F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ED180C-157D-8A49-AD12-05594BDBD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70D6F1-0560-3F45-8E05-94FB6D3BF2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AC5DD6-59E1-9D43-AAC0-EBAF3FFE0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7" name="Shape 15">
            <a:extLst>
              <a:ext uri="{FF2B5EF4-FFF2-40B4-BE49-F238E27FC236}">
                <a16:creationId xmlns:a16="http://schemas.microsoft.com/office/drawing/2014/main" id="{621DFC28-A853-F843-8AFE-D35CA4D59A6A}"/>
              </a:ext>
            </a:extLst>
          </p:cNvPr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1173972" y="47448"/>
            <a:ext cx="964652" cy="96465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35434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57A757-B085-7149-AC10-3FE98EA908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A53CA0-76BE-AD4A-98D3-D9E9E77B11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85DF66-7AEF-1D4A-A23E-340169231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8C1232-172A-CC49-994A-F4FE3808B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F7F208-7E5E-3049-9555-FD9546BC5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9937551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87C33-DA90-3647-8ED0-C91D0E7BD2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2D0FFC-B56F-694C-8A88-174D8497AA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4D5EB2-4580-5349-A7E2-57B554FF81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8A5570-6AC2-514E-95DC-7851BD31F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3B907F-0320-C34A-8F45-0A23BFF45C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9DF319-F493-8141-8C35-555FAF67F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78665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72E11B-E8F2-7A41-BECF-EDDD73DB0E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8CF003-5434-A644-AB96-F620F2F3B2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A56A59-283D-AE48-9D09-456F798079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003727-6A47-B94D-BC82-3F623E635A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B326714-F159-1A4D-B038-0349155CAB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F3B824F-5F57-F646-926B-DB725DF757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385B87-CF46-C04E-A59A-19488254A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EF43B20-404E-1044-851D-C4F69A68B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61434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650E58-795B-F44A-88F9-1194FC07A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AC114D1-2933-F644-9CAA-C1AE964DC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9274E9-B8DC-BE43-B76C-C3CA57DB8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AA15A5-B0BD-F148-8F1A-E8CCBB3CD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" name="Shape 15">
            <a:extLst>
              <a:ext uri="{FF2B5EF4-FFF2-40B4-BE49-F238E27FC236}">
                <a16:creationId xmlns:a16="http://schemas.microsoft.com/office/drawing/2014/main" id="{E04940DC-6BD6-5C43-9A73-9C47A97B4EC2}"/>
              </a:ext>
            </a:extLst>
          </p:cNvPr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1173972" y="47448"/>
            <a:ext cx="964652" cy="96465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45492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D983FFA-4F0A-E84C-A0EA-76DE9DBE4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C57A624-4FE6-0A40-9E38-AD4701EB4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C354A9-471C-6142-B973-A72FFC1EC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9013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704C9D-4E31-DD43-92E7-5873741CA3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59396D-F05A-8F46-A472-433BAEFBEC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3E356F-137D-BB43-8F44-6E2C9CCB06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E4A927-28E0-3B42-B023-583A2775A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22FC5B-5029-7A4F-BF55-3D45CE08D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E4BC45-20B0-4D4C-8302-8DB1C2FF6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16849511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E2B0CF-2593-BD4E-9813-D6680F713E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7BCB453-A732-6348-8A16-9947627EF1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404A3E-D096-994E-89DA-484F9C97D8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CBC757-95C5-A44C-9E27-AAADE3C85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0275E5-16E8-2B41-8606-0AE2D9BA6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8BBDF0-B629-8F45-9B80-C847C29ED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61946050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1B713DB-BD32-B34D-AA09-D00A6B7BA9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619F88-5B3F-754C-ADD3-51D2D5405D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A445D3-7D81-F14F-9118-46984D6388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F6B9F6-D42F-E94B-B9F5-3BB3726188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FBBEFA-E375-0A4F-B35E-89F00854FD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E1FE2F1-8AEC-CC40-8686-10FD26ACFD4F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32274" y="21516"/>
            <a:ext cx="1904103" cy="1085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8735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infosec@hawaii.edu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799" cy="618450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br>
              <a:rPr lang="en-US" sz="6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US" sz="6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6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OMG!</a:t>
            </a:r>
            <a:br>
              <a:rPr lang="en-US" sz="6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US" sz="6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Jodi Ito</a:t>
            </a:r>
            <a:br>
              <a:rPr lang="en-US" sz="3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UH Chief Information Security Officer</a:t>
            </a:r>
            <a:br>
              <a:rPr lang="en-US" sz="3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jodi@hawaii.edu</a:t>
            </a:r>
            <a:endParaRPr lang="en-US"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title"/>
          </p:nvPr>
        </p:nvSpPr>
        <p:spPr>
          <a:xfrm>
            <a:off x="821266" y="20629"/>
            <a:ext cx="10515600" cy="89377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Alternate Title:</a:t>
            </a:r>
            <a:endParaRPr sz="4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B82380A-6AC7-3442-8638-7EA9037DA0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62299" y="723353"/>
            <a:ext cx="5833533" cy="5833533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21B0B-6F21-B643-BF48-E67F723F23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+mn-lt"/>
              </a:rPr>
              <a:t>Things that are still happening!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960943-E48E-A049-BAE5-DED8A8181B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Using SSN + full date of birth to authenticate </a:t>
            </a:r>
          </a:p>
          <a:p>
            <a:r>
              <a:rPr lang="en-US" dirty="0"/>
              <a:t>Not changing the default password (and being surprised when the machine is compromised)</a:t>
            </a:r>
          </a:p>
          <a:p>
            <a:r>
              <a:rPr lang="en-US" dirty="0"/>
              <a:t>The account name and password is the SAME (attacker got in – two tries)</a:t>
            </a:r>
          </a:p>
          <a:p>
            <a:r>
              <a:rPr lang="en-US" dirty="0"/>
              <a:t>SSNs (and other sensitive information) being kept when not needed and is </a:t>
            </a:r>
            <a:r>
              <a:rPr lang="en-US" b="1" i="1" dirty="0"/>
              <a:t>NOT ENCRYPTED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sz="4000" b="1" dirty="0"/>
              <a:t>C’MON – REALLY??</a:t>
            </a:r>
          </a:p>
        </p:txBody>
      </p:sp>
    </p:spTree>
    <p:extLst>
      <p:ext uri="{BB962C8B-B14F-4D97-AF65-F5344CB8AC3E}">
        <p14:creationId xmlns:p14="http://schemas.microsoft.com/office/powerpoint/2010/main" val="4036459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FC4BF-88C4-D744-8014-4E9AB7127E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Strengthening Institutional Security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F7655D-B370-C440-89E8-14AC29B05F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25416"/>
            <a:ext cx="10515600" cy="5032376"/>
          </a:xfrm>
        </p:spPr>
        <p:txBody>
          <a:bodyPr>
            <a:normAutofit lnSpcReduction="10000"/>
          </a:bodyPr>
          <a:lstStyle/>
          <a:p>
            <a:r>
              <a:rPr lang="en-US" dirty="0"/>
              <a:t>Blocking inbound RDP at the border</a:t>
            </a:r>
          </a:p>
          <a:p>
            <a:pPr lvl="1"/>
            <a:r>
              <a:rPr lang="en-US" dirty="0"/>
              <a:t>Must use UH VPN for RDP access to UH IPs</a:t>
            </a:r>
          </a:p>
          <a:p>
            <a:pPr lvl="1"/>
            <a:r>
              <a:rPr lang="en-US" dirty="0"/>
              <a:t>If UH VPN doesn’t work, contact:  </a:t>
            </a:r>
            <a:r>
              <a:rPr lang="en-US" dirty="0">
                <a:hlinkClick r:id="rId2"/>
              </a:rPr>
              <a:t>infosec@hawaii.edu</a:t>
            </a:r>
            <a:endParaRPr lang="en-US" dirty="0"/>
          </a:p>
          <a:p>
            <a:r>
              <a:rPr lang="en-US" dirty="0"/>
              <a:t>Increasing security measures</a:t>
            </a:r>
          </a:p>
          <a:p>
            <a:pPr lvl="1"/>
            <a:r>
              <a:rPr lang="en-US" dirty="0"/>
              <a:t>Increased network scanning</a:t>
            </a:r>
          </a:p>
          <a:p>
            <a:pPr lvl="1"/>
            <a:r>
              <a:rPr lang="en-US" dirty="0"/>
              <a:t>Increased blocking</a:t>
            </a:r>
          </a:p>
          <a:p>
            <a:pPr lvl="1"/>
            <a:r>
              <a:rPr lang="en-US" dirty="0"/>
              <a:t>Recommended infrastructure architecture based on requirements</a:t>
            </a:r>
          </a:p>
          <a:p>
            <a:r>
              <a:rPr lang="en-US" dirty="0"/>
              <a:t>Increased governance</a:t>
            </a:r>
          </a:p>
          <a:p>
            <a:pPr lvl="1"/>
            <a:r>
              <a:rPr lang="en-US" dirty="0"/>
              <a:t>Research now included in the data governance process</a:t>
            </a:r>
          </a:p>
          <a:p>
            <a:pPr lvl="1"/>
            <a:r>
              <a:rPr lang="en-US" dirty="0"/>
              <a:t>Updated policies and procedures:  e.g. PCI, DFARS/NIST, IT contract language</a:t>
            </a:r>
          </a:p>
          <a:p>
            <a:pPr marL="0" indent="0" algn="ctr">
              <a:buNone/>
            </a:pPr>
            <a:endParaRPr lang="en-US" i="1" dirty="0"/>
          </a:p>
          <a:p>
            <a:pPr marL="0" indent="0" algn="ctr">
              <a:buNone/>
            </a:pPr>
            <a:r>
              <a:rPr lang="en-US" i="1" dirty="0"/>
              <a:t>Come to the afternoon security sessions for more info!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12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799" cy="618450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br>
              <a:rPr lang="en-US" sz="6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8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SECURE – I.T.</a:t>
            </a:r>
            <a:br>
              <a:rPr lang="en-US" sz="6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6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(get it? </a:t>
            </a:r>
            <a:r>
              <a:rPr lang="en-US" sz="6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Wingdings" pitchFamily="2" charset="2"/>
              </a:rPr>
              <a:t>)</a:t>
            </a:r>
            <a:br>
              <a:rPr lang="en-US" sz="6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Wingdings" pitchFamily="2" charset="2"/>
              </a:rPr>
            </a:br>
            <a:br>
              <a:rPr lang="en-US" sz="6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Wingdings" pitchFamily="2" charset="2"/>
              </a:rPr>
            </a:br>
            <a:r>
              <a:rPr lang="en-US" sz="6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Wingdings" pitchFamily="2" charset="2"/>
              </a:rPr>
              <a:t>On to the next </a:t>
            </a:r>
            <a:br>
              <a:rPr lang="en-US" sz="6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lang="en-US"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DC39447-7793-8F49-BB77-F159E30A71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920483">
            <a:off x="8801102" y="3234267"/>
            <a:ext cx="2108200" cy="386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7316228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</TotalTime>
  <Words>153</Words>
  <Application>Microsoft Macintosh PowerPoint</Application>
  <PresentationFormat>Widescreen</PresentationFormat>
  <Paragraphs>23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Wingdings</vt:lpstr>
      <vt:lpstr>Calibri Light</vt:lpstr>
      <vt:lpstr>Calibri</vt:lpstr>
      <vt:lpstr>Palatino Linotype</vt:lpstr>
      <vt:lpstr>Office Theme</vt:lpstr>
      <vt:lpstr>  OMG!  Jodi Ito UH Chief Information Security Officer jodi@hawaii.edu</vt:lpstr>
      <vt:lpstr>Alternate Title:</vt:lpstr>
      <vt:lpstr>Things that are still happening!</vt:lpstr>
      <vt:lpstr>Strengthening Institutional Security</vt:lpstr>
      <vt:lpstr> SECURE – I.T.  (get it? )  On to the next  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Title of Your Talk  Presenter(s) Name Presenter(s) Title Presenters(s) Email</dc:title>
  <cp:lastModifiedBy>Microsoft Office User</cp:lastModifiedBy>
  <cp:revision>14</cp:revision>
  <dcterms:modified xsi:type="dcterms:W3CDTF">2019-07-26T04:53:03Z</dcterms:modified>
</cp:coreProperties>
</file>