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9" r:id="rId1"/>
  </p:sldMasterIdLst>
  <p:notesMasterIdLst>
    <p:notesMasterId r:id="rId10"/>
  </p:notesMasterIdLst>
  <p:sldIdLst>
    <p:sldId id="256" r:id="rId2"/>
    <p:sldId id="260" r:id="rId3"/>
    <p:sldId id="257" r:id="rId4"/>
    <p:sldId id="264" r:id="rId5"/>
    <p:sldId id="265" r:id="rId6"/>
    <p:sldId id="267" r:id="rId7"/>
    <p:sldId id="261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3"/>
  </p:normalViewPr>
  <p:slideViewPr>
    <p:cSldViewPr snapToGrid="0" snapToObjects="1">
      <p:cViewPr varScale="1">
        <p:scale>
          <a:sx n="91" d="100"/>
          <a:sy n="91" d="100"/>
        </p:scale>
        <p:origin x="-1232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People want</a:t>
            </a:r>
            <a:r>
              <a:rPr lang="en-US" baseline="0" dirty="0" smtClean="0"/>
              <a:t> answers, even to questions they did not know they have</a:t>
            </a: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6AFE24-50FE-E641-80A7-DFC35289C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01E52B-0D6F-C740-A5F3-3F3A9CCD5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775A48-D80E-1F42-82E7-2AEF7745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B5421C-83D4-DE42-B260-3042A7EB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2C34CA-8F6F-B443-8202-811951E8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3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DF70BE-F822-8943-B4D1-B938F12D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199167-377A-AC4E-A594-F6FBC062A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FB21F4-949E-4342-96FD-14B69C83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D5BE1E-7286-1244-9889-F10EBD0CD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F1EC51-7366-A44F-B954-012603AB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4826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71057C5-A509-E04E-8998-47BCAC64F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7CDFD7-D4C0-BD42-9F4A-4290C9273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EB06A7-B8BA-C84B-AEA1-ECD0B88E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5BD175-ECB1-894C-8708-2E52C630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B2FF1A-D494-DD4F-A28F-A4E85D07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3381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0F7D10-F408-814C-BF04-DC388E670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0E1098-02E9-C746-8219-3A49117E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ED180C-157D-8A49-AD12-05594BDB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70D6F1-0560-3F45-8E05-94FB6D3B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AC5DD6-59E1-9D43-AAC0-EBAF3FFE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43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7A757-B085-7149-AC10-3FE98EA9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A53CA0-76BE-AD4A-98D3-D9E9E77B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85DF66-7AEF-1D4A-A23E-34016923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8C1232-172A-CC49-994A-F4FE3808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F7F208-7E5E-3049-9555-FD9546BC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375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087C33-DA90-3647-8ED0-C91D0E7B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2D0FFC-B56F-694C-8A88-174D8497A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4D5EB2-4580-5349-A7E2-57B554FF8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E8A5570-6AC2-514E-95DC-7851BD31F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3B907F-0320-C34A-8F45-0A23BFF4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9DF319-F493-8141-8C35-555FAF67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866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72E11B-E8F2-7A41-BECF-EDDD73DB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8CF003-5434-A644-AB96-F620F2F3B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0A56A59-283D-AE48-9D09-456F79807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2003727-6A47-B94D-BC82-3F623E635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B326714-F159-1A4D-B038-0349155CA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3B824F-5F57-F646-926B-DB725DF7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B385B87-CF46-C04E-A59A-19488254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EF43B20-404E-1044-851D-C4F69A68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4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650E58-795B-F44A-88F9-1194FC07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AC114D1-2933-F644-9CAA-C1AE964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D9274E9-B8DC-BE43-B76C-C3CA57DB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AA15A5-B0BD-F148-8F1A-E8CCBB3C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15">
            <a:extLst>
              <a:ext uri="{FF2B5EF4-FFF2-40B4-BE49-F238E27FC236}">
                <a16:creationId xmlns:a16="http://schemas.microsoft.com/office/drawing/2014/main" xmlns="" id="{E04940DC-6BD6-5C43-9A73-9C47A97B4EC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73972" y="47448"/>
            <a:ext cx="964652" cy="964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4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983FFA-4F0A-E84C-A0EA-76DE9DBE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57A624-4FE6-0A40-9E38-AD4701EB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C354A9-471C-6142-B973-A72FFC1E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1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704C9D-4E31-DD43-92E7-5873741C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59396D-F05A-8F46-A472-433BAEFBE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43E356F-137D-BB43-8F44-6E2C9CCB0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E4A927-28E0-3B42-B023-583A2775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22FC5B-5029-7A4F-BF55-3D45CE08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FE4BC45-20B0-4D4C-8302-8DB1C2FF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8495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E2B0CF-2593-BD4E-9813-D6680F71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BCB453-A732-6348-8A16-9947627EF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D404A3E-D096-994E-89DA-484F9C97D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CBC757-95C5-A44C-9E27-AAADE3C8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0275E5-16E8-2B41-8606-0AE2D9BA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8BBDF0-B629-8F45-9B80-C847C29E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94605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1B713DB-BD32-B34D-AA09-D00A6B7B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619F88-5B3F-754C-ADD3-51D2D5405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A445D3-7D81-F14F-9118-46984D638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F6B9F6-D42F-E94B-B9F5-3BB372618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FBBEFA-E375-0A4F-B35E-89F00854F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E1FE2F1-8AEC-CC40-8686-10FD26ACFD4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274" y="21516"/>
            <a:ext cx="1904103" cy="108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3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MRI Acquisition: HPC for Data Intensive Research</a:t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Ron Merrill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HPC Manager /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Cyberinfrastructure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merrill@hawaii.edu</a:t>
            </a: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Outline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69573" y="3201864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45493" y="2323715"/>
            <a:ext cx="72283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/>
              <a:t>What is an MRI?</a:t>
            </a:r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will it </a:t>
            </a:r>
            <a:r>
              <a:rPr lang="en-US" sz="3200" dirty="0" smtClean="0"/>
              <a:t>do?</a:t>
            </a:r>
          </a:p>
          <a:p>
            <a:pPr marL="457200" indent="-457200">
              <a:buFont typeface="Arial"/>
              <a:buChar char="•"/>
            </a:pP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Why </a:t>
            </a:r>
            <a:r>
              <a:rPr lang="en-US" sz="3200" dirty="0"/>
              <a:t>did UH need an MRI?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899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dirty="0"/>
              <a:t>What is an MRI?</a:t>
            </a:r>
            <a:br>
              <a:rPr lang="en-US" dirty="0"/>
            </a:b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1490" y="1926260"/>
            <a:ext cx="106731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/>
              <a:t>The </a:t>
            </a:r>
            <a:r>
              <a:rPr lang="en-US" sz="3200" dirty="0" smtClean="0"/>
              <a:t>National Science Foundation (NSF) Major </a:t>
            </a:r>
            <a:r>
              <a:rPr lang="en-US" sz="3200" dirty="0"/>
              <a:t>Research Instrumentation (MRI) Program awards </a:t>
            </a:r>
            <a:r>
              <a:rPr lang="en-US" sz="3200" dirty="0" smtClean="0"/>
              <a:t>fund </a:t>
            </a:r>
            <a:r>
              <a:rPr lang="en-US" sz="3200" dirty="0"/>
              <a:t>the acquisition of a multi-user research instruments that </a:t>
            </a:r>
            <a:r>
              <a:rPr lang="en-US" sz="3200" dirty="0" smtClean="0"/>
              <a:t>enable </a:t>
            </a:r>
            <a:r>
              <a:rPr lang="en-US" sz="3200" dirty="0"/>
              <a:t>advances in fundamental science and engineering research that may not otherwise occur.</a:t>
            </a:r>
          </a:p>
          <a:p>
            <a:endParaRPr lang="en-US" sz="3200" dirty="0" smtClean="0"/>
          </a:p>
          <a:p>
            <a:pPr marL="285750" indent="-285750">
              <a:buFont typeface="Arial"/>
              <a:buChar char="•"/>
            </a:pPr>
            <a:r>
              <a:rPr lang="en-US" sz="3200" dirty="0"/>
              <a:t>MRI </a:t>
            </a:r>
            <a:r>
              <a:rPr lang="en-US" sz="3200" dirty="0" smtClean="0"/>
              <a:t>Acquisition</a:t>
            </a:r>
            <a:r>
              <a:rPr lang="en-US" sz="3200" dirty="0"/>
              <a:t>: High Performance Computing Cluster for Data Intensive Research</a:t>
            </a:r>
          </a:p>
          <a:p>
            <a:r>
              <a:rPr lang="en-US" sz="3200" dirty="0" smtClean="0"/>
              <a:t>  </a:t>
            </a:r>
            <a:r>
              <a:rPr lang="en-US" sz="3200" dirty="0" smtClean="0">
                <a:solidFill>
                  <a:srgbClr val="7F7F7F"/>
                </a:solidFill>
              </a:rPr>
              <a:t>Co-PIs </a:t>
            </a:r>
            <a:r>
              <a:rPr lang="en-US" sz="3200" dirty="0">
                <a:solidFill>
                  <a:srgbClr val="7F7F7F"/>
                </a:solidFill>
              </a:rPr>
              <a:t>- Gwen </a:t>
            </a:r>
            <a:r>
              <a:rPr lang="en-US" sz="3200" dirty="0" smtClean="0">
                <a:solidFill>
                  <a:srgbClr val="7F7F7F"/>
                </a:solidFill>
              </a:rPr>
              <a:t>Jacobs and Jason </a:t>
            </a:r>
            <a:r>
              <a:rPr lang="en-US" sz="3200" dirty="0">
                <a:solidFill>
                  <a:srgbClr val="7F7F7F"/>
                </a:solidFill>
              </a:rPr>
              <a:t>Leigh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will this MRI do?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8762" y="1690688"/>
            <a:ext cx="10173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/>
              <a:t>Upgrade the UH HPC to support data </a:t>
            </a:r>
            <a:r>
              <a:rPr lang="en-US" sz="3200" dirty="0"/>
              <a:t>science, </a:t>
            </a:r>
            <a:endParaRPr lang="en-US" sz="3200" dirty="0" smtClean="0"/>
          </a:p>
          <a:p>
            <a:r>
              <a:rPr lang="en-US" sz="3200" dirty="0" smtClean="0"/>
              <a:t>   machine learning (ML), </a:t>
            </a:r>
            <a:r>
              <a:rPr lang="en-US" sz="3200" dirty="0"/>
              <a:t>deep </a:t>
            </a:r>
            <a:r>
              <a:rPr lang="en-US" sz="3200" dirty="0" smtClean="0"/>
              <a:t>learning (DL) </a:t>
            </a:r>
            <a:r>
              <a:rPr lang="en-US" sz="3200" dirty="0"/>
              <a:t>and </a:t>
            </a:r>
            <a:endParaRPr lang="en-US" sz="3200" dirty="0" smtClean="0"/>
          </a:p>
          <a:p>
            <a:r>
              <a:rPr lang="en-US" sz="3200" dirty="0" smtClean="0"/>
              <a:t>   artificial intelligence (AI).</a:t>
            </a:r>
            <a:endParaRPr lang="en-US" sz="3200" dirty="0"/>
          </a:p>
          <a:p>
            <a:pPr marL="285750" indent="-285750">
              <a:buFont typeface="Arial"/>
              <a:buChar char="•"/>
            </a:pPr>
            <a:endParaRPr lang="en-US" sz="3200" dirty="0" smtClean="0"/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Support </a:t>
            </a:r>
            <a:r>
              <a:rPr lang="en-US" sz="3200" dirty="0"/>
              <a:t>a group of fifteen early career researchers </a:t>
            </a:r>
            <a:r>
              <a:rPr lang="en-US" sz="3200" dirty="0" smtClean="0"/>
              <a:t>in data science, machine learning and numerous other fields.</a:t>
            </a:r>
            <a:endParaRPr lang="en-US" sz="3200" dirty="0"/>
          </a:p>
          <a:p>
            <a:pPr marL="285750" indent="-285750">
              <a:buFont typeface="Arial"/>
              <a:buChar char="•"/>
            </a:pPr>
            <a:endParaRPr lang="en-US" sz="3200" dirty="0" smtClean="0"/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Broaden </a:t>
            </a:r>
            <a:r>
              <a:rPr lang="en-US" sz="3200" dirty="0"/>
              <a:t>the multi-campus user base through training activities and support.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031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will this MRI do?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4493" y="1953946"/>
            <a:ext cx="10879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Support three </a:t>
            </a:r>
            <a:r>
              <a:rPr lang="en-US" sz="3200" dirty="0"/>
              <a:t>new multi-disciplinary research efforts at UH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Hawaii </a:t>
            </a:r>
            <a:r>
              <a:rPr lang="en-US" sz="3200" dirty="0"/>
              <a:t>Data Science Institute (HI-DSI), </a:t>
            </a:r>
            <a:endParaRPr lang="en-US" sz="3200" dirty="0" smtClean="0"/>
          </a:p>
          <a:p>
            <a:r>
              <a:rPr lang="en-US" sz="3200" dirty="0" smtClean="0"/>
              <a:t>   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Co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directors -  Jason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Leigh and Gwen Jacobs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NSF </a:t>
            </a:r>
            <a:r>
              <a:rPr lang="en-US" sz="3200" dirty="0" err="1" smtClean="0"/>
              <a:t>EPSCoR</a:t>
            </a:r>
            <a:r>
              <a:rPr lang="en-US" sz="3200" dirty="0" smtClean="0"/>
              <a:t>: </a:t>
            </a:r>
            <a:r>
              <a:rPr lang="en-US" sz="3200" dirty="0"/>
              <a:t>Ike </a:t>
            </a:r>
            <a:r>
              <a:rPr lang="en-US" sz="3200" dirty="0" err="1"/>
              <a:t>Wai</a:t>
            </a:r>
            <a:r>
              <a:rPr lang="en-US" sz="3200" dirty="0" smtClean="0"/>
              <a:t>: Securing Hawaii’s </a:t>
            </a:r>
            <a:r>
              <a:rPr lang="en-US" sz="3200" dirty="0"/>
              <a:t>Water Future, </a:t>
            </a:r>
            <a:r>
              <a:rPr lang="en-US" sz="3200" dirty="0" smtClean="0">
                <a:solidFill>
                  <a:srgbClr val="7F7F7F"/>
                </a:solidFill>
              </a:rPr>
              <a:t>PI </a:t>
            </a:r>
            <a:r>
              <a:rPr lang="mr-IN" sz="3200" dirty="0" smtClean="0">
                <a:solidFill>
                  <a:srgbClr val="7F7F7F"/>
                </a:solidFill>
              </a:rPr>
              <a:t>–</a:t>
            </a:r>
            <a:r>
              <a:rPr lang="en-US" sz="3200" dirty="0" smtClean="0">
                <a:solidFill>
                  <a:srgbClr val="7F7F7F"/>
                </a:solidFill>
              </a:rPr>
              <a:t> Gwen Jacobs</a:t>
            </a:r>
          </a:p>
          <a:p>
            <a:pPr marL="457200" lvl="2" indent="-457200">
              <a:buFont typeface="Arial"/>
              <a:buChar char="•"/>
            </a:pPr>
            <a:r>
              <a:rPr lang="en-US" sz="3200" dirty="0" smtClean="0"/>
              <a:t>Center for </a:t>
            </a:r>
            <a:r>
              <a:rPr lang="en-US" sz="3200" dirty="0" err="1" smtClean="0"/>
              <a:t>Microbiome</a:t>
            </a:r>
            <a:r>
              <a:rPr lang="en-US" sz="3200" dirty="0" smtClean="0"/>
              <a:t> Analysis through Island Knowledge and Investigation (C-</a:t>
            </a:r>
            <a:r>
              <a:rPr lang="en-US" sz="3200" dirty="0"/>
              <a:t>MAIKI)</a:t>
            </a:r>
            <a:r>
              <a:rPr lang="en-US" sz="3200" dirty="0" smtClean="0"/>
              <a:t>,</a:t>
            </a:r>
          </a:p>
          <a:p>
            <a:pPr lvl="2"/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200" dirty="0" smtClean="0">
                <a:solidFill>
                  <a:srgbClr val="7F7F7F"/>
                </a:solidFill>
              </a:rPr>
              <a:t>PI </a:t>
            </a:r>
            <a:r>
              <a:rPr lang="en-US" sz="3200" dirty="0">
                <a:solidFill>
                  <a:srgbClr val="7F7F7F"/>
                </a:solidFill>
              </a:rPr>
              <a:t>- Margaret </a:t>
            </a:r>
            <a:r>
              <a:rPr lang="en-US" sz="3200" dirty="0" err="1">
                <a:solidFill>
                  <a:srgbClr val="7F7F7F"/>
                </a:solidFill>
              </a:rPr>
              <a:t>McFall-Ngai</a:t>
            </a:r>
            <a:endParaRPr lang="en-US" sz="3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6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312692" y="5186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UH need an MRI?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96588"/>
              </p:ext>
            </p:extLst>
          </p:nvPr>
        </p:nvGraphicFramePr>
        <p:xfrm>
          <a:off x="1535120" y="1634863"/>
          <a:ext cx="8806304" cy="3461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956500"/>
                <a:gridCol w="1566021"/>
                <a:gridCol w="1761261"/>
                <a:gridCol w="1761261"/>
                <a:gridCol w="1761261"/>
              </a:tblGrid>
              <a:tr h="692208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Nodes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Cores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Memory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GPUs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Total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298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6348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50.3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64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Community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185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3820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28.4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Condo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113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2528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21.9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62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%</a:t>
                      </a:r>
                      <a:r>
                        <a:rPr lang="en-US" sz="2000" b="1" baseline="0" dirty="0" smtClean="0">
                          <a:latin typeface="Arial"/>
                        </a:rPr>
                        <a:t> Community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62.1%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60.2%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56.4%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i="0" dirty="0" smtClean="0">
                          <a:solidFill>
                            <a:srgbClr val="FF0000"/>
                          </a:solidFill>
                          <a:latin typeface="Arial"/>
                          <a:ea typeface="Heiti TC Light"/>
                          <a:cs typeface="Arial"/>
                        </a:rPr>
                        <a:t>3.1%</a:t>
                      </a:r>
                      <a:endParaRPr lang="en-US" sz="2800" b="1" i="0" dirty="0">
                        <a:solidFill>
                          <a:srgbClr val="FF0000"/>
                        </a:solidFill>
                        <a:latin typeface="Arial"/>
                        <a:ea typeface="Heiti TC Ligh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5120" y="5274383"/>
            <a:ext cx="880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Broad application </a:t>
            </a:r>
            <a:r>
              <a:rPr lang="en-US" sz="3200" dirty="0"/>
              <a:t>of DL/ML/AI </a:t>
            </a:r>
            <a:r>
              <a:rPr lang="en-US" sz="3200" dirty="0" smtClean="0"/>
              <a:t>has </a:t>
            </a:r>
            <a:r>
              <a:rPr lang="en-US" sz="3200" dirty="0"/>
              <a:t>been enabled by advances in GPUs.</a:t>
            </a:r>
          </a:p>
        </p:txBody>
      </p:sp>
    </p:spTree>
    <p:extLst>
      <p:ext uri="{BB962C8B-B14F-4D97-AF65-F5344CB8AC3E}">
        <p14:creationId xmlns:p14="http://schemas.microsoft.com/office/powerpoint/2010/main" val="5188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312692" y="51865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UH need an MRI?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948101"/>
              </p:ext>
            </p:extLst>
          </p:nvPr>
        </p:nvGraphicFramePr>
        <p:xfrm>
          <a:off x="823384" y="2360614"/>
          <a:ext cx="10508600" cy="3461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34700"/>
                <a:gridCol w="1868740"/>
                <a:gridCol w="2101720"/>
                <a:gridCol w="2101720"/>
                <a:gridCol w="2101720"/>
              </a:tblGrid>
              <a:tr h="692208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Nodes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Cores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Memory(TB)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/>
                        </a:rPr>
                        <a:t>GPUs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Total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298 / 324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6348 / 7388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50.3 / 55.2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64 / 124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Community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185 / 211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3820 / 4860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28.4 / 33.3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 / 62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Condo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113 / 113 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2528 / 2528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21.9 /21.9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62 / 62 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220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/>
                        </a:rPr>
                        <a:t>%</a:t>
                      </a:r>
                      <a:r>
                        <a:rPr lang="en-US" sz="2000" b="1" baseline="0" dirty="0" smtClean="0">
                          <a:latin typeface="Arial"/>
                        </a:rPr>
                        <a:t> Community</a:t>
                      </a:r>
                      <a:endParaRPr lang="en-US" sz="2000" b="1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62.1% / 65.1%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60.2% / 65.8%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56.4% / 60.3%</a:t>
                      </a:r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Arial"/>
                          <a:ea typeface="Heiti TC Light"/>
                          <a:cs typeface="Arial"/>
                        </a:rPr>
                        <a:t>3.1% / 50.0%</a:t>
                      </a:r>
                      <a:endParaRPr lang="en-US" sz="2400" b="1" i="0" dirty="0">
                        <a:solidFill>
                          <a:srgbClr val="FF0000"/>
                        </a:solidFill>
                        <a:latin typeface="Arial"/>
                        <a:ea typeface="Heiti TC Light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0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Cyberinfrastructure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People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30871" y="1690688"/>
            <a:ext cx="4801314" cy="5016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/>
              <a:t>Gwen Jacobs, Director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Michelle </a:t>
            </a:r>
            <a:r>
              <a:rPr lang="en-US" sz="3200" dirty="0" err="1"/>
              <a:t>Choe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Sean Cleveland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Adriana </a:t>
            </a:r>
            <a:r>
              <a:rPr lang="en-US" sz="3200" dirty="0" err="1"/>
              <a:t>Comerford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Michael Dodge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Maria </a:t>
            </a:r>
            <a:r>
              <a:rPr lang="en-US" sz="3200" dirty="0" err="1"/>
              <a:t>Dumanlang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Jennifer </a:t>
            </a:r>
            <a:r>
              <a:rPr lang="en-US" sz="3200" dirty="0" err="1"/>
              <a:t>Geis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Kevin Kelly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Alice </a:t>
            </a:r>
            <a:r>
              <a:rPr lang="en-US" sz="3200" dirty="0" err="1"/>
              <a:t>Koniges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David </a:t>
            </a:r>
            <a:r>
              <a:rPr lang="en-US" sz="3200" dirty="0" err="1"/>
              <a:t>Schanzenbach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212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</TotalTime>
  <Words>390</Words>
  <Application>Microsoft Macintosh PowerPoint</Application>
  <PresentationFormat>Custom</PresentationFormat>
  <Paragraphs>91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MRI Acquisition: HPC for Data Intensive Research  Ron Merrill HPC Manager / Cyberinfrastructure merrill@hawaii.edu</vt:lpstr>
      <vt:lpstr>Outline</vt:lpstr>
      <vt:lpstr>What is an MRI? </vt:lpstr>
      <vt:lpstr>What will this MRI do?</vt:lpstr>
      <vt:lpstr>What will this MRI do?</vt:lpstr>
      <vt:lpstr>Why did UH need an MRI?</vt:lpstr>
      <vt:lpstr>Why did UH need an MRI?</vt:lpstr>
      <vt:lpstr>Cyberinfrastructure People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Ron Merrill</cp:lastModifiedBy>
  <cp:revision>31</cp:revision>
  <dcterms:modified xsi:type="dcterms:W3CDTF">2019-07-25T20:25:58Z</dcterms:modified>
</cp:coreProperties>
</file>