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9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9" r:id="rId4"/>
    <p:sldId id="264" r:id="rId5"/>
    <p:sldId id="262" r:id="rId6"/>
    <p:sldId id="260" r:id="rId7"/>
    <p:sldId id="263" r:id="rId8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Palatino Linotype" panose="02040502050505030304" pitchFamily="18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8"/>
    <p:restoredTop sz="71845"/>
  </p:normalViewPr>
  <p:slideViewPr>
    <p:cSldViewPr snapToGrid="0" snapToObjects="1">
      <p:cViewPr varScale="1">
        <p:scale>
          <a:sx n="159" d="100"/>
          <a:sy n="159" d="100"/>
        </p:scale>
        <p:origin x="3568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0C6ACE-EC57-1448-96E4-CEA3FAE6C2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D7CE7D-E805-1643-97EC-0CBE25E248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6F570-239E-2743-B253-C858C9BEC2A2}" type="datetimeFigureOut">
              <a:rPr lang="en-US" smtClean="0"/>
              <a:t>7/24/19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0C5143-7321-524A-85DE-F0B2B1BEE4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4E77BF-0D7E-B640-B7CD-6ED661BCEE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4DCC4-5D4E-EE4F-8062-33286243E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005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1" y="1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1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1" y="4400549"/>
            <a:ext cx="5486399" cy="36004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1" y="8685213"/>
            <a:ext cx="2971799" cy="4587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799" cy="4587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3741668661"/>
      </p:ext>
    </p:extLst>
  </p:cSld>
  <p:clrMap bg1="lt1" tx1="dk1" bg2="dk2" tx2="lt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1" y="4400549"/>
            <a:ext cx="5486399" cy="360045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1" y="4400549"/>
            <a:ext cx="5486399" cy="360045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In June, we rolled out Cherwell Service Management (or CSM) to ITS staff to support change management, incident management, and service requests.</a:t>
            </a:r>
          </a:p>
          <a:p>
            <a:pPr lvl="0">
              <a:spcBef>
                <a:spcPts val="0"/>
              </a:spcBef>
              <a:buNone/>
            </a:pPr>
            <a:endParaRPr lang="en-US" dirty="0"/>
          </a:p>
          <a:p>
            <a:pPr lvl="0">
              <a:spcBef>
                <a:spcPts val="0"/>
              </a:spcBef>
              <a:buNone/>
            </a:pPr>
            <a:r>
              <a:rPr lang="en-US" dirty="0" err="1"/>
              <a:t>Avante</a:t>
            </a:r>
            <a:r>
              <a:rPr lang="en-US" dirty="0"/>
              <a:t> was contracted to design and implement the product using Cherwell’s hosted infrastructure.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By going to the cloud, this frees us from purchasing and maintaining hardware which equates to lower upfront costs and will lead to quicker time to value.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It also means we don’t have to maintain the underlying operating system or database.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Software upgrades and optimization are performed by Cherwell.</a:t>
            </a:r>
          </a:p>
          <a:p>
            <a:pPr lvl="0">
              <a:spcBef>
                <a:spcPts val="0"/>
              </a:spcBef>
              <a:buNone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Cherwell works on all major browsers on both desktop and mobile.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Two Windows clients are available; one for ITS analysts in and the other for Cherwell administrators to customize dashboards, forms, reports, visualizations and actions.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CSM uses role-based security which is applied to all processes and capabilities of the system. 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It supports the least privilege model where certain forms and records can be encrypted to restrict access to only authorized groups.</a:t>
            </a:r>
          </a:p>
        </p:txBody>
      </p:sp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1" y="4400549"/>
            <a:ext cx="5486399" cy="360045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i="1" dirty="0"/>
              <a:t>Pictured: tactical dashboard</a:t>
            </a:r>
          </a:p>
          <a:p>
            <a:pPr lvl="0">
              <a:spcBef>
                <a:spcPts val="0"/>
              </a:spcBef>
              <a:buNone/>
            </a:pPr>
            <a:endParaRPr lang="en-US" dirty="0"/>
          </a:p>
          <a:p>
            <a:pPr lvl="0">
              <a:spcBef>
                <a:spcPts val="0"/>
              </a:spcBef>
              <a:buNone/>
            </a:pPr>
            <a:r>
              <a:rPr lang="en-US" b="1" dirty="0"/>
              <a:t>Before I go over some of the functions, let’s take a look at some of the benefits of an ITSM tool like Cherwell.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better and consistent user experience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more effective communication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reduced operational costs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improved visibility into operations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improved process effectiveness, that is…Cherwell supports existing processes and is capable of maturing as processes mature.</a:t>
            </a:r>
          </a:p>
          <a:p>
            <a:pPr lvl="0">
              <a:spcBef>
                <a:spcPts val="0"/>
              </a:spcBef>
              <a:buNone/>
            </a:pPr>
            <a:endParaRPr lang="en-US" dirty="0"/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As I said earlier, Cherwell allows full customization on dashboards, forms, reports, visualizations and actions.</a:t>
            </a:r>
          </a:p>
          <a:p>
            <a:pPr lvl="0">
              <a:spcBef>
                <a:spcPts val="0"/>
              </a:spcBef>
              <a:buNone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Here’s an example of a dashboard for the service desk manager.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It gives an overview of the day’s requests, broken down by status, team and service.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manager could then click into the different sections to get more information about the tickets involved.</a:t>
            </a:r>
          </a:p>
          <a:p>
            <a:pPr lvl="0">
              <a:spcBef>
                <a:spcPts val="0"/>
              </a:spcBef>
              <a:buNone/>
            </a:pPr>
            <a:endParaRPr lang="en-US" dirty="0"/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We can also run reports that highlight metrics such as change trends, application uptime, incident duration and SLA breaches.</a:t>
            </a:r>
          </a:p>
          <a:p>
            <a:pPr lvl="0">
              <a:spcBef>
                <a:spcPts val="0"/>
              </a:spcBef>
              <a:buNone/>
            </a:pPr>
            <a:endParaRPr lang="en-US" dirty="0"/>
          </a:p>
          <a:p>
            <a:pPr lvl="0">
              <a:spcBef>
                <a:spcPts val="0"/>
              </a:spcBef>
              <a:buNone/>
            </a:pPr>
            <a:endParaRPr lang="en-US" dirty="0"/>
          </a:p>
          <a:p>
            <a:pPr lvl="0">
              <a:spcBef>
                <a:spcPts val="0"/>
              </a:spcBef>
              <a:buNone/>
            </a:pPr>
            <a:endParaRPr lang="en-US" dirty="0"/>
          </a:p>
          <a:p>
            <a:pPr lvl="0">
              <a:spcBef>
                <a:spcPts val="0"/>
              </a:spcBef>
              <a:buNone/>
            </a:pPr>
            <a:endParaRPr lang="en-US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5502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1" y="4400549"/>
            <a:ext cx="5486399" cy="360045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i="1" dirty="0"/>
              <a:t>Pictured: One-step editor.</a:t>
            </a:r>
          </a:p>
          <a:p>
            <a:pPr lvl="0">
              <a:spcBef>
                <a:spcPts val="0"/>
              </a:spcBef>
              <a:buNone/>
            </a:pPr>
            <a:endParaRPr lang="en-US" dirty="0"/>
          </a:p>
          <a:p>
            <a:pPr lvl="0">
              <a:spcBef>
                <a:spcPts val="0"/>
              </a:spcBef>
              <a:buNone/>
            </a:pPr>
            <a:r>
              <a:rPr lang="en-US" b="0" dirty="0"/>
              <a:t>Manual IT service management processes are inefficient and limit the effectiveness of the service desk team.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One-steps allows us to automate processes without relying on costly development resources.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The Cherwell One-step editor allows us to build simple or complex workflows without coding or scripting.</a:t>
            </a:r>
          </a:p>
          <a:p>
            <a:pPr lvl="0">
              <a:spcBef>
                <a:spcPts val="0"/>
              </a:spcBef>
              <a:buNone/>
            </a:pPr>
            <a:r>
              <a:rPr lang="en-US" b="0" dirty="0"/>
              <a:t>We can initiate one or more defined actions such as sending email notifications or changing status of records.</a:t>
            </a:r>
          </a:p>
          <a:p>
            <a:pPr lvl="0">
              <a:spcBef>
                <a:spcPts val="0"/>
              </a:spcBef>
              <a:buNone/>
            </a:pPr>
            <a:endParaRPr lang="en-US" b="0" dirty="0"/>
          </a:p>
          <a:p>
            <a:pPr lvl="0">
              <a:spcBef>
                <a:spcPts val="0"/>
              </a:spcBef>
              <a:buNone/>
            </a:pPr>
            <a:r>
              <a:rPr lang="en-US" b="0" dirty="0"/>
              <a:t>Here is an example of a One-step where we define what happens in the backend upon clicking on the Take Ownership link for a record.</a:t>
            </a:r>
          </a:p>
          <a:p>
            <a:pPr lvl="0">
              <a:spcBef>
                <a:spcPts val="0"/>
              </a:spcBef>
              <a:buNone/>
            </a:pPr>
            <a:r>
              <a:rPr lang="en-US" b="0" dirty="0"/>
              <a:t>This particular action sets both the team and owner of the record based on who clicked on the link.</a:t>
            </a:r>
          </a:p>
          <a:p>
            <a:pPr lvl="0">
              <a:spcBef>
                <a:spcPts val="0"/>
              </a:spcBef>
              <a:buNone/>
            </a:pPr>
            <a:r>
              <a:rPr lang="en-US" b="0" dirty="0"/>
              <a:t>This saves the analyst around 6 mouse clicks.</a:t>
            </a:r>
            <a:endParaRPr dirty="0"/>
          </a:p>
        </p:txBody>
      </p:sp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3294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1" y="4400549"/>
            <a:ext cx="5486399" cy="360045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Cherwell Automation Processes allows us to automate behavior by creating rules for the system to follow.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One type of automation is Email monitoring, which creates and updates tickets based on one or more email fields.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Lets use the example of a staff person having issues with their office printer.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After trying to fix it herself she decides to email IT support @ </a:t>
            </a:r>
            <a:r>
              <a:rPr lang="en-US" dirty="0" err="1"/>
              <a:t>Hawaii.edu</a:t>
            </a:r>
            <a:r>
              <a:rPr lang="en-US" dirty="0"/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the body, she states that her office printer keeps jamming.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With email monitoring set up, Cherwell receives the email and scans it for keywords.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Since it sees the words ”printer” and ”jamming”, it creates a record in CSM and routes it to the printing team.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All the members of the printing team would receive a notification on their dashboard that a new ticket has arrived.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At the same time, the user receives an email acknowledging that her printer request was received and is provided a request number to reference.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At any time, the user can reply to that email message with a note which CSM will then copy to the ticket.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5652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1" y="4400549"/>
            <a:ext cx="5486399" cy="360045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In our next iteration, we plan to rollout Cherwell’s configuration management database (or CMDB).</a:t>
            </a:r>
          </a:p>
          <a:p>
            <a:pPr lvl="0">
              <a:spcBef>
                <a:spcPts val="0"/>
              </a:spcBef>
              <a:buNone/>
            </a:pPr>
            <a:endParaRPr lang="en-US" dirty="0"/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Once the CMDB is set up we can track servers, switches, applications, locations, documentation, and even people.</a:t>
            </a:r>
          </a:p>
          <a:p>
            <a:pPr lvl="0">
              <a:spcBef>
                <a:spcPts val="0"/>
              </a:spcBef>
              <a:buNone/>
            </a:pPr>
            <a:endParaRPr lang="en-US" dirty="0"/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But its more than just a list of assets.</a:t>
            </a:r>
          </a:p>
          <a:p>
            <a:pPr lvl="0">
              <a:spcBef>
                <a:spcPts val="0"/>
              </a:spcBef>
              <a:buNone/>
            </a:pPr>
            <a:endParaRPr lang="en-US" dirty="0"/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It provides us with a total view of our configuration items, their attributes and relationships.</a:t>
            </a:r>
          </a:p>
          <a:p>
            <a:pPr lvl="0">
              <a:spcBef>
                <a:spcPts val="0"/>
              </a:spcBef>
              <a:buNone/>
            </a:pPr>
            <a:endParaRPr lang="en-US" dirty="0"/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With relationship mapping, we’ll be see which processes, services and hardware will be affected by a change.</a:t>
            </a:r>
          </a:p>
          <a:p>
            <a:pPr lvl="0">
              <a:spcBef>
                <a:spcPts val="0"/>
              </a:spcBef>
              <a:buNone/>
            </a:pPr>
            <a:endParaRPr lang="en-US" dirty="0"/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On the user side, it’ll save time from having to re-input hardware information every time a new ticket is submitted.</a:t>
            </a:r>
          </a:p>
          <a:p>
            <a:pPr lvl="0">
              <a:spcBef>
                <a:spcPts val="0"/>
              </a:spcBef>
              <a:buNone/>
            </a:pPr>
            <a:endParaRPr lang="en-US" dirty="0"/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Also, in the next year we plan to roll out a portal whereby our customers can view our service catalog and log incidents and service requests.</a:t>
            </a:r>
          </a:p>
          <a:p>
            <a:pPr lvl="0">
              <a:spcBef>
                <a:spcPts val="0"/>
              </a:spcBef>
              <a:buNone/>
            </a:pPr>
            <a:endParaRPr lang="en-US" dirty="0"/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Stay tuned!</a:t>
            </a:r>
          </a:p>
        </p:txBody>
      </p:sp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6518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1" y="4400549"/>
            <a:ext cx="5486399" cy="360045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2756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AFE24-50FE-E641-80A7-DFC35289CD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01E52B-0D6F-C740-A5F3-3F3A9CCD55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75A48-D80E-1F42-82E7-2AEF7745A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5421C-83D4-DE42-B260-3042A7EB5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C34CA-8F6F-B443-8202-811951E84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8324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F70BE-F822-8943-B4D1-B938F12DE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199167-377A-AC4E-A594-F6FBC062AA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B21F4-949E-4342-96FD-14B69C83E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D5BE1E-7286-1244-9889-F10EBD0CD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1EC51-7366-A44F-B954-012603AB3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448263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1057C5-A509-E04E-8998-47BCAC64F2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7CDFD7-D4C0-BD42-9F4A-4290C9273B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B06A7-B8BA-C84B-AEA1-ECD0B88E7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BD175-ECB1-894C-8708-2E52C630D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2FF1A-D494-DD4F-A28F-A4E85D072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233813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F7D10-F408-814C-BF04-DC388E670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E1098-02E9-C746-8219-3A49117E8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D180C-157D-8A49-AD12-05594BDBD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0D6F1-0560-3F45-8E05-94FB6D3BF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C5DD6-59E1-9D43-AAC0-EBAF3FFE0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5434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7A757-B085-7149-AC10-3FE98EA90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53CA0-76BE-AD4A-98D3-D9E9E77B1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5DF66-7AEF-1D4A-A23E-340169231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C1232-172A-CC49-994A-F4FE3808B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7F208-7E5E-3049-9555-FD9546BC5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93755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7C33-DA90-3647-8ED0-C91D0E7BD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D0FFC-B56F-694C-8A88-174D8497AA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D5EB2-4580-5349-A7E2-57B554FF8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A5570-6AC2-514E-95DC-7851BD31F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3B907F-0320-C34A-8F45-0A23BFF45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9DF319-F493-8141-8C35-555FAF67F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8665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2E11B-E8F2-7A41-BECF-EDDD73DB0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8CF003-5434-A644-AB96-F620F2F3B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A56A59-283D-AE48-9D09-456F798079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003727-6A47-B94D-BC82-3F623E635A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326714-F159-1A4D-B038-0349155CA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3B824F-5F57-F646-926B-DB725DF75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85B87-CF46-C04E-A59A-19488254A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F43B20-404E-1044-851D-C4F69A68B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1434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50E58-795B-F44A-88F9-1194FC07A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C114D1-2933-F644-9CAA-C1AE964DC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9274E9-B8DC-BE43-B76C-C3CA57DB8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AA15A5-B0BD-F148-8F1A-E8CCBB3CD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Shape 15">
            <a:extLst>
              <a:ext uri="{FF2B5EF4-FFF2-40B4-BE49-F238E27FC236}">
                <a16:creationId xmlns:a16="http://schemas.microsoft.com/office/drawing/2014/main" id="{E04940DC-6BD6-5C43-9A73-9C47A97B4EC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173972" y="47448"/>
            <a:ext cx="964652" cy="9646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5492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983FFA-4F0A-E84C-A0EA-76DE9DBE4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57A624-4FE6-0A40-9E38-AD4701EB4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C354A9-471C-6142-B973-A72FFC1EC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013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04C9D-4E31-DD43-92E7-5873741CA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9396D-F05A-8F46-A472-433BAEFBE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3E356F-137D-BB43-8F44-6E2C9CCB06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E4A927-28E0-3B42-B023-583A2775A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2FC5B-5029-7A4F-BF55-3D45CE08D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E4BC45-20B0-4D4C-8302-8DB1C2FF6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684951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2B0CF-2593-BD4E-9813-D6680F713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BCB453-A732-6348-8A16-9947627EF1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404A3E-D096-994E-89DA-484F9C97D8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CBC757-95C5-A44C-9E27-AAADE3C85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275E5-16E8-2B41-8606-0AE2D9BA6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8BBDF0-B629-8F45-9B80-C847C29E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194605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B713DB-BD32-B34D-AA09-D00A6B7BA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619F88-5B3F-754C-ADD3-51D2D5405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445D3-7D81-F14F-9118-46984D6388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6B9F6-D42F-E94B-B9F5-3BB3726188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BBEFA-E375-0A4F-B35E-89F00854FD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1FE2F1-8AEC-CC40-8686-10FD26ACFD4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2274" y="21516"/>
            <a:ext cx="1904103" cy="108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35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61845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br>
              <a:rPr lang="en-US" sz="6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6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Cherwell Service Management</a:t>
            </a:r>
            <a:br>
              <a:rPr lang="en-US" sz="6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(CSM)</a:t>
            </a:r>
            <a:br>
              <a:rPr lang="en-US" sz="6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6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Julius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Vea</a:t>
            </a:r>
            <a:b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Specialist</a:t>
            </a:r>
            <a:b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juliusve@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hawaii.edu</a:t>
            </a:r>
            <a:endParaRPr lang="en-US"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F6C1704-62F1-394D-88C1-FDB0C98DD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125" y="3429000"/>
            <a:ext cx="4453571" cy="23220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E7E4C9-8908-D441-B4C8-113003AF2B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778" y="1053495"/>
            <a:ext cx="6009906" cy="4751010"/>
          </a:xfrm>
          <a:prstGeom prst="rect">
            <a:avLst/>
          </a:prstGeom>
        </p:spPr>
      </p:pic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ITSM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92CECC-6227-6D47-9E4F-88448832FAE6}"/>
              </a:ext>
            </a:extLst>
          </p:cNvPr>
          <p:cNvSpPr txBox="1"/>
          <p:nvPr/>
        </p:nvSpPr>
        <p:spPr>
          <a:xfrm>
            <a:off x="413359" y="1891430"/>
            <a:ext cx="11336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fontAlgn="base"/>
            <a:r>
              <a:rPr lang="en-US" dirty="0"/>
              <a:t> 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Wingdings" pitchFamily="2" charset="2"/>
              </a:rPr>
              <a:t>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Insight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B0E3EA-7341-AF42-BD66-420F73F77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795" y="1690689"/>
            <a:ext cx="7264410" cy="486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384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One-steps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FA6E8F-8FED-3F48-8EF5-49AF5AF22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892" y="1575594"/>
            <a:ext cx="7734216" cy="491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663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Automation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862F46-C25B-3042-8ED7-81C01FE6DEC9}"/>
              </a:ext>
            </a:extLst>
          </p:cNvPr>
          <p:cNvSpPr txBox="1"/>
          <p:nvPr/>
        </p:nvSpPr>
        <p:spPr>
          <a:xfrm>
            <a:off x="413359" y="1891430"/>
            <a:ext cx="11336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fontAlgn="base"/>
            <a:r>
              <a:rPr lang="en-US" dirty="0"/>
              <a:t>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59380E-9A9C-7540-809C-C1EB3346C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9724" y="3560341"/>
            <a:ext cx="1861457" cy="84065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D503077-661B-0148-AD7C-A07B7C379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7221" y="3706563"/>
            <a:ext cx="1739731" cy="1739731"/>
          </a:xfrm>
          <a:prstGeom prst="rect">
            <a:avLst/>
          </a:prstGeom>
        </p:spPr>
      </p:pic>
      <p:sp>
        <p:nvSpPr>
          <p:cNvPr id="22" name="Striped Right Arrow 21">
            <a:extLst>
              <a:ext uri="{FF2B5EF4-FFF2-40B4-BE49-F238E27FC236}">
                <a16:creationId xmlns:a16="http://schemas.microsoft.com/office/drawing/2014/main" id="{F883607A-C397-9848-9513-7A66DA01E723}"/>
              </a:ext>
            </a:extLst>
          </p:cNvPr>
          <p:cNvSpPr/>
          <p:nvPr/>
        </p:nvSpPr>
        <p:spPr>
          <a:xfrm>
            <a:off x="3145481" y="3858126"/>
            <a:ext cx="684087" cy="245088"/>
          </a:xfrm>
          <a:prstGeom prst="striped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1EA7D0B-F97C-6B41-B2AE-C8EB9C063F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150" y="2600709"/>
            <a:ext cx="1874268" cy="85591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25B9952-7B86-0048-BCCB-5FC1F267C4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0976" y="1744374"/>
            <a:ext cx="5233516" cy="4227504"/>
          </a:xfrm>
          <a:prstGeom prst="rect">
            <a:avLst/>
          </a:prstGeom>
        </p:spPr>
      </p:pic>
      <p:sp>
        <p:nvSpPr>
          <p:cNvPr id="41" name="Striped Right Arrow 40">
            <a:extLst>
              <a:ext uri="{FF2B5EF4-FFF2-40B4-BE49-F238E27FC236}">
                <a16:creationId xmlns:a16="http://schemas.microsoft.com/office/drawing/2014/main" id="{33EAB06D-2321-A64E-93CD-9B1B81D1651E}"/>
              </a:ext>
            </a:extLst>
          </p:cNvPr>
          <p:cNvSpPr/>
          <p:nvPr/>
        </p:nvSpPr>
        <p:spPr>
          <a:xfrm>
            <a:off x="5761181" y="3858126"/>
            <a:ext cx="684087" cy="245088"/>
          </a:xfrm>
          <a:prstGeom prst="striped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13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 Next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CMDB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E2BC40-A423-984C-9443-5A49B2414B50}"/>
              </a:ext>
            </a:extLst>
          </p:cNvPr>
          <p:cNvSpPr txBox="1"/>
          <p:nvPr/>
        </p:nvSpPr>
        <p:spPr>
          <a:xfrm>
            <a:off x="413359" y="1891430"/>
            <a:ext cx="11336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64DC21-92F0-BD4E-B4D2-7C5569937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818976"/>
            <a:ext cx="8991600" cy="42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85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61845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br>
              <a:rPr lang="en-US" sz="6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6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Cherwell Service Management</a:t>
            </a:r>
            <a:br>
              <a:rPr lang="en-US" sz="6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(CSM)</a:t>
            </a:r>
            <a:br>
              <a:rPr lang="en-US" sz="6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6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Julius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Vea</a:t>
            </a:r>
            <a:b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Specialist</a:t>
            </a:r>
            <a:b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juliusve@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hawaii.edu</a:t>
            </a:r>
            <a:endParaRPr lang="en-US"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4990417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1370</TotalTime>
  <Words>803</Words>
  <Application>Microsoft Macintosh PowerPoint</Application>
  <PresentationFormat>Widescreen</PresentationFormat>
  <Paragraphs>85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Palatino Linotype</vt:lpstr>
      <vt:lpstr>Arial</vt:lpstr>
      <vt:lpstr>Calibri Light</vt:lpstr>
      <vt:lpstr>Office Theme</vt:lpstr>
      <vt:lpstr>  Cherwell Service Management (CSM)  Julius Vea IT Specialist juliusve@hawaii.edu</vt:lpstr>
      <vt:lpstr>ITSM</vt:lpstr>
      <vt:lpstr>Data  Insight</vt:lpstr>
      <vt:lpstr>One-steps</vt:lpstr>
      <vt:lpstr>Automation</vt:lpstr>
      <vt:lpstr>Up Next - CMDB</vt:lpstr>
      <vt:lpstr>  Cherwell Service Management (CSM)  Julius Vea IT Specialist juliusve@hawaii.edu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Title of Your Talk  Presenter(s) Name Presenter(s) Title Presenters(s) Email</dc:title>
  <cp:lastModifiedBy>Microsoft Office User</cp:lastModifiedBy>
  <cp:revision>71</cp:revision>
  <cp:lastPrinted>2019-07-25T02:13:47Z</cp:lastPrinted>
  <dcterms:modified xsi:type="dcterms:W3CDTF">2019-07-25T02:16:58Z</dcterms:modified>
</cp:coreProperties>
</file>