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df43e8bf5_2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5df43e8bf5_2_5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df43e8bf5_5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df43e8bf5_5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df43e8bf5_8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df43e8bf5_8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df43e8bf5_5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df43e8bf5_5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df43e8bf5_6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df43e8bf5_6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df43e8bf5_6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df43e8bf5_6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df43e8bf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df43e8bf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df43e8bf5_1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df43e8bf5_1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df43e8bf5_6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df43e8bf5_6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5df43e8bf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5df43e8bf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subTitle"/>
          </p:nvPr>
        </p:nvSpPr>
        <p:spPr>
          <a:xfrm>
            <a:off x="457110" y="1203390"/>
            <a:ext cx="8229330" cy="298323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457110" y="1203390"/>
            <a:ext cx="8229330" cy="298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" type="body"/>
          </p:nvPr>
        </p:nvSpPr>
        <p:spPr>
          <a:xfrm>
            <a:off x="457110" y="1203390"/>
            <a:ext cx="4015710" cy="298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2" type="body"/>
          </p:nvPr>
        </p:nvSpPr>
        <p:spPr>
          <a:xfrm>
            <a:off x="4673970" y="1203390"/>
            <a:ext cx="4015710" cy="298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idx="1" type="subTitle"/>
          </p:nvPr>
        </p:nvSpPr>
        <p:spPr>
          <a:xfrm>
            <a:off x="628560" y="273780"/>
            <a:ext cx="7886430" cy="4608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" type="body"/>
          </p:nvPr>
        </p:nvSpPr>
        <p:spPr>
          <a:xfrm>
            <a:off x="457110" y="120339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2" type="body"/>
          </p:nvPr>
        </p:nvSpPr>
        <p:spPr>
          <a:xfrm>
            <a:off x="4673970" y="1203390"/>
            <a:ext cx="4015710" cy="298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3" type="body"/>
          </p:nvPr>
        </p:nvSpPr>
        <p:spPr>
          <a:xfrm>
            <a:off x="457110" y="276183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57110" y="1203390"/>
            <a:ext cx="4015710" cy="298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673970" y="120339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21"/>
          <p:cNvSpPr txBox="1"/>
          <p:nvPr>
            <p:ph idx="3" type="body"/>
          </p:nvPr>
        </p:nvSpPr>
        <p:spPr>
          <a:xfrm>
            <a:off x="4673970" y="276183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7110" y="120339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673970" y="120339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3" type="body"/>
          </p:nvPr>
        </p:nvSpPr>
        <p:spPr>
          <a:xfrm>
            <a:off x="457110" y="2761830"/>
            <a:ext cx="822933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457110" y="1203390"/>
            <a:ext cx="822933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2" type="body"/>
          </p:nvPr>
        </p:nvSpPr>
        <p:spPr>
          <a:xfrm>
            <a:off x="457110" y="2761830"/>
            <a:ext cx="822933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457110" y="120339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2" type="body"/>
          </p:nvPr>
        </p:nvSpPr>
        <p:spPr>
          <a:xfrm>
            <a:off x="4673970" y="120339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4"/>
          <p:cNvSpPr txBox="1"/>
          <p:nvPr>
            <p:ph idx="3" type="body"/>
          </p:nvPr>
        </p:nvSpPr>
        <p:spPr>
          <a:xfrm>
            <a:off x="457110" y="276183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4" type="body"/>
          </p:nvPr>
        </p:nvSpPr>
        <p:spPr>
          <a:xfrm>
            <a:off x="4673970" y="2761830"/>
            <a:ext cx="401571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0" name="Google Shape;100;p25"/>
          <p:cNvSpPr txBox="1"/>
          <p:nvPr>
            <p:ph idx="1" type="body"/>
          </p:nvPr>
        </p:nvSpPr>
        <p:spPr>
          <a:xfrm>
            <a:off x="457110" y="1203390"/>
            <a:ext cx="264978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5"/>
          <p:cNvSpPr txBox="1"/>
          <p:nvPr>
            <p:ph idx="2" type="body"/>
          </p:nvPr>
        </p:nvSpPr>
        <p:spPr>
          <a:xfrm>
            <a:off x="3239730" y="1203390"/>
            <a:ext cx="264978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5"/>
          <p:cNvSpPr txBox="1"/>
          <p:nvPr>
            <p:ph idx="3" type="body"/>
          </p:nvPr>
        </p:nvSpPr>
        <p:spPr>
          <a:xfrm>
            <a:off x="6022350" y="1203390"/>
            <a:ext cx="264978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4" type="body"/>
          </p:nvPr>
        </p:nvSpPr>
        <p:spPr>
          <a:xfrm>
            <a:off x="457110" y="2761830"/>
            <a:ext cx="264978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5" type="body"/>
          </p:nvPr>
        </p:nvSpPr>
        <p:spPr>
          <a:xfrm>
            <a:off x="3239730" y="2761830"/>
            <a:ext cx="264978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6" type="body"/>
          </p:nvPr>
        </p:nvSpPr>
        <p:spPr>
          <a:xfrm>
            <a:off x="6022350" y="2761830"/>
            <a:ext cx="2649780" cy="14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2" name="Google Shape;112;p2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6" name="Google Shape;116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9" name="Google Shape;119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0" name="Google Shape;12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5" name="Google Shape;125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1" name="Google Shape;131;p32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32" name="Google Shape;13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5" name="Google Shape;13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34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9" name="Google Shape;139;p34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0" name="Google Shape;140;p34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1" name="Google Shape;14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44" name="Google Shape;144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7" name="Google Shape;147;p3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CFE2F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FE2F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4300" y="16200"/>
            <a:ext cx="1427760" cy="81378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type="title"/>
          </p:nvPr>
        </p:nvSpPr>
        <p:spPr>
          <a:xfrm>
            <a:off x="628560" y="273780"/>
            <a:ext cx="7886430" cy="99387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560" y="4767390"/>
            <a:ext cx="2057130" cy="27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860" y="4767390"/>
            <a:ext cx="3085830" cy="27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860" y="4767390"/>
            <a:ext cx="2057130" cy="273510"/>
          </a:xfrm>
          <a:prstGeom prst="rect">
            <a:avLst/>
          </a:prstGeom>
          <a:noFill/>
          <a:ln>
            <a:noFill/>
          </a:ln>
        </p:spPr>
        <p:txBody>
          <a:bodyPr anchorCtr="0" anchor="t" bIns="33750" lIns="67500" spcFirstLastPara="1" rIns="67500" wrap="square" tIns="3375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80530" y="35640"/>
            <a:ext cx="723330" cy="72333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457110" y="1203390"/>
            <a:ext cx="8229330" cy="298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CFE2F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9" name="Google Shape;10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perfsonar.net/" TargetMode="External"/><Relationship Id="rId4" Type="http://schemas.openxmlformats.org/officeDocument/2006/relationships/hyperlink" Target="https://portal.netsage.global" TargetMode="External"/><Relationship Id="rId5" Type="http://schemas.openxmlformats.org/officeDocument/2006/relationships/hyperlink" Target="http://fasterdata.es.net/" TargetMode="External"/><Relationship Id="rId6" Type="http://schemas.openxmlformats.org/officeDocument/2006/relationships/hyperlink" Target="http://perfclub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nsf.gov/funding/pgm_summ.jsp?pims_id=503382" TargetMode="External"/><Relationship Id="rId4" Type="http://schemas.openxmlformats.org/officeDocument/2006/relationships/hyperlink" Target="https://www.hawaii.edu/piren/" TargetMode="External"/><Relationship Id="rId5" Type="http://schemas.openxmlformats.org/officeDocument/2006/relationships/hyperlink" Target="https://gorex.uog.edu/" TargetMode="External"/><Relationship Id="rId6" Type="http://schemas.openxmlformats.org/officeDocument/2006/relationships/hyperlink" Target="http://www.maxgigapop.net/" TargetMode="External"/><Relationship Id="rId7" Type="http://schemas.openxmlformats.org/officeDocument/2006/relationships/hyperlink" Target="http://www.stsci.ed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/>
        </p:nvSpPr>
        <p:spPr>
          <a:xfrm>
            <a:off x="457110" y="206010"/>
            <a:ext cx="8229330" cy="4638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400" u="none" cap="none" strike="noStrike"/>
            </a:br>
            <a:br>
              <a:rPr b="0" i="0" lang="en" sz="1400" u="none" cap="none" strike="noStrike"/>
            </a:br>
            <a:r>
              <a:rPr lang="en" sz="5200">
                <a:solidFill>
                  <a:schemeClr val="dk1"/>
                </a:solidFill>
              </a:rPr>
              <a:t>IRNC:PIREN-&gt;Astroflows</a:t>
            </a:r>
            <a:endParaRPr sz="52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</a:rPr>
              <a:t>TestDirector</a:t>
            </a:r>
            <a:endParaRPr sz="36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" sz="1400" u="none" cap="none" strike="noStrike"/>
            </a:br>
            <a:br>
              <a:rPr b="0" i="0" lang="en" sz="1400" u="none" cap="none" strike="noStrike"/>
            </a:b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Alan Whinery</a:t>
            </a:r>
            <a:br>
              <a:rPr b="0" i="0" lang="en" sz="1400" u="none" cap="none" strike="noStrike"/>
            </a:b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Chief Internet Engineer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 (cont’d)</a:t>
            </a:r>
            <a:endParaRPr/>
          </a:p>
        </p:txBody>
      </p:sp>
      <p:sp>
        <p:nvSpPr>
          <p:cNvPr id="212" name="Google Shape;212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perfSONAR - (</a:t>
            </a:r>
            <a:r>
              <a:rPr lang="en" sz="1400" u="sng">
                <a:solidFill>
                  <a:schemeClr val="accent5"/>
                </a:solidFill>
                <a:hlinkClick r:id="rId3"/>
              </a:rPr>
              <a:t>https://www.perfsonar.net/</a:t>
            </a:r>
            <a:r>
              <a:rPr lang="en" sz="1400"/>
              <a:t> 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NetSAGE - (</a:t>
            </a:r>
            <a:r>
              <a:rPr lang="en" sz="1400" u="sng">
                <a:solidFill>
                  <a:schemeClr val="accent5"/>
                </a:solidFill>
                <a:hlinkClick r:id="rId4"/>
              </a:rPr>
              <a:t>https://portal.netsage.global</a:t>
            </a:r>
            <a:r>
              <a:rPr lang="en" sz="1400"/>
              <a:t> 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Faster Data - ( </a:t>
            </a:r>
            <a:r>
              <a:rPr lang="en" sz="1400" u="sng">
                <a:solidFill>
                  <a:schemeClr val="accent5"/>
                </a:solidFill>
                <a:hlinkClick r:id="rId5"/>
              </a:rPr>
              <a:t>http://fasterdata.es.net/</a:t>
            </a:r>
            <a:r>
              <a:rPr lang="en" sz="1400"/>
              <a:t> 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PerfClub.org (</a:t>
            </a:r>
            <a:r>
              <a:rPr lang="en" sz="1400" u="sng">
                <a:solidFill>
                  <a:schemeClr val="hlink"/>
                </a:solidFill>
                <a:hlinkClick r:id="rId6"/>
              </a:rPr>
              <a:t>http://perfclub.org</a:t>
            </a:r>
            <a:r>
              <a:rPr lang="en" sz="1400"/>
              <a:t> 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302" y="1411775"/>
            <a:ext cx="3007100" cy="2319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/>
          <p:nvPr/>
        </p:nvSpPr>
        <p:spPr>
          <a:xfrm>
            <a:off x="109800" y="1307700"/>
            <a:ext cx="5700000" cy="35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Astroflows looks at: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Astronomy activities on the UH network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en" sz="1800"/>
              <a:t>How we can make them work well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Why things work as they do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How to define and disseminate best practices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Example activity</a:t>
            </a:r>
            <a:endParaRPr sz="1800"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Placing Data Transfer Nodes at key points</a:t>
            </a:r>
            <a:endParaRPr sz="1800"/>
          </a:p>
          <a:p>
            <a:pPr indent="-3429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http://fasterdata.es.net/science-dmz/DTN/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575" y="0"/>
            <a:ext cx="803788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0"/>
          <p:cNvSpPr txBox="1"/>
          <p:nvPr/>
        </p:nvSpPr>
        <p:spPr>
          <a:xfrm>
            <a:off x="1626350" y="295700"/>
            <a:ext cx="3684900" cy="712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Astronomy Archives Paths Evaluated</a:t>
            </a:r>
            <a:endParaRPr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ITC DTN to MAX DTN</a:t>
            </a:r>
            <a:endParaRPr/>
          </a:p>
        </p:txBody>
      </p:sp>
      <p:pic>
        <p:nvPicPr>
          <p:cNvPr id="173" name="Google Shape;1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600" y="1121875"/>
            <a:ext cx="732469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2"/>
          <p:cNvSpPr txBox="1"/>
          <p:nvPr>
            <p:ph type="title"/>
          </p:nvPr>
        </p:nvSpPr>
        <p:spPr>
          <a:xfrm>
            <a:off x="311700" y="4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Transfer Tests (11.2 TB samples, 134.4 TB total)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22472"/>
            <a:ext cx="9143999" cy="447640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42"/>
          <p:cNvSpPr txBox="1"/>
          <p:nvPr/>
        </p:nvSpPr>
        <p:spPr>
          <a:xfrm>
            <a:off x="5590200" y="4409150"/>
            <a:ext cx="449100" cy="3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XX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48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3"/>
          <p:cNvSpPr txBox="1"/>
          <p:nvPr>
            <p:ph type="title"/>
          </p:nvPr>
        </p:nvSpPr>
        <p:spPr>
          <a:xfrm>
            <a:off x="868475" y="50975"/>
            <a:ext cx="7163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DTN Instrumentation: Phase 1, June 2019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5063" y="1006950"/>
            <a:ext cx="5793865" cy="404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TestDirector</a:t>
            </a:r>
            <a:endParaRPr/>
          </a:p>
        </p:txBody>
      </p:sp>
      <p:sp>
        <p:nvSpPr>
          <p:cNvPr id="193" name="Google Shape;19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Was the file name of the controller script.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Mentioned it to Gwen, so now it's a "brand".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Orchestrates both endpoints'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Fair queuing interface pacing (spacing packets for their target rate)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Periodic logging of network, storage, other system metrics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Starting the file transfer with various tools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Parallel wget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Globus gridftp 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l</a:t>
            </a:r>
            <a:r>
              <a:rPr lang="en"/>
              <a:t>sftp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Further work will get into kernel instrumentation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eBPF, bcc, bpftrace (http://www.brendangregg.com/blog/2019-01-01/learn-ebpf-tracing.html)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perfSONAR tests (RAM to RAM) same everything</a:t>
            </a:r>
            <a:endParaRPr/>
          </a:p>
        </p:txBody>
      </p:sp>
      <p:sp>
        <p:nvSpPr>
          <p:cNvPr id="199" name="Google Shape;19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125" y="613125"/>
            <a:ext cx="8009074" cy="47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6"/>
          <p:cNvSpPr txBox="1"/>
          <p:nvPr>
            <p:ph type="title"/>
          </p:nvPr>
        </p:nvSpPr>
        <p:spPr>
          <a:xfrm>
            <a:off x="311700" y="240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Context</a:t>
            </a:r>
            <a:endParaRPr/>
          </a:p>
        </p:txBody>
      </p:sp>
      <p:sp>
        <p:nvSpPr>
          <p:cNvPr id="206" name="Google Shape;206;p46"/>
          <p:cNvSpPr txBox="1"/>
          <p:nvPr>
            <p:ph idx="1" type="body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IRNC - (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https://www.nsf.gov/funding/pgm_summ.jsp?pims_id=503382</a:t>
            </a:r>
            <a:r>
              <a:rPr lang="en" sz="1400"/>
              <a:t> 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PIREN - Pacific Islands Research and Education Network (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https://www.hawaii.edu/piren/</a:t>
            </a:r>
            <a:r>
              <a:rPr lang="en" sz="1400"/>
              <a:t>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GOREX - Guam Open Research Exchange (</a:t>
            </a:r>
            <a:r>
              <a:rPr lang="en" sz="1400" u="sng">
                <a:solidFill>
                  <a:schemeClr val="accent5"/>
                </a:solidFill>
                <a:hlinkClick r:id="rId5"/>
              </a:rPr>
              <a:t>https://gorex.uog.edu/</a:t>
            </a:r>
            <a:r>
              <a:rPr lang="en" sz="1400"/>
              <a:t> 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Mid Atlantic Crossroads GigaPoP (MAX) (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http://www.maxgigapop.net/</a:t>
            </a:r>
            <a:r>
              <a:rPr lang="en" sz="1400"/>
              <a:t> ) (local REN point-of-presence in Baltimore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Space Telescope Science Institute - archive site for PanSTARRS data AURA facility near Johns Hopkins in Baltimore ( </a:t>
            </a:r>
            <a:r>
              <a:rPr lang="en" sz="1400" u="sng">
                <a:solidFill>
                  <a:schemeClr val="hlink"/>
                </a:solidFill>
                <a:hlinkClick r:id="rId7"/>
              </a:rPr>
              <a:t>http://www.stsci.edu/</a:t>
            </a:r>
            <a:r>
              <a:rPr lang="en" sz="1400"/>
              <a:t> )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