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hape 7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Palatino Linotype"/>
      </a:defRPr>
    </a:lvl1pPr>
    <a:lvl2pPr indent="228600" latinLnBrk="0">
      <a:defRPr sz="1200">
        <a:latin typeface="+mj-lt"/>
        <a:ea typeface="+mj-ea"/>
        <a:cs typeface="+mj-cs"/>
        <a:sym typeface="Palatino Linotype"/>
      </a:defRPr>
    </a:lvl2pPr>
    <a:lvl3pPr indent="457200" latinLnBrk="0">
      <a:defRPr sz="1200">
        <a:latin typeface="+mj-lt"/>
        <a:ea typeface="+mj-ea"/>
        <a:cs typeface="+mj-cs"/>
        <a:sym typeface="Palatino Linotype"/>
      </a:defRPr>
    </a:lvl3pPr>
    <a:lvl4pPr indent="685800" latinLnBrk="0">
      <a:defRPr sz="1200">
        <a:latin typeface="+mj-lt"/>
        <a:ea typeface="+mj-ea"/>
        <a:cs typeface="+mj-cs"/>
        <a:sym typeface="Palatino Linotype"/>
      </a:defRPr>
    </a:lvl4pPr>
    <a:lvl5pPr indent="914400" latinLnBrk="0">
      <a:defRPr sz="1200">
        <a:latin typeface="+mj-lt"/>
        <a:ea typeface="+mj-ea"/>
        <a:cs typeface="+mj-cs"/>
        <a:sym typeface="Palatino Linotype"/>
      </a:defRPr>
    </a:lvl5pPr>
    <a:lvl6pPr indent="1143000" latinLnBrk="0">
      <a:defRPr sz="1200">
        <a:latin typeface="+mj-lt"/>
        <a:ea typeface="+mj-ea"/>
        <a:cs typeface="+mj-cs"/>
        <a:sym typeface="Palatino Linotype"/>
      </a:defRPr>
    </a:lvl6pPr>
    <a:lvl7pPr indent="1371600" latinLnBrk="0">
      <a:defRPr sz="1200">
        <a:latin typeface="+mj-lt"/>
        <a:ea typeface="+mj-ea"/>
        <a:cs typeface="+mj-cs"/>
        <a:sym typeface="Palatino Linotype"/>
      </a:defRPr>
    </a:lvl7pPr>
    <a:lvl8pPr indent="1600200" latinLnBrk="0">
      <a:defRPr sz="1200">
        <a:latin typeface="+mj-lt"/>
        <a:ea typeface="+mj-ea"/>
        <a:cs typeface="+mj-cs"/>
        <a:sym typeface="Palatino Linotype"/>
      </a:defRPr>
    </a:lvl8pPr>
    <a:lvl9pPr indent="1828800" latinLnBrk="0">
      <a:defRPr sz="1200">
        <a:latin typeface="+mj-lt"/>
        <a:ea typeface="+mj-ea"/>
        <a:cs typeface="+mj-cs"/>
        <a:sym typeface="Palatino Linotyp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tif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/>
          <p:nvPr>
            <p:ph type="title"/>
          </p:nvPr>
        </p:nvSpPr>
        <p:spPr>
          <a:xfrm>
            <a:off x="914400" y="2130427"/>
            <a:ext cx="10363200" cy="147002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1" name="Body Level One…"/>
          <p:cNvSpPr txBox="1"/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Text Placeholder 4"/>
          <p:cNvSpPr/>
          <p:nvPr>
            <p:ph type="body" sz="quarter" idx="13"/>
          </p:nvPr>
        </p:nvSpPr>
        <p:spPr>
          <a:xfrm>
            <a:off x="6193368" y="1535112"/>
            <a:ext cx="5389034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09424" y="47448"/>
            <a:ext cx="964654" cy="964654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Title Text"/>
          <p:cNvSpPr txBox="1"/>
          <p:nvPr>
            <p:ph type="title"/>
          </p:nvPr>
        </p:nvSpPr>
        <p:spPr>
          <a:xfrm>
            <a:off x="609600" y="146981"/>
            <a:ext cx="109728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pic>
        <p:nvPicPr>
          <p:cNvPr id="5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767" y="39534"/>
            <a:ext cx="1712630" cy="980481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gradFill flip="none" rotWithShape="1">
          <a:gsLst>
            <a:gs pos="81529">
              <a:srgbClr val="404040"/>
            </a:gs>
            <a:gs pos="90264">
              <a:srgbClr val="9F9F9F"/>
            </a:gs>
            <a:gs pos="100000">
              <a:srgbClr val="FFFFFF"/>
            </a:gs>
          </a:gsLst>
          <a:lin ang="1367716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1.tif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85000">
              <a:srgbClr val="404040"/>
            </a:gs>
            <a:gs pos="100000">
              <a:srgbClr val="FFFFFF"/>
            </a:gs>
          </a:gsLst>
          <a:lin ang="1404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09424" y="47448"/>
            <a:ext cx="964654" cy="96465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293" y="47448"/>
            <a:ext cx="1668951" cy="96465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11318418" y="6404295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tif"/><Relationship Id="rId3" Type="http://schemas.openxmlformats.org/officeDocument/2006/relationships/image" Target="../media/image5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g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1"/>
          <p:cNvSpPr txBox="1"/>
          <p:nvPr>
            <p:ph type="title"/>
          </p:nvPr>
        </p:nvSpPr>
        <p:spPr>
          <a:xfrm>
            <a:off x="500742" y="2857500"/>
            <a:ext cx="10972801" cy="1143000"/>
          </a:xfrm>
          <a:prstGeom prst="rect">
            <a:avLst/>
          </a:prstGeom>
        </p:spPr>
        <p:txBody>
          <a:bodyPr/>
          <a:lstStyle>
            <a:lvl1pPr>
              <a:defRPr b="1" sz="48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2019 Network Updates</a:t>
            </a:r>
          </a:p>
        </p:txBody>
      </p:sp>
      <p:sp>
        <p:nvSpPr>
          <p:cNvPr id="78" name="Title 1"/>
          <p:cNvSpPr txBox="1"/>
          <p:nvPr/>
        </p:nvSpPr>
        <p:spPr>
          <a:xfrm>
            <a:off x="500742" y="5284632"/>
            <a:ext cx="10972801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algn="ctr" defTabSz="457200">
              <a:defRPr b="1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chris zane</a:t>
            </a:r>
          </a:p>
          <a:p>
            <a:pPr algn="ctr" defTabSz="457200">
              <a:defRPr b="1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czane@hawaii.edu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5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Can you hear me now?</a:t>
            </a:r>
          </a:p>
        </p:txBody>
      </p:sp>
      <p:sp>
        <p:nvSpPr>
          <p:cNvPr id="113" name="TextBox 2"/>
          <p:cNvSpPr txBox="1"/>
          <p:nvPr/>
        </p:nvSpPr>
        <p:spPr>
          <a:xfrm>
            <a:off x="1070846" y="2644013"/>
            <a:ext cx="5808628" cy="1947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2250" indent="-222250">
              <a:spcBef>
                <a:spcPts val="2100"/>
              </a:spcBef>
              <a:buSzPct val="100000"/>
              <a:buFont typeface="Arial"/>
              <a:buChar char="•"/>
              <a:defRPr b="1" sz="29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Systemwide VoIP replacement</a:t>
            </a:r>
          </a:p>
          <a:p>
            <a:pPr marL="222250" indent="-222250">
              <a:spcBef>
                <a:spcPts val="2100"/>
              </a:spcBef>
              <a:buSzPct val="100000"/>
              <a:buFont typeface="Arial"/>
              <a:buChar char="•"/>
              <a:defRPr b="1" sz="29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RFI this year</a:t>
            </a:r>
          </a:p>
          <a:p>
            <a:pPr marL="222250" indent="-222250">
              <a:spcBef>
                <a:spcPts val="2100"/>
              </a:spcBef>
              <a:buSzPct val="100000"/>
              <a:buFont typeface="Arial"/>
              <a:buChar char="•"/>
              <a:defRPr b="1" sz="29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RFP next year</a:t>
            </a:r>
          </a:p>
        </p:txBody>
      </p:sp>
      <p:pic>
        <p:nvPicPr>
          <p:cNvPr id="11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42296" y="1463940"/>
            <a:ext cx="4888535" cy="488853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7712" dir="2689087">
              <a:srgbClr val="000000">
                <a:alpha val="41845"/>
              </a:srgbClr>
            </a:outerShdw>
          </a:effectLst>
        </p:spPr>
      </p:pic>
      <p:pic>
        <p:nvPicPr>
          <p:cNvPr id="11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93677" y="2144177"/>
            <a:ext cx="3075999" cy="352806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306035" dir="2689087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5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Annual IPv6 Plug</a:t>
            </a:r>
          </a:p>
        </p:txBody>
      </p:sp>
      <p:pic>
        <p:nvPicPr>
          <p:cNvPr id="11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93417" y="1802799"/>
            <a:ext cx="4405166" cy="440516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2110764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/>
          <p:cNvSpPr txBox="1"/>
          <p:nvPr>
            <p:ph type="title"/>
          </p:nvPr>
        </p:nvSpPr>
        <p:spPr>
          <a:xfrm>
            <a:off x="500742" y="2996065"/>
            <a:ext cx="10972801" cy="1143001"/>
          </a:xfrm>
          <a:prstGeom prst="rect">
            <a:avLst/>
          </a:prstGeom>
        </p:spPr>
        <p:txBody>
          <a:bodyPr/>
          <a:lstStyle>
            <a:lvl1pPr>
              <a:defRPr b="1" sz="60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Lunch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5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Network Upgrades</a:t>
            </a:r>
          </a:p>
        </p:txBody>
      </p:sp>
      <p:sp>
        <p:nvSpPr>
          <p:cNvPr id="81" name="TextBox 2"/>
          <p:cNvSpPr txBox="1"/>
          <p:nvPr/>
        </p:nvSpPr>
        <p:spPr>
          <a:xfrm>
            <a:off x="312199" y="2084761"/>
            <a:ext cx="5365552" cy="3167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2250" indent="-222250">
              <a:spcBef>
                <a:spcPts val="3700"/>
              </a:spcBef>
              <a:buSzPct val="100000"/>
              <a:buFont typeface="Arial"/>
              <a:buChar char="•"/>
              <a:defRPr b="1" sz="27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Interisland to 80Gbps</a:t>
            </a:r>
          </a:p>
          <a:p>
            <a:pPr marL="222250" indent="-222250">
              <a:spcBef>
                <a:spcPts val="3700"/>
              </a:spcBef>
              <a:buSzPct val="100000"/>
              <a:buFont typeface="Arial"/>
              <a:buChar char="•"/>
              <a:defRPr b="1" sz="27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Big Island 100Gbps</a:t>
            </a:r>
          </a:p>
          <a:p>
            <a:pPr marL="222250" indent="-222250">
              <a:spcBef>
                <a:spcPts val="3700"/>
              </a:spcBef>
              <a:buSzPct val="100000"/>
              <a:buFont typeface="Arial"/>
              <a:buChar char="•"/>
              <a:defRPr b="1" sz="27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New Palo Altos</a:t>
            </a:r>
          </a:p>
          <a:p>
            <a:pPr marL="222250" indent="-222250">
              <a:spcBef>
                <a:spcPts val="3700"/>
              </a:spcBef>
              <a:buSzPct val="100000"/>
              <a:buFont typeface="Arial"/>
              <a:buChar char="•"/>
              <a:defRPr b="1" sz="27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Redundant Internet @ DRF</a:t>
            </a:r>
          </a:p>
        </p:txBody>
      </p:sp>
      <p:pic>
        <p:nvPicPr>
          <p:cNvPr id="82" name="Connections Summary - Logical.png" descr="Connections Summary - Logic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25068" y="1261762"/>
            <a:ext cx="7622774" cy="580696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51294" dir="2122005">
              <a:srgbClr val="000000">
                <a:alpha val="41511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5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Asia-Pacific Updates</a:t>
            </a:r>
          </a:p>
        </p:txBody>
      </p:sp>
      <p:sp>
        <p:nvSpPr>
          <p:cNvPr id="85" name="TextBox 2"/>
          <p:cNvSpPr txBox="1"/>
          <p:nvPr/>
        </p:nvSpPr>
        <p:spPr>
          <a:xfrm>
            <a:off x="782223" y="2069465"/>
            <a:ext cx="4674395" cy="2961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000"/>
              </a:spcBef>
              <a:buFont typeface="Arial"/>
              <a:defRPr b="1" sz="26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Guam was so last year...</a:t>
            </a:r>
          </a:p>
          <a:p>
            <a:pPr>
              <a:spcBef>
                <a:spcPts val="1000"/>
              </a:spcBef>
              <a:defRPr b="1" sz="26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lvl="1" marL="679450" indent="-222250">
              <a:spcBef>
                <a:spcPts val="1000"/>
              </a:spcBef>
              <a:buSzPct val="100000"/>
              <a:buFont typeface="Arial"/>
              <a:buChar char="•"/>
              <a:defRPr b="1" sz="34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Hong Kong</a:t>
            </a:r>
          </a:p>
          <a:p>
            <a:pPr lvl="1" marL="679450" indent="-222250">
              <a:spcBef>
                <a:spcPts val="1000"/>
              </a:spcBef>
              <a:buSzPct val="100000"/>
              <a:buFont typeface="Arial"/>
              <a:buChar char="•"/>
              <a:defRPr b="1" sz="34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Singapore</a:t>
            </a:r>
          </a:p>
          <a:p>
            <a:pPr lvl="1" marL="679450" indent="-222250">
              <a:spcBef>
                <a:spcPts val="1000"/>
              </a:spcBef>
              <a:buSzPct val="100000"/>
              <a:buFont typeface="Arial"/>
              <a:buChar char="•"/>
              <a:defRPr b="1" sz="34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American Samoa</a:t>
            </a:r>
          </a:p>
        </p:txBody>
      </p:sp>
      <p:pic>
        <p:nvPicPr>
          <p:cNvPr id="86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7180" t="16507" r="9351" b="20227"/>
          <a:stretch>
            <a:fillRect/>
          </a:stretch>
        </p:blipFill>
        <p:spPr>
          <a:xfrm>
            <a:off x="6270815" y="1132104"/>
            <a:ext cx="5672986" cy="55441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7712" dir="2689087">
              <a:srgbClr val="000000">
                <a:alpha val="4184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5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Asia-Pacific Updates</a:t>
            </a:r>
          </a:p>
        </p:txBody>
      </p:sp>
      <p:sp>
        <p:nvSpPr>
          <p:cNvPr id="89" name="TextBox 2"/>
          <p:cNvSpPr txBox="1"/>
          <p:nvPr/>
        </p:nvSpPr>
        <p:spPr>
          <a:xfrm>
            <a:off x="3758803" y="2491002"/>
            <a:ext cx="4674394" cy="2105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000"/>
              </a:spcBef>
              <a:buFont typeface="Arial"/>
              <a:defRPr b="1" sz="34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Next port of call </a:t>
            </a:r>
          </a:p>
          <a:p>
            <a:pPr algn="ctr">
              <a:spcBef>
                <a:spcPts val="1000"/>
              </a:spcBef>
              <a:buFont typeface="Arial"/>
              <a:defRPr b="1" sz="34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algn="ctr">
              <a:spcBef>
                <a:spcPts val="1000"/>
              </a:spcBef>
              <a:buFont typeface="Arial"/>
              <a:defRPr b="1" sz="48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New Zealand!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5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Asia-Pacific Updates</a:t>
            </a:r>
          </a:p>
        </p:txBody>
      </p:sp>
      <p:sp>
        <p:nvSpPr>
          <p:cNvPr id="92" name="TextBox 2"/>
          <p:cNvSpPr txBox="1"/>
          <p:nvPr/>
        </p:nvSpPr>
        <p:spPr>
          <a:xfrm>
            <a:off x="368235" y="1883086"/>
            <a:ext cx="11455530" cy="4437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2250" indent="-222250">
              <a:spcBef>
                <a:spcPts val="1400"/>
              </a:spcBef>
              <a:buSzPct val="100000"/>
              <a:buFont typeface="Arial"/>
              <a:buChar char="•"/>
              <a:defRPr b="1" sz="26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What's in New Zealand?</a:t>
            </a:r>
          </a:p>
          <a:p>
            <a:pPr lvl="1" marL="679450" indent="-222250">
              <a:spcBef>
                <a:spcPts val="1400"/>
              </a:spcBef>
              <a:buSzPct val="100000"/>
              <a:buFont typeface="Arial"/>
              <a:buChar char="•"/>
              <a:defRPr b="1" sz="26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REANNZ</a:t>
            </a:r>
          </a:p>
          <a:p>
            <a:pPr lvl="1" marL="679450" indent="-222250">
              <a:spcBef>
                <a:spcPts val="1400"/>
              </a:spcBef>
              <a:buSzPct val="100000"/>
              <a:buFont typeface="Arial"/>
              <a:buChar char="•"/>
              <a:defRPr b="1" sz="26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5 Million people</a:t>
            </a:r>
          </a:p>
          <a:p>
            <a:pPr lvl="1" marL="679450" indent="-222250">
              <a:spcBef>
                <a:spcPts val="1400"/>
              </a:spcBef>
              <a:buSzPct val="100000"/>
              <a:buFont typeface="Arial"/>
              <a:buChar char="•"/>
              <a:defRPr b="1" sz="26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Least corrupt nation in the world</a:t>
            </a:r>
          </a:p>
          <a:p>
            <a:pPr lvl="1" marL="679450" indent="-222250">
              <a:spcBef>
                <a:spcPts val="1400"/>
              </a:spcBef>
              <a:buSzPct val="100000"/>
              <a:buFont typeface="Arial"/>
              <a:buChar char="•"/>
              <a:defRPr b="1" sz="26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Humans are 5% of the population (animals are the rest)</a:t>
            </a:r>
          </a:p>
          <a:p>
            <a:pPr lvl="1" marL="679450" indent="-222250">
              <a:spcBef>
                <a:spcPts val="1400"/>
              </a:spcBef>
              <a:buSzPct val="100000"/>
              <a:buFont typeface="Arial"/>
              <a:buChar char="•"/>
              <a:defRPr b="1" sz="26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Longest place name in an English speaking country</a:t>
            </a:r>
          </a:p>
          <a:p>
            <a:pPr defTabSz="457200">
              <a:spcBef>
                <a:spcPts val="1400"/>
              </a:spcBef>
              <a:defRPr sz="17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Taumatawhakatangihangaoauauotameteaturipukakapikimaungah-oronukupokaiwhenuakitanatahu</a:t>
            </a:r>
          </a:p>
          <a:p>
            <a:pPr lvl="1" marL="679450" indent="-222250">
              <a:spcBef>
                <a:spcPts val="1400"/>
              </a:spcBef>
              <a:buSzPct val="100000"/>
              <a:buFont typeface="Arial"/>
              <a:buChar char="•"/>
              <a:defRPr b="1" sz="26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Watch Sheep Drink Beer</a:t>
            </a:r>
          </a:p>
        </p:txBody>
      </p:sp>
      <p:pic>
        <p:nvPicPr>
          <p:cNvPr id="93" name="iu.gif" descr="iu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22283" y="1664755"/>
            <a:ext cx="3398007" cy="226725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2677946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5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Asia-Pacific Updates</a:t>
            </a:r>
          </a:p>
        </p:txBody>
      </p:sp>
      <p:sp>
        <p:nvSpPr>
          <p:cNvPr id="96" name="TextBox 2"/>
          <p:cNvSpPr txBox="1"/>
          <p:nvPr/>
        </p:nvSpPr>
        <p:spPr>
          <a:xfrm>
            <a:off x="698411" y="3196383"/>
            <a:ext cx="10113130" cy="959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buFont typeface="Arial"/>
              <a:defRPr b="1" sz="57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Watch Sheep Drink Beer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5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Asia-Pacific Updates</a:t>
            </a:r>
          </a:p>
        </p:txBody>
      </p:sp>
      <p:pic>
        <p:nvPicPr>
          <p:cNvPr id="99" name="iu.png" descr="iu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0252" y="1914955"/>
            <a:ext cx="7331496" cy="481058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51294" dir="2122005">
              <a:srgbClr val="000000">
                <a:alpha val="41511"/>
              </a:srgbClr>
            </a:outerShdw>
          </a:effectLst>
        </p:spPr>
      </p:pic>
      <p:sp>
        <p:nvSpPr>
          <p:cNvPr id="100" name="Evolution!"/>
          <p:cNvSpPr txBox="1"/>
          <p:nvPr/>
        </p:nvSpPr>
        <p:spPr>
          <a:xfrm>
            <a:off x="6337507" y="1510535"/>
            <a:ext cx="4240264" cy="1017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6100">
                <a:solidFill>
                  <a:srgbClr val="FF2810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pPr/>
            <a:r>
              <a:t>Evolution!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0" grpId="2"/>
      <p:bldP build="whole" bldLvl="1" animBg="1" rev="0" advAuto="0" spid="9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5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Asia-Pacific Updates</a:t>
            </a:r>
          </a:p>
        </p:txBody>
      </p:sp>
      <p:sp>
        <p:nvSpPr>
          <p:cNvPr id="103" name="TextBox 2"/>
          <p:cNvSpPr txBox="1"/>
          <p:nvPr/>
        </p:nvSpPr>
        <p:spPr>
          <a:xfrm>
            <a:off x="698411" y="3196383"/>
            <a:ext cx="10113130" cy="959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buFont typeface="Arial"/>
              <a:defRPr b="1" sz="57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Watch Sheep    Drink Beer</a:t>
            </a:r>
          </a:p>
        </p:txBody>
      </p:sp>
      <p:sp>
        <p:nvSpPr>
          <p:cNvPr id="104" name="TextBox 2"/>
          <p:cNvSpPr txBox="1"/>
          <p:nvPr/>
        </p:nvSpPr>
        <p:spPr>
          <a:xfrm>
            <a:off x="5558628" y="2439610"/>
            <a:ext cx="1271139" cy="2199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buFont typeface="Arial"/>
              <a:defRPr b="1" sz="139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,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"/>
          <p:cNvSpPr/>
          <p:nvPr/>
        </p:nvSpPr>
        <p:spPr>
          <a:xfrm>
            <a:off x="7068038" y="2114320"/>
            <a:ext cx="4573631" cy="963100"/>
          </a:xfrm>
          <a:prstGeom prst="rect">
            <a:avLst/>
          </a:prstGeom>
          <a:solidFill>
            <a:srgbClr val="2B4597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139700" dist="123878" dir="2122005">
              <a:srgbClr val="000000">
                <a:alpha val="41511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0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5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Upcoming Projects</a:t>
            </a:r>
          </a:p>
        </p:txBody>
      </p:sp>
      <p:sp>
        <p:nvSpPr>
          <p:cNvPr id="108" name="TextBox 2"/>
          <p:cNvSpPr txBox="1"/>
          <p:nvPr/>
        </p:nvSpPr>
        <p:spPr>
          <a:xfrm>
            <a:off x="505200" y="2137769"/>
            <a:ext cx="8329530" cy="342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2250" indent="-222250">
              <a:spcBef>
                <a:spcPts val="1000"/>
              </a:spcBef>
              <a:buSzPct val="100000"/>
              <a:buFont typeface="Arial"/>
              <a:buChar char="•"/>
              <a:defRPr b="1" sz="24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Critical mass of Arista Switches</a:t>
            </a:r>
          </a:p>
          <a:p>
            <a:pPr lvl="1" marL="679450" indent="-222250">
              <a:spcBef>
                <a:spcPts val="1000"/>
              </a:spcBef>
              <a:buSzPct val="100000"/>
              <a:buFont typeface="Arial"/>
              <a:buChar char="•"/>
              <a:defRPr b="1" sz="24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Replace old Cisco 6500's</a:t>
            </a:r>
          </a:p>
          <a:p>
            <a:pPr lvl="1" marL="679450" indent="-222250">
              <a:spcBef>
                <a:spcPts val="1000"/>
              </a:spcBef>
              <a:buSzPct val="100000"/>
              <a:buFont typeface="Arial"/>
              <a:buChar char="•"/>
              <a:defRPr b="1" sz="24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>
              <a:spcBef>
                <a:spcPts val="1000"/>
              </a:spcBef>
              <a:defRPr b="1" sz="24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222250" indent="-222250">
              <a:spcBef>
                <a:spcPts val="1000"/>
              </a:spcBef>
              <a:buSzPct val="100000"/>
              <a:buFont typeface="Arial"/>
              <a:buChar char="•"/>
              <a:defRPr b="1" sz="24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Native VXLAN (Layer 2 tunneling)</a:t>
            </a:r>
          </a:p>
          <a:p>
            <a:pPr lvl="1" marL="679450" indent="-222250">
              <a:spcBef>
                <a:spcPts val="1000"/>
              </a:spcBef>
              <a:buSzPct val="100000"/>
              <a:buFont typeface="Arial"/>
              <a:buChar char="•"/>
              <a:defRPr b="1" sz="24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Standards Based</a:t>
            </a:r>
          </a:p>
          <a:p>
            <a:pPr lvl="1" marL="679450" indent="-222250">
              <a:spcBef>
                <a:spcPts val="1000"/>
              </a:spcBef>
              <a:buSzPct val="100000"/>
              <a:buFont typeface="Arial"/>
              <a:buChar char="•"/>
              <a:defRPr b="1" sz="24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EVPN-BGP for control plane</a:t>
            </a:r>
          </a:p>
        </p:txBody>
      </p:sp>
      <p:pic>
        <p:nvPicPr>
          <p:cNvPr id="109" name="logo_arista.png" descr="logo_arist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88173" y="2234756"/>
            <a:ext cx="4333361" cy="722228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RFC 7348…"/>
          <p:cNvSpPr txBox="1"/>
          <p:nvPr/>
        </p:nvSpPr>
        <p:spPr>
          <a:xfrm>
            <a:off x="7896664" y="4179638"/>
            <a:ext cx="2916379" cy="13360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51294" dir="2122005">
              <a:srgbClr val="000000">
                <a:alpha val="4151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100">
                <a:solidFill>
                  <a:schemeClr val="accent1">
                    <a:lumOff val="23725"/>
                  </a:schemeClr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RFC 7348</a:t>
            </a:r>
          </a:p>
          <a:p>
            <a:pPr>
              <a:defRPr sz="4100">
                <a:solidFill>
                  <a:schemeClr val="accent1">
                    <a:lumOff val="23725"/>
                  </a:schemeClr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RFC 7432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Palatino Linotype"/>
        <a:ea typeface="Palatino Linotype"/>
        <a:cs typeface="Palatino Linotyp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Palatino Linotype"/>
        <a:ea typeface="Palatino Linotype"/>
        <a:cs typeface="Palatino Linotyp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